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37" r:id="rId1"/>
    <p:sldMasterId id="2147484133" r:id="rId2"/>
  </p:sldMasterIdLst>
  <p:notesMasterIdLst>
    <p:notesMasterId r:id="rId44"/>
  </p:notesMasterIdLst>
  <p:handoutMasterIdLst>
    <p:handoutMasterId r:id="rId45"/>
  </p:handoutMasterIdLst>
  <p:sldIdLst>
    <p:sldId id="581" r:id="rId3"/>
    <p:sldId id="663" r:id="rId4"/>
    <p:sldId id="667" r:id="rId5"/>
    <p:sldId id="668" r:id="rId6"/>
    <p:sldId id="707" r:id="rId7"/>
    <p:sldId id="669" r:id="rId8"/>
    <p:sldId id="670" r:id="rId9"/>
    <p:sldId id="671" r:id="rId10"/>
    <p:sldId id="672" r:id="rId11"/>
    <p:sldId id="673" r:id="rId12"/>
    <p:sldId id="674" r:id="rId13"/>
    <p:sldId id="675" r:id="rId14"/>
    <p:sldId id="676" r:id="rId15"/>
    <p:sldId id="677" r:id="rId16"/>
    <p:sldId id="678" r:id="rId17"/>
    <p:sldId id="679" r:id="rId18"/>
    <p:sldId id="680" r:id="rId19"/>
    <p:sldId id="681" r:id="rId20"/>
    <p:sldId id="682" r:id="rId21"/>
    <p:sldId id="683" r:id="rId22"/>
    <p:sldId id="684" r:id="rId23"/>
    <p:sldId id="685" r:id="rId24"/>
    <p:sldId id="689" r:id="rId25"/>
    <p:sldId id="690" r:id="rId26"/>
    <p:sldId id="691" r:id="rId27"/>
    <p:sldId id="692" r:id="rId28"/>
    <p:sldId id="693" r:id="rId29"/>
    <p:sldId id="695" r:id="rId30"/>
    <p:sldId id="696" r:id="rId31"/>
    <p:sldId id="700" r:id="rId32"/>
    <p:sldId id="697" r:id="rId33"/>
    <p:sldId id="698" r:id="rId34"/>
    <p:sldId id="699" r:id="rId35"/>
    <p:sldId id="701" r:id="rId36"/>
    <p:sldId id="702" r:id="rId37"/>
    <p:sldId id="708" r:id="rId38"/>
    <p:sldId id="709" r:id="rId39"/>
    <p:sldId id="704" r:id="rId40"/>
    <p:sldId id="705" r:id="rId41"/>
    <p:sldId id="706" r:id="rId42"/>
    <p:sldId id="703" r:id="rId43"/>
  </p:sldIdLst>
  <p:sldSz cx="9144000" cy="6858000" type="screen4x3"/>
  <p:notesSz cx="7010400" cy="92964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3333CC"/>
    <a:srgbClr val="E3DE00"/>
    <a:srgbClr val="66FFFF"/>
    <a:srgbClr val="F8F8F8"/>
    <a:srgbClr val="FFE285"/>
    <a:srgbClr val="FFDA65"/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85" autoAdjust="0"/>
    <p:restoredTop sz="99824" autoAdjust="0"/>
  </p:normalViewPr>
  <p:slideViewPr>
    <p:cSldViewPr>
      <p:cViewPr varScale="1">
        <p:scale>
          <a:sx n="104" d="100"/>
          <a:sy n="104" d="100"/>
        </p:scale>
        <p:origin x="-102" y="-114"/>
      </p:cViewPr>
      <p:guideLst>
        <p:guide orient="horz" pos="2160"/>
        <p:guide pos="111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802" y="-108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AE51106-E0B1-407A-B847-3BEE6DB2C15E}" type="datetimeFigureOut">
              <a:rPr lang="es-ES"/>
              <a:pPr>
                <a:defRPr/>
              </a:pPr>
              <a:t>07/06/2010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11F4D99-5662-430B-83B2-07472F43720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69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6D7ED3A8-9BBA-4916-B90D-6DA33A3D69C4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1</a:t>
            </a:fld>
            <a:endParaRPr lang="es-E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10</a:t>
            </a:fld>
            <a:endParaRPr lang="es-E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11</a:t>
            </a:fld>
            <a:endParaRPr lang="es-E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12</a:t>
            </a:fld>
            <a:endParaRPr lang="es-E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13</a:t>
            </a:fld>
            <a:endParaRPr lang="es-E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14</a:t>
            </a:fld>
            <a:endParaRPr lang="es-E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15</a:t>
            </a:fld>
            <a:endParaRPr lang="es-E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16</a:t>
            </a:fld>
            <a:endParaRPr lang="es-E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17</a:t>
            </a:fld>
            <a:endParaRPr lang="es-E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18</a:t>
            </a:fld>
            <a:endParaRPr lang="es-E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19</a:t>
            </a:fld>
            <a:endParaRPr lang="es-E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2</a:t>
            </a:fld>
            <a:endParaRPr lang="es-E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20</a:t>
            </a:fld>
            <a:endParaRPr lang="es-E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21</a:t>
            </a:fld>
            <a:endParaRPr lang="es-E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22</a:t>
            </a:fld>
            <a:endParaRPr lang="es-E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23</a:t>
            </a:fld>
            <a:endParaRPr lang="es-E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24</a:t>
            </a:fld>
            <a:endParaRPr lang="es-E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25</a:t>
            </a:fld>
            <a:endParaRPr lang="es-E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26</a:t>
            </a:fld>
            <a:endParaRPr lang="es-E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27</a:t>
            </a:fld>
            <a:endParaRPr lang="es-E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28</a:t>
            </a:fld>
            <a:endParaRPr lang="es-E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29</a:t>
            </a:fld>
            <a:endParaRPr lang="es-E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3</a:t>
            </a:fld>
            <a:endParaRPr lang="es-E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30</a:t>
            </a:fld>
            <a:endParaRPr lang="es-E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31</a:t>
            </a:fld>
            <a:endParaRPr lang="es-E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32</a:t>
            </a:fld>
            <a:endParaRPr lang="es-E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33</a:t>
            </a:fld>
            <a:endParaRPr lang="es-E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34</a:t>
            </a:fld>
            <a:endParaRPr lang="es-E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35</a:t>
            </a:fld>
            <a:endParaRPr lang="es-E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36</a:t>
            </a:fld>
            <a:endParaRPr lang="es-E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37</a:t>
            </a:fld>
            <a:endParaRPr lang="es-E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38</a:t>
            </a:fld>
            <a:endParaRPr lang="es-E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39</a:t>
            </a:fld>
            <a:endParaRPr lang="es-E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4</a:t>
            </a:fld>
            <a:endParaRPr lang="es-E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40</a:t>
            </a:fld>
            <a:endParaRPr lang="es-E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41</a:t>
            </a:fld>
            <a:endParaRPr lang="es-E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5</a:t>
            </a:fld>
            <a:endParaRPr lang="es-E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6</a:t>
            </a:fld>
            <a:endParaRPr lang="es-E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7</a:t>
            </a:fld>
            <a:endParaRPr lang="es-E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8</a:t>
            </a:fld>
            <a:endParaRPr lang="es-E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ED3A8-9BBA-4916-B90D-6DA33A3D69C4}" type="slidenum">
              <a:rPr lang="es-ES" smtClean="0"/>
              <a:pPr>
                <a:defRPr/>
              </a:pPr>
              <a:t>9</a:t>
            </a:fld>
            <a:endParaRPr lang="es-E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 userDrawn="1"/>
        </p:nvSpPr>
        <p:spPr bwMode="auto">
          <a:xfrm>
            <a:off x="8572500" y="6516688"/>
            <a:ext cx="571500" cy="34131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fld id="{6638321D-2637-44C4-A9A4-8A7A2C6DCBE3}" type="slidenum">
              <a:rPr lang="es-ES_tradnl" sz="1200">
                <a:latin typeface="Arial Black" pitchFamily="34" charset="0"/>
                <a:cs typeface="+mn-cs"/>
              </a:rPr>
              <a:pPr algn="ctr" eaLnBrk="0" hangingPunct="0">
                <a:defRPr/>
              </a:pPr>
              <a:t>‹Nº›</a:t>
            </a:fld>
            <a:endParaRPr lang="es-ES_tradnl" sz="1200" dirty="0">
              <a:latin typeface="Arial Black" pitchFamily="34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s-MX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72500" y="6516688"/>
            <a:ext cx="571500" cy="341312"/>
          </a:xfrm>
          <a:prstGeom prst="rect">
            <a:avLst/>
          </a:prstGeom>
          <a:solidFill>
            <a:srgbClr val="808080">
              <a:lumMod val="60000"/>
              <a:lumOff val="40000"/>
            </a:srgbClr>
          </a:solidFill>
        </p:spPr>
        <p:txBody>
          <a:bodyPr/>
          <a:lstStyle>
            <a:lvl1pPr algn="ctr" eaLnBrk="0" hangingPunct="0">
              <a:defRPr sz="1200">
                <a:solidFill>
                  <a:srgbClr val="000000"/>
                </a:solidFill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fld id="{CF3B7090-3441-424F-B0B2-75DE7E2E7A98}" type="slidenum">
              <a:rPr lang="es-ES_tradnl"/>
              <a:pPr>
                <a:defRPr/>
              </a:pPr>
              <a:t>‹Nº›</a:t>
            </a:fld>
            <a:endParaRPr lang="es-ES_trad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 userDrawn="1"/>
        </p:nvSpPr>
        <p:spPr bwMode="auto">
          <a:xfrm>
            <a:off x="7543800" y="1447800"/>
            <a:ext cx="762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s-MX">
              <a:cs typeface="+mn-cs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289175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s-E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78230" y="6497834"/>
            <a:ext cx="571500" cy="341312"/>
          </a:xfrm>
          <a:noFill/>
        </p:spPr>
        <p:txBody>
          <a:bodyPr anchor="ctr"/>
          <a:lstStyle>
            <a:lvl1pPr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7C6E8B4E-B727-40E9-B878-43175334F0E3}" type="slidenum">
              <a:rPr lang="es-ES_tradnl"/>
              <a:pPr>
                <a:defRPr/>
              </a:pPr>
              <a:t>‹Nº›</a:t>
            </a:fld>
            <a:endParaRPr lang="es-ES_tradnl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90108" y="6515492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r>
              <a:rPr lang="es-ES_tradnl" smtClean="0"/>
              <a:t>Para uso oficial únicamente</a:t>
            </a:r>
            <a:endParaRPr lang="es-ES_tradnl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 userDrawn="1"/>
        </p:nvSpPr>
        <p:spPr bwMode="auto">
          <a:xfrm>
            <a:off x="7543800" y="1447800"/>
            <a:ext cx="762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s-MX"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78230" y="6497834"/>
            <a:ext cx="571500" cy="341312"/>
          </a:xfrm>
          <a:noFill/>
        </p:spPr>
        <p:txBody>
          <a:bodyPr anchor="ctr"/>
          <a:lstStyle>
            <a:lvl1pPr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7C6E8B4E-B727-40E9-B878-43175334F0E3}" type="slidenum">
              <a:rPr lang="es-ES_tradnl"/>
              <a:pPr>
                <a:defRPr/>
              </a:pPr>
              <a:t>‹Nº›</a:t>
            </a:fld>
            <a:endParaRPr lang="es-ES_tradn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90108" y="6515492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r>
              <a:rPr lang="es-ES_tradnl" smtClean="0"/>
              <a:t>Para uso oficial únicamente</a:t>
            </a:r>
            <a:endParaRPr lang="es-ES_tradnl" dirty="0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341215" y="47135"/>
            <a:ext cx="7926877" cy="642938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 userDrawn="1"/>
        </p:nvSpPr>
        <p:spPr bwMode="auto">
          <a:xfrm>
            <a:off x="7543800" y="1447800"/>
            <a:ext cx="7620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s-MX"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78230" y="6497834"/>
            <a:ext cx="571500" cy="341312"/>
          </a:xfrm>
          <a:noFill/>
        </p:spPr>
        <p:txBody>
          <a:bodyPr anchor="ctr"/>
          <a:lstStyle>
            <a:lvl1pPr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7C6E8B4E-B727-40E9-B878-43175334F0E3}" type="slidenum">
              <a:rPr lang="es-ES_tradnl"/>
              <a:pPr>
                <a:defRPr/>
              </a:pPr>
              <a:t>‹Nº›</a:t>
            </a:fld>
            <a:endParaRPr lang="es-ES_tradnl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90108" y="6515492"/>
            <a:ext cx="2895600" cy="304800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r>
              <a:rPr lang="es-ES_tradnl" smtClean="0"/>
              <a:t>Para uso oficial únicamente</a:t>
            </a:r>
            <a:endParaRPr lang="es-ES_tradnl" dirty="0"/>
          </a:p>
        </p:txBody>
      </p:sp>
      <p:cxnSp>
        <p:nvCxnSpPr>
          <p:cNvPr id="14" name="13 Conector angular"/>
          <p:cNvCxnSpPr>
            <a:endCxn id="21" idx="1"/>
          </p:cNvCxnSpPr>
          <p:nvPr userDrawn="1"/>
        </p:nvCxnSpPr>
        <p:spPr bwMode="auto">
          <a:xfrm>
            <a:off x="1143000" y="762000"/>
            <a:ext cx="683723" cy="297558"/>
          </a:xfrm>
          <a:prstGeom prst="bentConnector3">
            <a:avLst>
              <a:gd name="adj1" fmla="val -1013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1 Título"/>
          <p:cNvSpPr>
            <a:spLocks noGrp="1"/>
          </p:cNvSpPr>
          <p:nvPr>
            <p:ph type="title"/>
          </p:nvPr>
        </p:nvSpPr>
        <p:spPr>
          <a:xfrm>
            <a:off x="341215" y="47135"/>
            <a:ext cx="7926877" cy="642938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21" name="1 Título"/>
          <p:cNvSpPr txBox="1">
            <a:spLocks/>
          </p:cNvSpPr>
          <p:nvPr userDrawn="1"/>
        </p:nvSpPr>
        <p:spPr>
          <a:xfrm>
            <a:off x="1826723" y="738089"/>
            <a:ext cx="6402877" cy="642938"/>
          </a:xfrm>
          <a:prstGeom prst="rect">
            <a:avLst/>
          </a:prstGeom>
        </p:spPr>
        <p:txBody>
          <a:bodyPr anchor="ctr"/>
          <a:lstStyle>
            <a:lvl1pPr algn="l">
              <a:defRPr sz="2800" b="1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 Imagen" descr="intro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6 Imagen" descr="desarrollo de la agenda base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821531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67" r:id="rId1"/>
    <p:sldLayoutId id="2147484168" r:id="rId2"/>
    <p:sldLayoutId id="2147484169" r:id="rId3"/>
    <p:sldLayoutId id="2147484170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78230" y="6497834"/>
            <a:ext cx="571500" cy="341312"/>
          </a:xfrm>
          <a:prstGeom prst="rect">
            <a:avLst/>
          </a:prstGeom>
          <a:noFill/>
        </p:spPr>
        <p:txBody>
          <a:bodyPr anchor="ctr"/>
          <a:lstStyle>
            <a:lvl1pPr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7C6E8B4E-B727-40E9-B878-43175334F0E3}" type="slidenum">
              <a:rPr lang="es-ES_tradnl"/>
              <a:pPr>
                <a:defRPr/>
              </a:pPr>
              <a:t>‹Nº›</a:t>
            </a:fld>
            <a:endParaRPr lang="es-ES_trad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emf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http://ocg6.marine.usf.edu/~liu/Drifters/gomhycom23.png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2 CuadroTexto"/>
          <p:cNvSpPr txBox="1">
            <a:spLocks noChangeArrowheads="1"/>
          </p:cNvSpPr>
          <p:nvPr/>
        </p:nvSpPr>
        <p:spPr bwMode="auto">
          <a:xfrm>
            <a:off x="381000" y="1053405"/>
            <a:ext cx="7772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2800" b="1" dirty="0" smtClean="0"/>
              <a:t>Estrategia de la Secretaría de Marina en relación al derrame de la plataforma “</a:t>
            </a:r>
            <a:r>
              <a:rPr lang="es-MX" sz="2800" b="1" dirty="0" err="1" smtClean="0"/>
              <a:t>Deepwater</a:t>
            </a:r>
            <a:r>
              <a:rPr lang="es-MX" sz="2800" b="1" dirty="0" smtClean="0"/>
              <a:t> </a:t>
            </a:r>
            <a:r>
              <a:rPr lang="es-MX" sz="2800" b="1" dirty="0" err="1" smtClean="0"/>
              <a:t>Horizon</a:t>
            </a:r>
            <a:r>
              <a:rPr lang="es-MX" sz="2800" b="1" dirty="0" smtClean="0"/>
              <a:t>”</a:t>
            </a:r>
            <a:endParaRPr lang="es-ES" sz="2800" b="1" dirty="0"/>
          </a:p>
        </p:txBody>
      </p:sp>
      <p:sp>
        <p:nvSpPr>
          <p:cNvPr id="4" name="3 Rectángulo"/>
          <p:cNvSpPr/>
          <p:nvPr/>
        </p:nvSpPr>
        <p:spPr>
          <a:xfrm>
            <a:off x="6019800" y="6172200"/>
            <a:ext cx="196400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Junio </a:t>
            </a:r>
            <a:r>
              <a:rPr lang="es-ES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de </a:t>
            </a:r>
            <a:r>
              <a:rPr lang="es-ES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2010</a:t>
            </a:r>
            <a:endParaRPr lang="es-ES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5" name="6 Imagen" descr="Escudo oro copiar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719466" y="2590800"/>
            <a:ext cx="3147934" cy="3048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10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Derrame de Petróleo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ctangle 23"/>
          <p:cNvSpPr txBox="1">
            <a:spLocks noChangeArrowheads="1"/>
          </p:cNvSpPr>
          <p:nvPr/>
        </p:nvSpPr>
        <p:spPr bwMode="auto">
          <a:xfrm>
            <a:off x="457200" y="790575"/>
            <a:ext cx="7543800" cy="647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indent="20638" algn="just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s-MX" sz="2000" kern="0" dirty="0"/>
              <a:t>La mancha de petróleo deriva principalmente hacia el Norte, Noreste y </a:t>
            </a:r>
            <a:r>
              <a:rPr lang="es-MX" sz="2000" kern="0" dirty="0" smtClean="0"/>
              <a:t>Este</a:t>
            </a:r>
            <a:endParaRPr lang="es-MX" sz="2000" kern="0" dirty="0"/>
          </a:p>
        </p:txBody>
      </p:sp>
      <p:pic>
        <p:nvPicPr>
          <p:cNvPr id="21" name="Picture 5" descr="gulfmapreefba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524000"/>
            <a:ext cx="7343775" cy="4848225"/>
          </a:xfrm>
          <a:prstGeom prst="rect">
            <a:avLst/>
          </a:prstGeom>
          <a:noFill/>
        </p:spPr>
      </p:pic>
      <p:sp>
        <p:nvSpPr>
          <p:cNvPr id="22" name="Freeform 6"/>
          <p:cNvSpPr>
            <a:spLocks/>
          </p:cNvSpPr>
          <p:nvPr/>
        </p:nvSpPr>
        <p:spPr bwMode="auto">
          <a:xfrm>
            <a:off x="2317750" y="2835275"/>
            <a:ext cx="3762375" cy="2951163"/>
          </a:xfrm>
          <a:custGeom>
            <a:avLst/>
            <a:gdLst/>
            <a:ahLst/>
            <a:cxnLst>
              <a:cxn ang="0">
                <a:pos x="2370" y="1859"/>
              </a:cxn>
              <a:cxn ang="0">
                <a:pos x="1599" y="770"/>
              </a:cxn>
              <a:cxn ang="0">
                <a:pos x="783" y="1224"/>
              </a:cxn>
              <a:cxn ang="0">
                <a:pos x="329" y="1315"/>
              </a:cxn>
              <a:cxn ang="0">
                <a:pos x="57" y="952"/>
              </a:cxn>
              <a:cxn ang="0">
                <a:pos x="12" y="544"/>
              </a:cxn>
              <a:cxn ang="0">
                <a:pos x="129" y="202"/>
              </a:cxn>
              <a:cxn ang="0">
                <a:pos x="404" y="37"/>
              </a:cxn>
              <a:cxn ang="0">
                <a:pos x="778" y="0"/>
              </a:cxn>
            </a:cxnLst>
            <a:rect l="0" t="0" r="r" b="b"/>
            <a:pathLst>
              <a:path w="2370" h="1859">
                <a:moveTo>
                  <a:pt x="2370" y="1859"/>
                </a:moveTo>
                <a:cubicBezTo>
                  <a:pt x="2116" y="1367"/>
                  <a:pt x="1863" y="876"/>
                  <a:pt x="1599" y="770"/>
                </a:cubicBezTo>
                <a:cubicBezTo>
                  <a:pt x="1335" y="664"/>
                  <a:pt x="995" y="1133"/>
                  <a:pt x="783" y="1224"/>
                </a:cubicBezTo>
                <a:cubicBezTo>
                  <a:pt x="571" y="1315"/>
                  <a:pt x="450" y="1360"/>
                  <a:pt x="329" y="1315"/>
                </a:cubicBezTo>
                <a:cubicBezTo>
                  <a:pt x="208" y="1270"/>
                  <a:pt x="110" y="1080"/>
                  <a:pt x="57" y="952"/>
                </a:cubicBezTo>
                <a:cubicBezTo>
                  <a:pt x="4" y="824"/>
                  <a:pt x="0" y="669"/>
                  <a:pt x="12" y="544"/>
                </a:cubicBezTo>
                <a:cubicBezTo>
                  <a:pt x="24" y="419"/>
                  <a:pt x="64" y="286"/>
                  <a:pt x="129" y="202"/>
                </a:cubicBezTo>
                <a:cubicBezTo>
                  <a:pt x="194" y="118"/>
                  <a:pt x="296" y="71"/>
                  <a:pt x="404" y="37"/>
                </a:cubicBezTo>
                <a:cubicBezTo>
                  <a:pt x="512" y="3"/>
                  <a:pt x="700" y="8"/>
                  <a:pt x="778" y="0"/>
                </a:cubicBezTo>
              </a:path>
            </a:pathLst>
          </a:custGeom>
          <a:noFill/>
          <a:ln w="5715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  <a:effectLst>
            <a:prstShdw prst="shdw17" dist="17961" dir="2700000">
              <a:srgbClr val="FF9900">
                <a:gamma/>
                <a:shade val="60000"/>
                <a:invGamma/>
              </a:srgbClr>
            </a:prstShdw>
          </a:effectLst>
        </p:spPr>
        <p:txBody>
          <a:bodyPr lIns="90488" tIns="44450" rIns="90488" bIns="44450">
            <a:spAutoFit/>
          </a:bodyPr>
          <a:lstStyle/>
          <a:p>
            <a:endParaRPr lang="es-MX"/>
          </a:p>
        </p:txBody>
      </p:sp>
      <p:sp>
        <p:nvSpPr>
          <p:cNvPr id="23" name="Freeform 7"/>
          <p:cNvSpPr>
            <a:spLocks/>
          </p:cNvSpPr>
          <p:nvPr/>
        </p:nvSpPr>
        <p:spPr bwMode="auto">
          <a:xfrm>
            <a:off x="2805113" y="2590800"/>
            <a:ext cx="1223962" cy="239713"/>
          </a:xfrm>
          <a:custGeom>
            <a:avLst/>
            <a:gdLst/>
            <a:ahLst/>
            <a:cxnLst>
              <a:cxn ang="0">
                <a:pos x="771" y="151"/>
              </a:cxn>
              <a:cxn ang="0">
                <a:pos x="499" y="15"/>
              </a:cxn>
              <a:cxn ang="0">
                <a:pos x="182" y="61"/>
              </a:cxn>
              <a:cxn ang="0">
                <a:pos x="0" y="151"/>
              </a:cxn>
            </a:cxnLst>
            <a:rect l="0" t="0" r="r" b="b"/>
            <a:pathLst>
              <a:path w="771" h="151">
                <a:moveTo>
                  <a:pt x="771" y="151"/>
                </a:moveTo>
                <a:cubicBezTo>
                  <a:pt x="684" y="90"/>
                  <a:pt x="597" y="30"/>
                  <a:pt x="499" y="15"/>
                </a:cubicBezTo>
                <a:cubicBezTo>
                  <a:pt x="401" y="0"/>
                  <a:pt x="265" y="38"/>
                  <a:pt x="182" y="61"/>
                </a:cubicBezTo>
                <a:cubicBezTo>
                  <a:pt x="99" y="84"/>
                  <a:pt x="49" y="117"/>
                  <a:pt x="0" y="151"/>
                </a:cubicBezTo>
              </a:path>
            </a:pathLst>
          </a:custGeom>
          <a:noFill/>
          <a:ln w="28575" cap="flat" cmpd="sng">
            <a:solidFill>
              <a:srgbClr val="000080"/>
            </a:solidFill>
            <a:prstDash val="solid"/>
            <a:round/>
            <a:headEnd type="none" w="med" len="med"/>
            <a:tailEnd type="arrow" w="med" len="med"/>
          </a:ln>
          <a:effectLst>
            <a:prstShdw prst="shdw17" dist="17961" dir="2700000">
              <a:srgbClr val="000080">
                <a:gamma/>
                <a:shade val="60000"/>
                <a:invGamma/>
              </a:srgbClr>
            </a:prstShdw>
          </a:effectLst>
        </p:spPr>
        <p:txBody>
          <a:bodyPr lIns="90488" tIns="44450" rIns="90488" bIns="44450">
            <a:spAutoFit/>
          </a:bodyPr>
          <a:lstStyle/>
          <a:p>
            <a:endParaRPr lang="es-MX"/>
          </a:p>
        </p:txBody>
      </p:sp>
      <p:sp>
        <p:nvSpPr>
          <p:cNvPr id="24" name="Freeform 8"/>
          <p:cNvSpPr>
            <a:spLocks/>
          </p:cNvSpPr>
          <p:nvPr/>
        </p:nvSpPr>
        <p:spPr bwMode="auto">
          <a:xfrm>
            <a:off x="4859338" y="2511425"/>
            <a:ext cx="1952625" cy="2816225"/>
          </a:xfrm>
          <a:custGeom>
            <a:avLst/>
            <a:gdLst/>
            <a:ahLst/>
            <a:cxnLst>
              <a:cxn ang="0">
                <a:pos x="619" y="1774"/>
              </a:cxn>
              <a:cxn ang="0">
                <a:pos x="203" y="1070"/>
              </a:cxn>
              <a:cxn ang="0">
                <a:pos x="5" y="499"/>
              </a:cxn>
              <a:cxn ang="0">
                <a:pos x="232" y="408"/>
              </a:cxn>
              <a:cxn ang="0">
                <a:pos x="776" y="907"/>
              </a:cxn>
              <a:cxn ang="0">
                <a:pos x="1139" y="635"/>
              </a:cxn>
              <a:cxn ang="0">
                <a:pos x="1230" y="0"/>
              </a:cxn>
            </a:cxnLst>
            <a:rect l="0" t="0" r="r" b="b"/>
            <a:pathLst>
              <a:path w="1230" h="1774">
                <a:moveTo>
                  <a:pt x="619" y="1774"/>
                </a:moveTo>
                <a:cubicBezTo>
                  <a:pt x="550" y="1657"/>
                  <a:pt x="305" y="1282"/>
                  <a:pt x="203" y="1070"/>
                </a:cubicBezTo>
                <a:cubicBezTo>
                  <a:pt x="101" y="858"/>
                  <a:pt x="0" y="609"/>
                  <a:pt x="5" y="499"/>
                </a:cubicBezTo>
                <a:cubicBezTo>
                  <a:pt x="10" y="389"/>
                  <a:pt x="103" y="340"/>
                  <a:pt x="232" y="408"/>
                </a:cubicBezTo>
                <a:cubicBezTo>
                  <a:pt x="361" y="476"/>
                  <a:pt x="625" y="869"/>
                  <a:pt x="776" y="907"/>
                </a:cubicBezTo>
                <a:cubicBezTo>
                  <a:pt x="927" y="945"/>
                  <a:pt x="1063" y="786"/>
                  <a:pt x="1139" y="635"/>
                </a:cubicBezTo>
                <a:cubicBezTo>
                  <a:pt x="1215" y="484"/>
                  <a:pt x="1222" y="242"/>
                  <a:pt x="1230" y="0"/>
                </a:cubicBezTo>
              </a:path>
            </a:pathLst>
          </a:custGeom>
          <a:noFill/>
          <a:ln w="5715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  <a:effectLst>
            <a:prstShdw prst="shdw17" dist="17961" dir="2700000">
              <a:srgbClr val="FF9900">
                <a:gamma/>
                <a:shade val="60000"/>
                <a:invGamma/>
              </a:srgbClr>
            </a:prstShdw>
          </a:effectLst>
        </p:spPr>
        <p:txBody>
          <a:bodyPr lIns="90488" tIns="44450" rIns="90488" bIns="44450">
            <a:spAutoFit/>
          </a:bodyPr>
          <a:lstStyle/>
          <a:p>
            <a:endParaRPr lang="es-MX"/>
          </a:p>
        </p:txBody>
      </p:sp>
      <p:sp>
        <p:nvSpPr>
          <p:cNvPr id="25" name="Freeform 9"/>
          <p:cNvSpPr>
            <a:spLocks/>
          </p:cNvSpPr>
          <p:nvPr/>
        </p:nvSpPr>
        <p:spPr bwMode="auto">
          <a:xfrm>
            <a:off x="4432300" y="2403475"/>
            <a:ext cx="420688" cy="517525"/>
          </a:xfrm>
          <a:custGeom>
            <a:avLst/>
            <a:gdLst/>
            <a:ahLst/>
            <a:cxnLst>
              <a:cxn ang="0">
                <a:pos x="38" y="326"/>
              </a:cxn>
              <a:cxn ang="0">
                <a:pos x="38" y="53"/>
              </a:cxn>
              <a:cxn ang="0">
                <a:pos x="265" y="8"/>
              </a:cxn>
            </a:cxnLst>
            <a:rect l="0" t="0" r="r" b="b"/>
            <a:pathLst>
              <a:path w="265" h="326">
                <a:moveTo>
                  <a:pt x="38" y="326"/>
                </a:moveTo>
                <a:cubicBezTo>
                  <a:pt x="19" y="216"/>
                  <a:pt x="0" y="106"/>
                  <a:pt x="38" y="53"/>
                </a:cubicBezTo>
                <a:cubicBezTo>
                  <a:pt x="76" y="0"/>
                  <a:pt x="170" y="4"/>
                  <a:pt x="265" y="8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prstShdw prst="shdw17" dist="17961" dir="2700000">
              <a:srgbClr val="FF0000">
                <a:gamma/>
                <a:shade val="60000"/>
                <a:invGamma/>
              </a:srgbClr>
            </a:prstShdw>
          </a:effectLst>
        </p:spPr>
        <p:txBody>
          <a:bodyPr lIns="90488" tIns="44450" rIns="90488" bIns="44450">
            <a:spAutoFit/>
          </a:bodyPr>
          <a:lstStyle/>
          <a:p>
            <a:endParaRPr lang="es-MX"/>
          </a:p>
        </p:txBody>
      </p:sp>
      <p:sp>
        <p:nvSpPr>
          <p:cNvPr id="26" name="Freeform 10"/>
          <p:cNvSpPr>
            <a:spLocks/>
          </p:cNvSpPr>
          <p:nvPr/>
        </p:nvSpPr>
        <p:spPr bwMode="auto">
          <a:xfrm>
            <a:off x="3484563" y="2605088"/>
            <a:ext cx="720725" cy="360362"/>
          </a:xfrm>
          <a:custGeom>
            <a:avLst/>
            <a:gdLst/>
            <a:ahLst/>
            <a:cxnLst>
              <a:cxn ang="0">
                <a:pos x="454" y="227"/>
              </a:cxn>
              <a:cxn ang="0">
                <a:pos x="272" y="91"/>
              </a:cxn>
              <a:cxn ang="0">
                <a:pos x="0" y="0"/>
              </a:cxn>
            </a:cxnLst>
            <a:rect l="0" t="0" r="r" b="b"/>
            <a:pathLst>
              <a:path w="454" h="227">
                <a:moveTo>
                  <a:pt x="454" y="227"/>
                </a:moveTo>
                <a:cubicBezTo>
                  <a:pt x="400" y="178"/>
                  <a:pt x="347" y="129"/>
                  <a:pt x="272" y="91"/>
                </a:cubicBezTo>
                <a:cubicBezTo>
                  <a:pt x="197" y="53"/>
                  <a:pt x="98" y="26"/>
                  <a:pt x="0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prstShdw prst="shdw17" dist="17961" dir="2700000">
              <a:srgbClr val="FF0000">
                <a:gamma/>
                <a:shade val="60000"/>
                <a:invGamma/>
              </a:srgbClr>
            </a:prstShdw>
          </a:effectLst>
        </p:spPr>
        <p:txBody>
          <a:bodyPr lIns="90488" tIns="44450" rIns="90488" bIns="44450">
            <a:spAutoFit/>
          </a:bodyPr>
          <a:lstStyle/>
          <a:p>
            <a:endParaRPr lang="es-MX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 cstate="print"/>
          <a:srcRect l="16353"/>
          <a:stretch>
            <a:fillRect/>
          </a:stretch>
        </p:blipFill>
        <p:spPr bwMode="auto">
          <a:xfrm>
            <a:off x="4116388" y="2720975"/>
            <a:ext cx="574675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11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Riesgo para el litoral mexicano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15" name="Imagen 343"/>
          <p:cNvPicPr>
            <a:picLocks noChangeAspect="1" noChangeArrowheads="1"/>
          </p:cNvPicPr>
          <p:nvPr/>
        </p:nvPicPr>
        <p:blipFill>
          <a:blip r:embed="rId3"/>
          <a:srcRect t="5016" r="13435"/>
          <a:stretch>
            <a:fillRect/>
          </a:stretch>
        </p:blipFill>
        <p:spPr bwMode="auto">
          <a:xfrm>
            <a:off x="539750" y="854075"/>
            <a:ext cx="7705725" cy="560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1149350" y="1844675"/>
            <a:ext cx="1079500" cy="431800"/>
          </a:xfrm>
          <a:prstGeom prst="line">
            <a:avLst/>
          </a:prstGeom>
          <a:noFill/>
          <a:ln w="317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 flipV="1">
            <a:off x="6372225" y="5229225"/>
            <a:ext cx="0" cy="720725"/>
          </a:xfrm>
          <a:prstGeom prst="line">
            <a:avLst/>
          </a:prstGeom>
          <a:noFill/>
          <a:ln w="3175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s-MX"/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835150" y="2192338"/>
            <a:ext cx="23764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MX">
                <a:solidFill>
                  <a:srgbClr val="000066"/>
                </a:solidFill>
                <a:cs typeface="Arial" charset="0"/>
              </a:rPr>
              <a:t>Límite de la Contracorriente</a:t>
            </a:r>
            <a:endParaRPr lang="es-ES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1908175" y="3573463"/>
            <a:ext cx="2232025" cy="4591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dirty="0" smtClean="0">
                <a:cs typeface="Arial" charset="0"/>
              </a:rPr>
              <a:t>mayo-agosto</a:t>
            </a:r>
            <a:endParaRPr lang="es-ES" dirty="0">
              <a:cs typeface="Arial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5567363" y="3573463"/>
            <a:ext cx="2433637" cy="4591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488" tIns="44450" rIns="90488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dirty="0" smtClean="0">
                <a:cs typeface="Arial" charset="0"/>
              </a:rPr>
              <a:t>octubre-febrero</a:t>
            </a:r>
            <a:endParaRPr lang="es-ES" dirty="0">
              <a:cs typeface="Arial" charset="0"/>
            </a:endParaRPr>
          </a:p>
        </p:txBody>
      </p:sp>
      <p:grpSp>
        <p:nvGrpSpPr>
          <p:cNvPr id="27" name="Group 24"/>
          <p:cNvGrpSpPr>
            <a:grpSpLocks/>
          </p:cNvGrpSpPr>
          <p:nvPr/>
        </p:nvGrpSpPr>
        <p:grpSpPr bwMode="auto">
          <a:xfrm rot="-306775">
            <a:off x="1258888" y="2463800"/>
            <a:ext cx="1112837" cy="3240088"/>
            <a:chOff x="682" y="1616"/>
            <a:chExt cx="701" cy="2041"/>
          </a:xfrm>
        </p:grpSpPr>
        <p:sp>
          <p:nvSpPr>
            <p:cNvPr id="28" name="Freeform 18"/>
            <p:cNvSpPr>
              <a:spLocks/>
            </p:cNvSpPr>
            <p:nvPr/>
          </p:nvSpPr>
          <p:spPr bwMode="auto">
            <a:xfrm>
              <a:off x="975" y="3203"/>
              <a:ext cx="408" cy="454"/>
            </a:xfrm>
            <a:custGeom>
              <a:avLst/>
              <a:gdLst>
                <a:gd name="T0" fmla="*/ 408 w 408"/>
                <a:gd name="T1" fmla="*/ 454 h 454"/>
                <a:gd name="T2" fmla="*/ 226 w 408"/>
                <a:gd name="T3" fmla="*/ 363 h 454"/>
                <a:gd name="T4" fmla="*/ 90 w 408"/>
                <a:gd name="T5" fmla="*/ 182 h 454"/>
                <a:gd name="T6" fmla="*/ 0 w 408"/>
                <a:gd name="T7" fmla="*/ 0 h 4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8"/>
                <a:gd name="T13" fmla="*/ 0 h 454"/>
                <a:gd name="T14" fmla="*/ 408 w 408"/>
                <a:gd name="T15" fmla="*/ 454 h 4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8" h="454">
                  <a:moveTo>
                    <a:pt x="408" y="454"/>
                  </a:moveTo>
                  <a:cubicBezTo>
                    <a:pt x="343" y="431"/>
                    <a:pt x="279" y="408"/>
                    <a:pt x="226" y="363"/>
                  </a:cubicBezTo>
                  <a:cubicBezTo>
                    <a:pt x="173" y="318"/>
                    <a:pt x="128" y="242"/>
                    <a:pt x="90" y="182"/>
                  </a:cubicBezTo>
                  <a:cubicBezTo>
                    <a:pt x="52" y="122"/>
                    <a:pt x="7" y="30"/>
                    <a:pt x="0" y="0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990000"/>
              </a:prstShdw>
            </a:effectLst>
          </p:spPr>
          <p:txBody>
            <a:bodyPr lIns="90488" tIns="44450" rIns="90488" bIns="44450">
              <a:spAutoFit/>
            </a:bodyPr>
            <a:lstStyle/>
            <a:p>
              <a:endParaRPr lang="es-MX"/>
            </a:p>
          </p:txBody>
        </p:sp>
        <p:sp>
          <p:nvSpPr>
            <p:cNvPr id="29" name="Freeform 19"/>
            <p:cNvSpPr>
              <a:spLocks/>
            </p:cNvSpPr>
            <p:nvPr/>
          </p:nvSpPr>
          <p:spPr bwMode="auto">
            <a:xfrm rot="2689290">
              <a:off x="682" y="2387"/>
              <a:ext cx="408" cy="454"/>
            </a:xfrm>
            <a:custGeom>
              <a:avLst/>
              <a:gdLst>
                <a:gd name="T0" fmla="*/ 408 w 408"/>
                <a:gd name="T1" fmla="*/ 454 h 454"/>
                <a:gd name="T2" fmla="*/ 226 w 408"/>
                <a:gd name="T3" fmla="*/ 363 h 454"/>
                <a:gd name="T4" fmla="*/ 90 w 408"/>
                <a:gd name="T5" fmla="*/ 182 h 454"/>
                <a:gd name="T6" fmla="*/ 0 w 408"/>
                <a:gd name="T7" fmla="*/ 0 h 4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8"/>
                <a:gd name="T13" fmla="*/ 0 h 454"/>
                <a:gd name="T14" fmla="*/ 408 w 408"/>
                <a:gd name="T15" fmla="*/ 454 h 4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8" h="454">
                  <a:moveTo>
                    <a:pt x="408" y="454"/>
                  </a:moveTo>
                  <a:cubicBezTo>
                    <a:pt x="343" y="431"/>
                    <a:pt x="279" y="408"/>
                    <a:pt x="226" y="363"/>
                  </a:cubicBezTo>
                  <a:cubicBezTo>
                    <a:pt x="173" y="318"/>
                    <a:pt x="128" y="242"/>
                    <a:pt x="90" y="182"/>
                  </a:cubicBezTo>
                  <a:cubicBezTo>
                    <a:pt x="52" y="122"/>
                    <a:pt x="7" y="30"/>
                    <a:pt x="0" y="0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990000"/>
              </a:prstShdw>
            </a:effectLst>
          </p:spPr>
          <p:txBody>
            <a:bodyPr lIns="90488" tIns="44450" rIns="90488" bIns="44450">
              <a:spAutoFit/>
            </a:bodyPr>
            <a:lstStyle/>
            <a:p>
              <a:endParaRPr lang="es-MX"/>
            </a:p>
          </p:txBody>
        </p:sp>
        <p:sp>
          <p:nvSpPr>
            <p:cNvPr id="30" name="Freeform 20"/>
            <p:cNvSpPr>
              <a:spLocks/>
            </p:cNvSpPr>
            <p:nvPr/>
          </p:nvSpPr>
          <p:spPr bwMode="auto">
            <a:xfrm rot="4316584">
              <a:off x="785" y="1594"/>
              <a:ext cx="363" cy="408"/>
            </a:xfrm>
            <a:custGeom>
              <a:avLst/>
              <a:gdLst>
                <a:gd name="T0" fmla="*/ 227 w 408"/>
                <a:gd name="T1" fmla="*/ 267 h 454"/>
                <a:gd name="T2" fmla="*/ 125 w 408"/>
                <a:gd name="T3" fmla="*/ 212 h 454"/>
                <a:gd name="T4" fmla="*/ 50 w 408"/>
                <a:gd name="T5" fmla="*/ 107 h 454"/>
                <a:gd name="T6" fmla="*/ 0 w 408"/>
                <a:gd name="T7" fmla="*/ 0 h 4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8"/>
                <a:gd name="T13" fmla="*/ 0 h 454"/>
                <a:gd name="T14" fmla="*/ 408 w 408"/>
                <a:gd name="T15" fmla="*/ 454 h 4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8" h="454">
                  <a:moveTo>
                    <a:pt x="408" y="454"/>
                  </a:moveTo>
                  <a:cubicBezTo>
                    <a:pt x="343" y="431"/>
                    <a:pt x="279" y="408"/>
                    <a:pt x="226" y="363"/>
                  </a:cubicBezTo>
                  <a:cubicBezTo>
                    <a:pt x="173" y="318"/>
                    <a:pt x="128" y="242"/>
                    <a:pt x="90" y="182"/>
                  </a:cubicBezTo>
                  <a:cubicBezTo>
                    <a:pt x="52" y="122"/>
                    <a:pt x="7" y="30"/>
                    <a:pt x="0" y="0"/>
                  </a:cubicBezTo>
                </a:path>
              </a:pathLst>
            </a:cu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990000"/>
              </a:prstShdw>
            </a:effectLst>
          </p:spPr>
          <p:txBody>
            <a:bodyPr lIns="90488" tIns="44450" rIns="90488" bIns="44450">
              <a:spAutoFit/>
            </a:bodyPr>
            <a:lstStyle/>
            <a:p>
              <a:endParaRPr lang="es-MX"/>
            </a:p>
          </p:txBody>
        </p:sp>
      </p:grpSp>
      <p:grpSp>
        <p:nvGrpSpPr>
          <p:cNvPr id="31" name="Group 25"/>
          <p:cNvGrpSpPr>
            <a:grpSpLocks/>
          </p:cNvGrpSpPr>
          <p:nvPr/>
        </p:nvGrpSpPr>
        <p:grpSpPr bwMode="auto">
          <a:xfrm>
            <a:off x="5219700" y="1484313"/>
            <a:ext cx="1249363" cy="3817937"/>
            <a:chOff x="3049" y="1162"/>
            <a:chExt cx="787" cy="2405"/>
          </a:xfrm>
        </p:grpSpPr>
        <p:sp>
          <p:nvSpPr>
            <p:cNvPr id="32" name="Freeform 21"/>
            <p:cNvSpPr>
              <a:spLocks/>
            </p:cNvSpPr>
            <p:nvPr/>
          </p:nvSpPr>
          <p:spPr bwMode="auto">
            <a:xfrm>
              <a:off x="3291" y="1162"/>
              <a:ext cx="545" cy="408"/>
            </a:xfrm>
            <a:custGeom>
              <a:avLst/>
              <a:gdLst>
                <a:gd name="T0" fmla="*/ 545 w 545"/>
                <a:gd name="T1" fmla="*/ 0 h 408"/>
                <a:gd name="T2" fmla="*/ 227 w 545"/>
                <a:gd name="T3" fmla="*/ 136 h 408"/>
                <a:gd name="T4" fmla="*/ 0 w 545"/>
                <a:gd name="T5" fmla="*/ 408 h 408"/>
                <a:gd name="T6" fmla="*/ 0 60000 65536"/>
                <a:gd name="T7" fmla="*/ 0 60000 65536"/>
                <a:gd name="T8" fmla="*/ 0 60000 65536"/>
                <a:gd name="T9" fmla="*/ 0 w 545"/>
                <a:gd name="T10" fmla="*/ 0 h 408"/>
                <a:gd name="T11" fmla="*/ 545 w 545"/>
                <a:gd name="T12" fmla="*/ 408 h 4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5" h="408">
                  <a:moveTo>
                    <a:pt x="545" y="0"/>
                  </a:moveTo>
                  <a:cubicBezTo>
                    <a:pt x="431" y="34"/>
                    <a:pt x="318" y="68"/>
                    <a:pt x="227" y="136"/>
                  </a:cubicBezTo>
                  <a:cubicBezTo>
                    <a:pt x="136" y="204"/>
                    <a:pt x="38" y="363"/>
                    <a:pt x="0" y="408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990000"/>
              </a:prstShdw>
            </a:effectLst>
          </p:spPr>
          <p:txBody>
            <a:bodyPr lIns="90488" tIns="44450" rIns="90488" bIns="44450">
              <a:spAutoFit/>
            </a:bodyPr>
            <a:lstStyle/>
            <a:p>
              <a:endParaRPr lang="es-MX"/>
            </a:p>
          </p:txBody>
        </p:sp>
        <p:sp>
          <p:nvSpPr>
            <p:cNvPr id="33" name="Freeform 22"/>
            <p:cNvSpPr>
              <a:spLocks/>
            </p:cNvSpPr>
            <p:nvPr/>
          </p:nvSpPr>
          <p:spPr bwMode="auto">
            <a:xfrm>
              <a:off x="3049" y="1797"/>
              <a:ext cx="242" cy="817"/>
            </a:xfrm>
            <a:custGeom>
              <a:avLst/>
              <a:gdLst>
                <a:gd name="T0" fmla="*/ 242 w 242"/>
                <a:gd name="T1" fmla="*/ 0 h 817"/>
                <a:gd name="T2" fmla="*/ 105 w 242"/>
                <a:gd name="T3" fmla="*/ 318 h 817"/>
                <a:gd name="T4" fmla="*/ 15 w 242"/>
                <a:gd name="T5" fmla="*/ 635 h 817"/>
                <a:gd name="T6" fmla="*/ 15 w 242"/>
                <a:gd name="T7" fmla="*/ 817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2"/>
                <a:gd name="T13" fmla="*/ 0 h 817"/>
                <a:gd name="T14" fmla="*/ 242 w 24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2" h="817">
                  <a:moveTo>
                    <a:pt x="242" y="0"/>
                  </a:moveTo>
                  <a:cubicBezTo>
                    <a:pt x="192" y="106"/>
                    <a:pt x="143" y="212"/>
                    <a:pt x="105" y="318"/>
                  </a:cubicBezTo>
                  <a:cubicBezTo>
                    <a:pt x="67" y="424"/>
                    <a:pt x="30" y="552"/>
                    <a:pt x="15" y="635"/>
                  </a:cubicBezTo>
                  <a:cubicBezTo>
                    <a:pt x="0" y="718"/>
                    <a:pt x="7" y="767"/>
                    <a:pt x="15" y="817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990000"/>
              </a:prstShdw>
            </a:effectLst>
          </p:spPr>
          <p:txBody>
            <a:bodyPr lIns="90488" tIns="44450" rIns="90488" bIns="44450">
              <a:spAutoFit/>
            </a:bodyPr>
            <a:lstStyle/>
            <a:p>
              <a:endParaRPr lang="es-MX"/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 rot="-2486160">
              <a:off x="3182" y="2750"/>
              <a:ext cx="242" cy="817"/>
            </a:xfrm>
            <a:custGeom>
              <a:avLst/>
              <a:gdLst>
                <a:gd name="T0" fmla="*/ 242 w 242"/>
                <a:gd name="T1" fmla="*/ 0 h 817"/>
                <a:gd name="T2" fmla="*/ 105 w 242"/>
                <a:gd name="T3" fmla="*/ 318 h 817"/>
                <a:gd name="T4" fmla="*/ 15 w 242"/>
                <a:gd name="T5" fmla="*/ 635 h 817"/>
                <a:gd name="T6" fmla="*/ 15 w 242"/>
                <a:gd name="T7" fmla="*/ 817 h 8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2"/>
                <a:gd name="T13" fmla="*/ 0 h 817"/>
                <a:gd name="T14" fmla="*/ 242 w 242"/>
                <a:gd name="T15" fmla="*/ 817 h 8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2" h="817">
                  <a:moveTo>
                    <a:pt x="242" y="0"/>
                  </a:moveTo>
                  <a:cubicBezTo>
                    <a:pt x="192" y="106"/>
                    <a:pt x="143" y="212"/>
                    <a:pt x="105" y="318"/>
                  </a:cubicBezTo>
                  <a:cubicBezTo>
                    <a:pt x="67" y="424"/>
                    <a:pt x="30" y="552"/>
                    <a:pt x="15" y="635"/>
                  </a:cubicBezTo>
                  <a:cubicBezTo>
                    <a:pt x="0" y="718"/>
                    <a:pt x="7" y="767"/>
                    <a:pt x="15" y="817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990000"/>
              </a:prstShdw>
            </a:effectLst>
          </p:spPr>
          <p:txBody>
            <a:bodyPr lIns="90488" tIns="44450" rIns="90488" bIns="44450">
              <a:spAutoFit/>
            </a:bodyPr>
            <a:lstStyle/>
            <a:p>
              <a:endParaRPr lang="es-MX"/>
            </a:p>
          </p:txBody>
        </p:sp>
      </p:grp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5622925" y="4408488"/>
            <a:ext cx="23018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MX" dirty="0">
                <a:solidFill>
                  <a:srgbClr val="000066"/>
                </a:solidFill>
                <a:cs typeface="Arial" charset="0"/>
              </a:rPr>
              <a:t>Límite de la Contracorriente</a:t>
            </a:r>
            <a:endParaRPr lang="es-ES" dirty="0">
              <a:solidFill>
                <a:srgbClr val="000066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12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Riesgo para el litoral mexicano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765175"/>
            <a:ext cx="8243888" cy="5656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20" name="Rectangle 5"/>
          <p:cNvSpPr txBox="1">
            <a:spLocks noChangeArrowheads="1"/>
          </p:cNvSpPr>
          <p:nvPr/>
        </p:nvSpPr>
        <p:spPr bwMode="auto">
          <a:xfrm>
            <a:off x="4716463" y="981075"/>
            <a:ext cx="3284537" cy="1685925"/>
          </a:xfrm>
          <a:prstGeom prst="rect">
            <a:avLst/>
          </a:prstGeom>
          <a:solidFill>
            <a:schemeClr val="accent1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263525" marR="0" lvl="0" indent="-263525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s-MX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Costas de Tamaulipas, Veracruz y Tabasco</a:t>
            </a:r>
          </a:p>
          <a:p>
            <a:pPr marL="263525" marR="0" lvl="0" indent="-263525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s-MX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Humedales importantes</a:t>
            </a:r>
          </a:p>
          <a:p>
            <a:pPr marL="263525" marR="0" lvl="0" indent="-263525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s-MX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Pesca ribereña</a:t>
            </a:r>
            <a:endParaRPr kumimoji="0" lang="es-ES" sz="20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13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Riesgo para el litoral mexicano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199" y="990600"/>
            <a:ext cx="7543801" cy="868362"/>
          </a:xfrm>
          <a:prstGeom prst="rect">
            <a:avLst/>
          </a:prstGeom>
          <a:solidFill>
            <a:schemeClr val="bg1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s-MX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Hidrocarburos </a:t>
            </a:r>
            <a:r>
              <a:rPr kumimoji="0" lang="es-MX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intemperizados</a:t>
            </a:r>
            <a:r>
              <a:rPr kumimoji="0" lang="es-MX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(en proceso de degradación) de baja toxicidad y alta persistencia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s-MX" sz="20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 l="9731"/>
          <a:stretch>
            <a:fillRect/>
          </a:stretch>
        </p:blipFill>
        <p:spPr bwMode="auto">
          <a:xfrm>
            <a:off x="103234" y="3886199"/>
            <a:ext cx="2792366" cy="2340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 l="18329" t="9599"/>
          <a:stretch>
            <a:fillRect/>
          </a:stretch>
        </p:blipFill>
        <p:spPr bwMode="auto">
          <a:xfrm>
            <a:off x="3074495" y="1752599"/>
            <a:ext cx="2776580" cy="2340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3886200"/>
            <a:ext cx="3014745" cy="2340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28711" y="6169498"/>
            <a:ext cx="1141413" cy="36676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488" tIns="44450" rIns="90488" bIns="44450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s-MX" sz="1800" dirty="0" smtClean="0">
                <a:cs typeface="Arial" charset="0"/>
              </a:rPr>
              <a:t>Grumos</a:t>
            </a:r>
            <a:endParaRPr lang="es-ES" sz="1800" dirty="0">
              <a:cs typeface="Arial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930179" y="4066881"/>
            <a:ext cx="1065213" cy="36676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488" tIns="44450" rIns="90488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MX" sz="1800" dirty="0" smtClean="0">
                <a:cs typeface="Arial" charset="0"/>
              </a:rPr>
              <a:t>Plastas</a:t>
            </a:r>
            <a:endParaRPr lang="es-ES" sz="1800" dirty="0">
              <a:cs typeface="Arial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917572" y="6171112"/>
            <a:ext cx="1219200" cy="3635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488" tIns="44450" rIns="90488" bIns="44450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s-MX" sz="1800" dirty="0" smtClean="0">
                <a:cs typeface="Arial" charset="0"/>
              </a:rPr>
              <a:t>Cordones</a:t>
            </a:r>
            <a:endParaRPr lang="es-ES" sz="180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14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Riesgo para el litoral mexicano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8 Rectángulo"/>
          <p:cNvSpPr>
            <a:spLocks noChangeArrowheads="1"/>
          </p:cNvSpPr>
          <p:nvPr/>
        </p:nvSpPr>
        <p:spPr bwMode="auto">
          <a:xfrm>
            <a:off x="457200" y="1000125"/>
            <a:ext cx="75438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3525" indent="-263525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es-MX" sz="2000" dirty="0" smtClean="0"/>
              <a:t>Impregnación </a:t>
            </a:r>
            <a:r>
              <a:rPr lang="es-MX" sz="2000" dirty="0"/>
              <a:t>de </a:t>
            </a:r>
            <a:r>
              <a:rPr lang="es-MX" sz="2000" dirty="0" smtClean="0"/>
              <a:t>organismos</a:t>
            </a:r>
            <a:r>
              <a:rPr lang="es-MX" sz="2000" dirty="0"/>
              <a:t>, artes de pesca y </a:t>
            </a:r>
            <a:r>
              <a:rPr lang="es-MX" sz="2000" dirty="0" smtClean="0"/>
              <a:t>embarcaciones</a:t>
            </a:r>
          </a:p>
          <a:p>
            <a:pPr marL="263525" indent="-263525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es-MX" sz="2000" dirty="0" smtClean="0"/>
              <a:t>Acumulación </a:t>
            </a:r>
            <a:r>
              <a:rPr lang="es-MX" sz="2000" dirty="0"/>
              <a:t>en las playas e ingreso a los </a:t>
            </a:r>
            <a:r>
              <a:rPr lang="es-MX" sz="2000" dirty="0" smtClean="0"/>
              <a:t>esteros</a:t>
            </a:r>
            <a:endParaRPr lang="es-MX" sz="2000" dirty="0"/>
          </a:p>
        </p:txBody>
      </p:sp>
      <p:pic>
        <p:nvPicPr>
          <p:cNvPr id="6" name="Picture 4" descr="MVC-432S"/>
          <p:cNvPicPr>
            <a:picLocks noChangeAspect="1" noChangeArrowheads="1"/>
          </p:cNvPicPr>
          <p:nvPr/>
        </p:nvPicPr>
        <p:blipFill>
          <a:blip r:embed="rId3"/>
          <a:srcRect b="9286"/>
          <a:stretch>
            <a:fillRect/>
          </a:stretch>
        </p:blipFill>
        <p:spPr bwMode="auto">
          <a:xfrm>
            <a:off x="2526791" y="1865376"/>
            <a:ext cx="3204220" cy="2088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7" name="Picture 10" descr="rancho nuevo mayo 2009 (26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147" y="4060800"/>
            <a:ext cx="3376235" cy="2340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9" name="Picture 5" descr="DSC0058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4060800"/>
            <a:ext cx="3681820" cy="2340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15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Riesgo para el litoral mexicano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990600"/>
            <a:ext cx="5976937" cy="431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3525" marR="0" lvl="0" indent="-263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s-MX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lt"/>
                <a:ea typeface="+mj-ea"/>
                <a:cs typeface="+mj-cs"/>
              </a:rPr>
              <a:t>Afectación al Plancton en el área </a:t>
            </a:r>
            <a:r>
              <a:rPr lang="es-MX" sz="2000" kern="0" dirty="0" smtClean="0">
                <a:latin typeface="+mj-lt"/>
                <a:ea typeface="+mj-ea"/>
                <a:cs typeface="+mj-cs"/>
              </a:rPr>
              <a:t>contaminada</a:t>
            </a:r>
            <a:endParaRPr kumimoji="0" lang="es-ES" sz="20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4" descr="MAP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547812"/>
            <a:ext cx="6553200" cy="4700588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10" name="Oval 6"/>
          <p:cNvSpPr>
            <a:spLocks noChangeArrowheads="1"/>
          </p:cNvSpPr>
          <p:nvPr/>
        </p:nvSpPr>
        <p:spPr bwMode="auto">
          <a:xfrm rot="21099367">
            <a:off x="3995738" y="1916113"/>
            <a:ext cx="1809750" cy="720725"/>
          </a:xfrm>
          <a:prstGeom prst="ellipse">
            <a:avLst/>
          </a:prstGeom>
          <a:noFill/>
          <a:ln w="25400" algn="ctr">
            <a:solidFill>
              <a:srgbClr val="FFFF00"/>
            </a:solidFill>
            <a:round/>
            <a:headEnd/>
            <a:tailEnd/>
          </a:ln>
          <a:effectLst>
            <a:prstShdw prst="shdw17" dist="17961" dir="2700000">
              <a:srgbClr val="999900"/>
            </a:prstShdw>
          </a:effectLst>
        </p:spPr>
        <p:txBody>
          <a:bodyPr lIns="90488" tIns="44450" rIns="90488" bIns="44450" anchor="ctr">
            <a:spAutoFit/>
          </a:bodyPr>
          <a:lstStyle/>
          <a:p>
            <a:endParaRPr lang="es-MX"/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1547813" y="2924175"/>
            <a:ext cx="733425" cy="3263900"/>
            <a:chOff x="975" y="1827"/>
            <a:chExt cx="462" cy="2056"/>
          </a:xfrm>
        </p:grpSpPr>
        <p:sp>
          <p:nvSpPr>
            <p:cNvPr id="16" name="Freeform 7"/>
            <p:cNvSpPr>
              <a:spLocks/>
            </p:cNvSpPr>
            <p:nvPr/>
          </p:nvSpPr>
          <p:spPr bwMode="auto">
            <a:xfrm rot="-1208634">
              <a:off x="1256" y="3203"/>
              <a:ext cx="136" cy="680"/>
            </a:xfrm>
            <a:custGeom>
              <a:avLst/>
              <a:gdLst>
                <a:gd name="T0" fmla="*/ 136 w 136"/>
                <a:gd name="T1" fmla="*/ 680 h 680"/>
                <a:gd name="T2" fmla="*/ 45 w 136"/>
                <a:gd name="T3" fmla="*/ 453 h 680"/>
                <a:gd name="T4" fmla="*/ 0 w 136"/>
                <a:gd name="T5" fmla="*/ 227 h 680"/>
                <a:gd name="T6" fmla="*/ 45 w 136"/>
                <a:gd name="T7" fmla="*/ 0 h 6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6"/>
                <a:gd name="T13" fmla="*/ 0 h 680"/>
                <a:gd name="T14" fmla="*/ 136 w 136"/>
                <a:gd name="T15" fmla="*/ 680 h 6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6" h="680">
                  <a:moveTo>
                    <a:pt x="136" y="680"/>
                  </a:moveTo>
                  <a:cubicBezTo>
                    <a:pt x="102" y="604"/>
                    <a:pt x="68" y="528"/>
                    <a:pt x="45" y="453"/>
                  </a:cubicBezTo>
                  <a:cubicBezTo>
                    <a:pt x="22" y="378"/>
                    <a:pt x="0" y="302"/>
                    <a:pt x="0" y="227"/>
                  </a:cubicBezTo>
                  <a:cubicBezTo>
                    <a:pt x="0" y="152"/>
                    <a:pt x="22" y="76"/>
                    <a:pt x="45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999900"/>
              </a:prstShdw>
            </a:effectLst>
          </p:spPr>
          <p:txBody>
            <a:bodyPr lIns="90488" tIns="44450" rIns="90488" bIns="44450">
              <a:spAutoFit/>
            </a:bodyPr>
            <a:lstStyle/>
            <a:p>
              <a:endParaRPr lang="es-MX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975" y="2574"/>
              <a:ext cx="136" cy="680"/>
            </a:xfrm>
            <a:custGeom>
              <a:avLst/>
              <a:gdLst>
                <a:gd name="T0" fmla="*/ 136 w 136"/>
                <a:gd name="T1" fmla="*/ 680 h 680"/>
                <a:gd name="T2" fmla="*/ 45 w 136"/>
                <a:gd name="T3" fmla="*/ 453 h 680"/>
                <a:gd name="T4" fmla="*/ 0 w 136"/>
                <a:gd name="T5" fmla="*/ 227 h 680"/>
                <a:gd name="T6" fmla="*/ 45 w 136"/>
                <a:gd name="T7" fmla="*/ 0 h 6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6"/>
                <a:gd name="T13" fmla="*/ 0 h 680"/>
                <a:gd name="T14" fmla="*/ 136 w 136"/>
                <a:gd name="T15" fmla="*/ 680 h 6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6" h="680">
                  <a:moveTo>
                    <a:pt x="136" y="680"/>
                  </a:moveTo>
                  <a:cubicBezTo>
                    <a:pt x="102" y="604"/>
                    <a:pt x="68" y="528"/>
                    <a:pt x="45" y="453"/>
                  </a:cubicBezTo>
                  <a:cubicBezTo>
                    <a:pt x="22" y="378"/>
                    <a:pt x="0" y="302"/>
                    <a:pt x="0" y="227"/>
                  </a:cubicBezTo>
                  <a:cubicBezTo>
                    <a:pt x="0" y="152"/>
                    <a:pt x="22" y="76"/>
                    <a:pt x="45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999900"/>
              </a:prstShdw>
            </a:effectLst>
          </p:spPr>
          <p:txBody>
            <a:bodyPr lIns="90488" tIns="44450" rIns="90488" bIns="44450">
              <a:spAutoFit/>
            </a:bodyPr>
            <a:lstStyle/>
            <a:p>
              <a:endParaRPr lang="es-MX"/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 rot="558916">
              <a:off x="1120" y="1827"/>
              <a:ext cx="317" cy="629"/>
            </a:xfrm>
            <a:custGeom>
              <a:avLst/>
              <a:gdLst>
                <a:gd name="T0" fmla="*/ 0 w 822"/>
                <a:gd name="T1" fmla="*/ 149 h 901"/>
                <a:gd name="T2" fmla="*/ 1 w 822"/>
                <a:gd name="T3" fmla="*/ 104 h 901"/>
                <a:gd name="T4" fmla="*/ 3 w 822"/>
                <a:gd name="T5" fmla="*/ 35 h 901"/>
                <a:gd name="T6" fmla="*/ 7 w 822"/>
                <a:gd name="T7" fmla="*/ 0 h 90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2"/>
                <a:gd name="T13" fmla="*/ 0 h 901"/>
                <a:gd name="T14" fmla="*/ 822 w 822"/>
                <a:gd name="T15" fmla="*/ 901 h 90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2" h="901">
                  <a:moveTo>
                    <a:pt x="0" y="901"/>
                  </a:moveTo>
                  <a:cubicBezTo>
                    <a:pt x="18" y="806"/>
                    <a:pt x="29" y="744"/>
                    <a:pt x="90" y="629"/>
                  </a:cubicBezTo>
                  <a:cubicBezTo>
                    <a:pt x="151" y="514"/>
                    <a:pt x="244" y="313"/>
                    <a:pt x="366" y="208"/>
                  </a:cubicBezTo>
                  <a:cubicBezTo>
                    <a:pt x="488" y="103"/>
                    <a:pt x="727" y="43"/>
                    <a:pt x="822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prstShdw prst="shdw17" dist="17961" dir="2700000">
                <a:srgbClr val="999900"/>
              </a:prstShdw>
            </a:effectLst>
          </p:spPr>
          <p:txBody>
            <a:bodyPr lIns="90488" tIns="44450" rIns="90488" bIns="44450">
              <a:spAutoFit/>
            </a:bodyPr>
            <a:lstStyle/>
            <a:p>
              <a:endParaRPr lang="es-MX"/>
            </a:p>
          </p:txBody>
        </p:sp>
      </p:grpSp>
      <p:sp>
        <p:nvSpPr>
          <p:cNvPr id="19" name="Freeform 13"/>
          <p:cNvSpPr>
            <a:spLocks/>
          </p:cNvSpPr>
          <p:nvPr/>
        </p:nvSpPr>
        <p:spPr bwMode="auto">
          <a:xfrm>
            <a:off x="1619250" y="2492375"/>
            <a:ext cx="2374900" cy="1368425"/>
          </a:xfrm>
          <a:custGeom>
            <a:avLst/>
            <a:gdLst>
              <a:gd name="T0" fmla="*/ 0 w 1496"/>
              <a:gd name="T1" fmla="*/ 2147483647 h 862"/>
              <a:gd name="T2" fmla="*/ 2147483647 w 1496"/>
              <a:gd name="T3" fmla="*/ 2147483647 h 862"/>
              <a:gd name="T4" fmla="*/ 2147483647 w 1496"/>
              <a:gd name="T5" fmla="*/ 2147483647 h 862"/>
              <a:gd name="T6" fmla="*/ 2147483647 w 1496"/>
              <a:gd name="T7" fmla="*/ 2147483647 h 862"/>
              <a:gd name="T8" fmla="*/ 2147483647 w 1496"/>
              <a:gd name="T9" fmla="*/ 0 h 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96"/>
              <a:gd name="T16" fmla="*/ 0 h 862"/>
              <a:gd name="T17" fmla="*/ 1496 w 1496"/>
              <a:gd name="T18" fmla="*/ 862 h 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96" h="862">
                <a:moveTo>
                  <a:pt x="0" y="862"/>
                </a:moveTo>
                <a:cubicBezTo>
                  <a:pt x="26" y="763"/>
                  <a:pt x="50" y="673"/>
                  <a:pt x="90" y="589"/>
                </a:cubicBezTo>
                <a:cubicBezTo>
                  <a:pt x="130" y="505"/>
                  <a:pt x="153" y="429"/>
                  <a:pt x="242" y="360"/>
                </a:cubicBezTo>
                <a:cubicBezTo>
                  <a:pt x="331" y="291"/>
                  <a:pt x="417" y="234"/>
                  <a:pt x="626" y="174"/>
                </a:cubicBezTo>
                <a:cubicBezTo>
                  <a:pt x="835" y="114"/>
                  <a:pt x="1315" y="36"/>
                  <a:pt x="1496" y="0"/>
                </a:cubicBezTo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 type="triangle" w="lg" len="lg"/>
          </a:ln>
          <a:effectLst>
            <a:prstShdw prst="shdw17" dist="17961" dir="2700000">
              <a:srgbClr val="009900"/>
            </a:prstShdw>
          </a:effectLst>
        </p:spPr>
        <p:txBody>
          <a:bodyPr lIns="90488" tIns="44450" rIns="90488" bIns="44450">
            <a:spAutoFit/>
          </a:bodyPr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16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Riesgo para el litoral mexicano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4 Imagen" descr="TORTUGAS MAPA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27075" y="908050"/>
            <a:ext cx="7502525" cy="5486400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3" name="5 Imagen" descr="TORTUGAS MAPA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89650" y="4048125"/>
            <a:ext cx="2143125" cy="23574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598613" y="1712913"/>
            <a:ext cx="4248150" cy="119776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prstShdw prst="shdw17" dist="17961" dir="2700000">
              <a:srgbClr val="99CCFF">
                <a:gamma/>
                <a:shade val="60000"/>
                <a:invGamma/>
              </a:srgbClr>
            </a:prstShdw>
          </a:effectLst>
        </p:spPr>
        <p:txBody>
          <a:bodyPr lIns="90488" tIns="44450" rIns="90488" bIns="44450">
            <a:spAutoFit/>
          </a:bodyPr>
          <a:lstStyle/>
          <a:p>
            <a:pPr marL="261938" indent="-261938"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es-MX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Temporada de </a:t>
            </a:r>
            <a:r>
              <a:rPr lang="es-MX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reproducción </a:t>
            </a:r>
            <a:r>
              <a:rPr lang="es-MX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de la </a:t>
            </a:r>
            <a:r>
              <a:rPr lang="es-MX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tortuga marina de </a:t>
            </a:r>
            <a:r>
              <a:rPr lang="es-MX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abril </a:t>
            </a:r>
            <a:r>
              <a:rPr lang="es-MX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a septiembre</a:t>
            </a:r>
            <a:endParaRPr lang="es-ES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5" name="Rectangle 14" descr="1"/>
          <p:cNvSpPr>
            <a:spLocks noChangeArrowheads="1"/>
          </p:cNvSpPr>
          <p:nvPr/>
        </p:nvSpPr>
        <p:spPr bwMode="auto">
          <a:xfrm>
            <a:off x="6121400" y="1844675"/>
            <a:ext cx="1727200" cy="1079500"/>
          </a:xfrm>
          <a:prstGeom prst="rect">
            <a:avLst/>
          </a:prstGeom>
          <a:blipFill dpi="0" rotWithShape="1">
            <a:blip r:embed="rId5" cstate="screen"/>
            <a:srcRect/>
            <a:stretch>
              <a:fillRect/>
            </a:stretch>
          </a:blipFill>
          <a:ln w="9525">
            <a:miter lim="800000"/>
            <a:headEnd/>
            <a:tailEnd/>
          </a:ln>
          <a:scene3d>
            <a:camera prst="legacyPerspectiveFront">
              <a:rot lat="1500000" lon="1500000" rev="0"/>
            </a:camera>
            <a:lightRig rig="legacyFlat2" dir="b"/>
          </a:scene3d>
          <a:sp3d prstMaterial="legacyPlastic">
            <a:bevelT w="13500" h="13500" prst="angle"/>
            <a:bevelB w="13500" h="13500" prst="angle"/>
            <a:extrusionClr>
              <a:srgbClr val="FFFFFF"/>
            </a:extrusionClr>
          </a:sp3d>
        </p:spPr>
        <p:txBody>
          <a:bodyPr wrap="none" lIns="90488" tIns="44450" rIns="90488" bIns="44450" anchor="ctr">
            <a:spAutoFit/>
            <a:flatTx/>
          </a:bodyPr>
          <a:lstStyle/>
          <a:p>
            <a:endParaRPr lang="es-MX"/>
          </a:p>
        </p:txBody>
      </p:sp>
      <p:sp>
        <p:nvSpPr>
          <p:cNvPr id="20" name="Freeform 15"/>
          <p:cNvSpPr>
            <a:spLocks/>
          </p:cNvSpPr>
          <p:nvPr/>
        </p:nvSpPr>
        <p:spPr bwMode="auto">
          <a:xfrm>
            <a:off x="1263650" y="1916113"/>
            <a:ext cx="384175" cy="2449512"/>
          </a:xfrm>
          <a:custGeom>
            <a:avLst/>
            <a:gdLst>
              <a:gd name="T0" fmla="*/ 2147483647 w 242"/>
              <a:gd name="T1" fmla="*/ 0 h 1543"/>
              <a:gd name="T2" fmla="*/ 2147483647 w 242"/>
              <a:gd name="T3" fmla="*/ 2147483647 h 1543"/>
              <a:gd name="T4" fmla="*/ 2147483647 w 242"/>
              <a:gd name="T5" fmla="*/ 2147483647 h 1543"/>
              <a:gd name="T6" fmla="*/ 2147483647 w 242"/>
              <a:gd name="T7" fmla="*/ 2147483647 h 1543"/>
              <a:gd name="T8" fmla="*/ 2147483647 w 242"/>
              <a:gd name="T9" fmla="*/ 2147483647 h 1543"/>
              <a:gd name="T10" fmla="*/ 2147483647 w 242"/>
              <a:gd name="T11" fmla="*/ 2147483647 h 1543"/>
              <a:gd name="T12" fmla="*/ 2147483647 w 242"/>
              <a:gd name="T13" fmla="*/ 2147483647 h 1543"/>
              <a:gd name="T14" fmla="*/ 2147483647 w 242"/>
              <a:gd name="T15" fmla="*/ 2147483647 h 1543"/>
              <a:gd name="T16" fmla="*/ 2147483647 w 242"/>
              <a:gd name="T17" fmla="*/ 2147483647 h 1543"/>
              <a:gd name="T18" fmla="*/ 2147483647 w 242"/>
              <a:gd name="T19" fmla="*/ 2147483647 h 1543"/>
              <a:gd name="T20" fmla="*/ 2147483647 w 242"/>
              <a:gd name="T21" fmla="*/ 2147483647 h 1543"/>
              <a:gd name="T22" fmla="*/ 2147483647 w 242"/>
              <a:gd name="T23" fmla="*/ 2147483647 h 1543"/>
              <a:gd name="T24" fmla="*/ 2147483647 w 242"/>
              <a:gd name="T25" fmla="*/ 2147483647 h 1543"/>
              <a:gd name="T26" fmla="*/ 2147483647 w 242"/>
              <a:gd name="T27" fmla="*/ 2147483647 h 1543"/>
              <a:gd name="T28" fmla="*/ 2147483647 w 242"/>
              <a:gd name="T29" fmla="*/ 2147483647 h 1543"/>
              <a:gd name="T30" fmla="*/ 2147483647 w 242"/>
              <a:gd name="T31" fmla="*/ 2147483647 h 1543"/>
              <a:gd name="T32" fmla="*/ 2147483647 w 242"/>
              <a:gd name="T33" fmla="*/ 2147483647 h 15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42"/>
              <a:gd name="T52" fmla="*/ 0 h 1543"/>
              <a:gd name="T53" fmla="*/ 242 w 242"/>
              <a:gd name="T54" fmla="*/ 1543 h 154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42" h="1543">
                <a:moveTo>
                  <a:pt x="98" y="0"/>
                </a:moveTo>
                <a:cubicBezTo>
                  <a:pt x="82" y="42"/>
                  <a:pt x="67" y="84"/>
                  <a:pt x="52" y="137"/>
                </a:cubicBezTo>
                <a:cubicBezTo>
                  <a:pt x="37" y="190"/>
                  <a:pt x="14" y="243"/>
                  <a:pt x="7" y="318"/>
                </a:cubicBezTo>
                <a:cubicBezTo>
                  <a:pt x="0" y="393"/>
                  <a:pt x="7" y="514"/>
                  <a:pt x="7" y="590"/>
                </a:cubicBezTo>
                <a:cubicBezTo>
                  <a:pt x="7" y="666"/>
                  <a:pt x="7" y="727"/>
                  <a:pt x="7" y="772"/>
                </a:cubicBezTo>
                <a:cubicBezTo>
                  <a:pt x="7" y="817"/>
                  <a:pt x="7" y="839"/>
                  <a:pt x="7" y="862"/>
                </a:cubicBezTo>
                <a:cubicBezTo>
                  <a:pt x="7" y="885"/>
                  <a:pt x="7" y="893"/>
                  <a:pt x="7" y="908"/>
                </a:cubicBezTo>
                <a:cubicBezTo>
                  <a:pt x="7" y="923"/>
                  <a:pt x="7" y="938"/>
                  <a:pt x="7" y="953"/>
                </a:cubicBezTo>
                <a:cubicBezTo>
                  <a:pt x="7" y="968"/>
                  <a:pt x="0" y="975"/>
                  <a:pt x="7" y="998"/>
                </a:cubicBezTo>
                <a:cubicBezTo>
                  <a:pt x="14" y="1021"/>
                  <a:pt x="29" y="1066"/>
                  <a:pt x="52" y="1089"/>
                </a:cubicBezTo>
                <a:cubicBezTo>
                  <a:pt x="75" y="1112"/>
                  <a:pt x="120" y="1111"/>
                  <a:pt x="143" y="1134"/>
                </a:cubicBezTo>
                <a:cubicBezTo>
                  <a:pt x="166" y="1157"/>
                  <a:pt x="181" y="1202"/>
                  <a:pt x="188" y="1225"/>
                </a:cubicBezTo>
                <a:cubicBezTo>
                  <a:pt x="195" y="1248"/>
                  <a:pt x="195" y="1256"/>
                  <a:pt x="188" y="1271"/>
                </a:cubicBezTo>
                <a:cubicBezTo>
                  <a:pt x="181" y="1286"/>
                  <a:pt x="143" y="1293"/>
                  <a:pt x="143" y="1316"/>
                </a:cubicBezTo>
                <a:cubicBezTo>
                  <a:pt x="143" y="1339"/>
                  <a:pt x="173" y="1377"/>
                  <a:pt x="188" y="1407"/>
                </a:cubicBezTo>
                <a:cubicBezTo>
                  <a:pt x="203" y="1437"/>
                  <a:pt x="226" y="1474"/>
                  <a:pt x="234" y="1497"/>
                </a:cubicBezTo>
                <a:cubicBezTo>
                  <a:pt x="242" y="1520"/>
                  <a:pt x="234" y="1543"/>
                  <a:pt x="234" y="1543"/>
                </a:cubicBezTo>
              </a:path>
            </a:pathLst>
          </a:custGeom>
          <a:noFill/>
          <a:ln w="730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lIns="90488" tIns="44450" rIns="90488" bIns="44450">
            <a:spAutoFit/>
          </a:bodyPr>
          <a:lstStyle/>
          <a:p>
            <a:endParaRPr lang="es-MX"/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6218238" y="5588000"/>
            <a:ext cx="431800" cy="217488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wrap="none" lIns="90488" tIns="44450" rIns="90488" bIns="44450" anchor="ctr">
            <a:spAutoFit/>
          </a:bodyPr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17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Riesgo para el litoral mexicano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990600"/>
            <a:ext cx="7543800" cy="736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3525" lvl="0" indent="-263525" eaLnBrk="0" hangingPunct="0">
              <a:buFont typeface="Wingdings" pitchFamily="2" charset="2"/>
              <a:buChar char="§"/>
            </a:pPr>
            <a:r>
              <a:rPr lang="es-MX" sz="2000" kern="0" dirty="0" smtClean="0">
                <a:latin typeface="+mj-lt"/>
                <a:ea typeface="+mj-ea"/>
                <a:cs typeface="+mj-cs"/>
              </a:rPr>
              <a:t>Las aves marinas migratorias son especialmente vulnerables a los derrames de hidrocarburos</a:t>
            </a:r>
          </a:p>
        </p:txBody>
      </p:sp>
      <p:pic>
        <p:nvPicPr>
          <p:cNvPr id="34" name="Picture 2" descr="El daño ocasionado por el derrame petrolero es una oportunidad para reflexionar en la necesidad de usar más energías renovables (Cortesía: Greenpeace)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322513"/>
            <a:ext cx="3459162" cy="3316287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35" name="Freeform 7"/>
          <p:cNvSpPr>
            <a:spLocks/>
          </p:cNvSpPr>
          <p:nvPr/>
        </p:nvSpPr>
        <p:spPr bwMode="auto">
          <a:xfrm>
            <a:off x="5618162" y="2393950"/>
            <a:ext cx="720725" cy="2447925"/>
          </a:xfrm>
          <a:custGeom>
            <a:avLst/>
            <a:gdLst>
              <a:gd name="T0" fmla="*/ 2147483647 w 454"/>
              <a:gd name="T1" fmla="*/ 0 h 1542"/>
              <a:gd name="T2" fmla="*/ 2147483647 w 454"/>
              <a:gd name="T3" fmla="*/ 2147483647 h 1542"/>
              <a:gd name="T4" fmla="*/ 0 w 454"/>
              <a:gd name="T5" fmla="*/ 2147483647 h 1542"/>
              <a:gd name="T6" fmla="*/ 2147483647 w 454"/>
              <a:gd name="T7" fmla="*/ 2147483647 h 1542"/>
              <a:gd name="T8" fmla="*/ 2147483647 w 454"/>
              <a:gd name="T9" fmla="*/ 2147483647 h 1542"/>
              <a:gd name="T10" fmla="*/ 2147483647 w 454"/>
              <a:gd name="T11" fmla="*/ 2147483647 h 15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4"/>
              <a:gd name="T19" fmla="*/ 0 h 1542"/>
              <a:gd name="T20" fmla="*/ 454 w 454"/>
              <a:gd name="T21" fmla="*/ 1542 h 154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4" h="1542">
                <a:moveTo>
                  <a:pt x="136" y="0"/>
                </a:moveTo>
                <a:cubicBezTo>
                  <a:pt x="102" y="64"/>
                  <a:pt x="68" y="129"/>
                  <a:pt x="45" y="227"/>
                </a:cubicBezTo>
                <a:cubicBezTo>
                  <a:pt x="22" y="325"/>
                  <a:pt x="0" y="484"/>
                  <a:pt x="0" y="590"/>
                </a:cubicBezTo>
                <a:cubicBezTo>
                  <a:pt x="0" y="696"/>
                  <a:pt x="7" y="756"/>
                  <a:pt x="45" y="862"/>
                </a:cubicBezTo>
                <a:cubicBezTo>
                  <a:pt x="83" y="968"/>
                  <a:pt x="159" y="1112"/>
                  <a:pt x="227" y="1225"/>
                </a:cubicBezTo>
                <a:cubicBezTo>
                  <a:pt x="295" y="1338"/>
                  <a:pt x="374" y="1440"/>
                  <a:pt x="454" y="1542"/>
                </a:cubicBezTo>
              </a:path>
            </a:pathLst>
          </a:custGeom>
          <a:noFill/>
          <a:ln w="38100">
            <a:solidFill>
              <a:srgbClr val="FFCC00"/>
            </a:solidFill>
            <a:round/>
            <a:headEnd/>
            <a:tailEnd type="triangle" w="lg" len="med"/>
          </a:ln>
          <a:effectLst>
            <a:prstShdw prst="shdw17" dist="17961" dir="2700000">
              <a:srgbClr val="997A00"/>
            </a:prstShdw>
          </a:effectLst>
        </p:spPr>
        <p:txBody>
          <a:bodyPr lIns="90488" tIns="44450" rIns="90488" bIns="44450">
            <a:spAutoFit/>
          </a:bodyPr>
          <a:lstStyle/>
          <a:p>
            <a:endParaRPr lang="es-MX"/>
          </a:p>
        </p:txBody>
      </p:sp>
      <p:sp>
        <p:nvSpPr>
          <p:cNvPr id="36" name="Freeform 10"/>
          <p:cNvSpPr>
            <a:spLocks/>
          </p:cNvSpPr>
          <p:nvPr/>
        </p:nvSpPr>
        <p:spPr bwMode="auto">
          <a:xfrm>
            <a:off x="4021137" y="2322513"/>
            <a:ext cx="733425" cy="1943100"/>
          </a:xfrm>
          <a:custGeom>
            <a:avLst/>
            <a:gdLst>
              <a:gd name="T0" fmla="*/ 2147483647 w 462"/>
              <a:gd name="T1" fmla="*/ 0 h 1224"/>
              <a:gd name="T2" fmla="*/ 2147483647 w 462"/>
              <a:gd name="T3" fmla="*/ 2147483647 h 1224"/>
              <a:gd name="T4" fmla="*/ 2147483647 w 462"/>
              <a:gd name="T5" fmla="*/ 2147483647 h 1224"/>
              <a:gd name="T6" fmla="*/ 2147483647 w 462"/>
              <a:gd name="T7" fmla="*/ 2147483647 h 1224"/>
              <a:gd name="T8" fmla="*/ 2147483647 w 462"/>
              <a:gd name="T9" fmla="*/ 2147483647 h 1224"/>
              <a:gd name="T10" fmla="*/ 2147483647 w 462"/>
              <a:gd name="T11" fmla="*/ 2147483647 h 12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62"/>
              <a:gd name="T19" fmla="*/ 0 h 1224"/>
              <a:gd name="T20" fmla="*/ 462 w 462"/>
              <a:gd name="T21" fmla="*/ 1224 h 12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2" h="1224">
                <a:moveTo>
                  <a:pt x="462" y="0"/>
                </a:moveTo>
                <a:cubicBezTo>
                  <a:pt x="397" y="38"/>
                  <a:pt x="333" y="76"/>
                  <a:pt x="280" y="136"/>
                </a:cubicBezTo>
                <a:cubicBezTo>
                  <a:pt x="227" y="196"/>
                  <a:pt x="182" y="280"/>
                  <a:pt x="144" y="363"/>
                </a:cubicBezTo>
                <a:cubicBezTo>
                  <a:pt x="106" y="446"/>
                  <a:pt x="77" y="522"/>
                  <a:pt x="54" y="635"/>
                </a:cubicBezTo>
                <a:cubicBezTo>
                  <a:pt x="31" y="748"/>
                  <a:pt x="16" y="945"/>
                  <a:pt x="8" y="1043"/>
                </a:cubicBezTo>
                <a:cubicBezTo>
                  <a:pt x="0" y="1141"/>
                  <a:pt x="4" y="1182"/>
                  <a:pt x="8" y="1224"/>
                </a:cubicBezTo>
              </a:path>
            </a:pathLst>
          </a:custGeom>
          <a:noFill/>
          <a:ln w="38100">
            <a:solidFill>
              <a:srgbClr val="FFCC00"/>
            </a:solidFill>
            <a:round/>
            <a:headEnd/>
            <a:tailEnd type="triangle" w="lg" len="med"/>
          </a:ln>
          <a:effectLst>
            <a:prstShdw prst="shdw17" dist="17961" dir="2700000">
              <a:srgbClr val="997A00"/>
            </a:prstShdw>
          </a:effectLst>
        </p:spPr>
        <p:txBody>
          <a:bodyPr lIns="90488" tIns="44450" rIns="90488" bIns="44450">
            <a:spAutoFit/>
          </a:bodyPr>
          <a:lstStyle/>
          <a:p>
            <a:endParaRPr lang="es-MX"/>
          </a:p>
        </p:txBody>
      </p:sp>
      <p:sp>
        <p:nvSpPr>
          <p:cNvPr id="37" name="Freeform 11"/>
          <p:cNvSpPr>
            <a:spLocks/>
          </p:cNvSpPr>
          <p:nvPr/>
        </p:nvSpPr>
        <p:spPr bwMode="auto">
          <a:xfrm>
            <a:off x="6242050" y="2393950"/>
            <a:ext cx="815975" cy="2087563"/>
          </a:xfrm>
          <a:custGeom>
            <a:avLst/>
            <a:gdLst/>
            <a:ahLst/>
            <a:cxnLst>
              <a:cxn ang="0">
                <a:pos x="514" y="0"/>
              </a:cxn>
              <a:cxn ang="0">
                <a:pos x="288" y="182"/>
              </a:cxn>
              <a:cxn ang="0">
                <a:pos x="106" y="454"/>
              </a:cxn>
              <a:cxn ang="0">
                <a:pos x="15" y="771"/>
              </a:cxn>
              <a:cxn ang="0">
                <a:pos x="15" y="1043"/>
              </a:cxn>
              <a:cxn ang="0">
                <a:pos x="61" y="1315"/>
              </a:cxn>
            </a:cxnLst>
            <a:rect l="0" t="0" r="r" b="b"/>
            <a:pathLst>
              <a:path w="514" h="1315">
                <a:moveTo>
                  <a:pt x="514" y="0"/>
                </a:moveTo>
                <a:cubicBezTo>
                  <a:pt x="435" y="53"/>
                  <a:pt x="356" y="106"/>
                  <a:pt x="288" y="182"/>
                </a:cubicBezTo>
                <a:cubicBezTo>
                  <a:pt x="220" y="258"/>
                  <a:pt x="151" y="356"/>
                  <a:pt x="106" y="454"/>
                </a:cubicBezTo>
                <a:cubicBezTo>
                  <a:pt x="61" y="552"/>
                  <a:pt x="30" y="673"/>
                  <a:pt x="15" y="771"/>
                </a:cubicBezTo>
                <a:cubicBezTo>
                  <a:pt x="0" y="869"/>
                  <a:pt x="7" y="952"/>
                  <a:pt x="15" y="1043"/>
                </a:cubicBezTo>
                <a:cubicBezTo>
                  <a:pt x="23" y="1134"/>
                  <a:pt x="42" y="1224"/>
                  <a:pt x="61" y="1315"/>
                </a:cubicBezTo>
              </a:path>
            </a:pathLst>
          </a:custGeom>
          <a:noFill/>
          <a:ln w="12700" cap="flat" cmpd="sng">
            <a:noFill/>
            <a:prstDash val="solid"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488" tIns="44450" rIns="90488" bIns="44450">
            <a:spAutoFit/>
          </a:bodyPr>
          <a:lstStyle/>
          <a:p>
            <a:pPr>
              <a:defRPr/>
            </a:pPr>
            <a:endParaRPr lang="es-MX"/>
          </a:p>
        </p:txBody>
      </p:sp>
      <p:sp>
        <p:nvSpPr>
          <p:cNvPr id="38" name="Freeform 12"/>
          <p:cNvSpPr>
            <a:spLocks/>
          </p:cNvSpPr>
          <p:nvPr/>
        </p:nvSpPr>
        <p:spPr bwMode="auto">
          <a:xfrm>
            <a:off x="6338887" y="2395538"/>
            <a:ext cx="384175" cy="2159000"/>
          </a:xfrm>
          <a:custGeom>
            <a:avLst/>
            <a:gdLst>
              <a:gd name="T0" fmla="*/ 2147483647 w 242"/>
              <a:gd name="T1" fmla="*/ 0 h 1360"/>
              <a:gd name="T2" fmla="*/ 2147483647 w 242"/>
              <a:gd name="T3" fmla="*/ 2147483647 h 1360"/>
              <a:gd name="T4" fmla="*/ 2147483647 w 242"/>
              <a:gd name="T5" fmla="*/ 2147483647 h 1360"/>
              <a:gd name="T6" fmla="*/ 2147483647 w 242"/>
              <a:gd name="T7" fmla="*/ 2147483647 h 1360"/>
              <a:gd name="T8" fmla="*/ 2147483647 w 242"/>
              <a:gd name="T9" fmla="*/ 2147483647 h 1360"/>
              <a:gd name="T10" fmla="*/ 2147483647 w 242"/>
              <a:gd name="T11" fmla="*/ 2147483647 h 13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2"/>
              <a:gd name="T19" fmla="*/ 0 h 1360"/>
              <a:gd name="T20" fmla="*/ 242 w 242"/>
              <a:gd name="T21" fmla="*/ 1360 h 13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2" h="1360">
                <a:moveTo>
                  <a:pt x="242" y="0"/>
                </a:moveTo>
                <a:cubicBezTo>
                  <a:pt x="193" y="72"/>
                  <a:pt x="144" y="144"/>
                  <a:pt x="106" y="227"/>
                </a:cubicBezTo>
                <a:cubicBezTo>
                  <a:pt x="68" y="310"/>
                  <a:pt x="30" y="386"/>
                  <a:pt x="15" y="499"/>
                </a:cubicBezTo>
                <a:cubicBezTo>
                  <a:pt x="0" y="612"/>
                  <a:pt x="8" y="794"/>
                  <a:pt x="15" y="907"/>
                </a:cubicBezTo>
                <a:cubicBezTo>
                  <a:pt x="22" y="1020"/>
                  <a:pt x="45" y="1104"/>
                  <a:pt x="60" y="1179"/>
                </a:cubicBezTo>
                <a:cubicBezTo>
                  <a:pt x="75" y="1254"/>
                  <a:pt x="90" y="1307"/>
                  <a:pt x="106" y="1360"/>
                </a:cubicBezTo>
              </a:path>
            </a:pathLst>
          </a:custGeom>
          <a:noFill/>
          <a:ln w="38100">
            <a:solidFill>
              <a:srgbClr val="FFCC00"/>
            </a:solidFill>
            <a:round/>
            <a:headEnd/>
            <a:tailEnd type="triangle" w="lg" len="med"/>
          </a:ln>
          <a:effectLst>
            <a:prstShdw prst="shdw17" dist="17961" dir="2700000">
              <a:srgbClr val="997A00"/>
            </a:prstShdw>
          </a:effectLst>
        </p:spPr>
        <p:txBody>
          <a:bodyPr lIns="90488" tIns="44450" rIns="90488" bIns="44450">
            <a:spAutoFit/>
          </a:bodyPr>
          <a:lstStyle/>
          <a:p>
            <a:endParaRPr lang="es-MX"/>
          </a:p>
        </p:txBody>
      </p:sp>
      <p:pic>
        <p:nvPicPr>
          <p:cNvPr id="39" name="Picture 13" descr="Plover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331075" y="2336800"/>
            <a:ext cx="13684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Freeform 17"/>
          <p:cNvSpPr>
            <a:spLocks/>
          </p:cNvSpPr>
          <p:nvPr/>
        </p:nvSpPr>
        <p:spPr bwMode="auto">
          <a:xfrm>
            <a:off x="5630862" y="2393950"/>
            <a:ext cx="720725" cy="2447925"/>
          </a:xfrm>
          <a:custGeom>
            <a:avLst/>
            <a:gdLst>
              <a:gd name="T0" fmla="*/ 2147483647 w 454"/>
              <a:gd name="T1" fmla="*/ 0 h 1542"/>
              <a:gd name="T2" fmla="*/ 2147483647 w 454"/>
              <a:gd name="T3" fmla="*/ 2147483647 h 1542"/>
              <a:gd name="T4" fmla="*/ 0 w 454"/>
              <a:gd name="T5" fmla="*/ 2147483647 h 1542"/>
              <a:gd name="T6" fmla="*/ 2147483647 w 454"/>
              <a:gd name="T7" fmla="*/ 2147483647 h 1542"/>
              <a:gd name="T8" fmla="*/ 2147483647 w 454"/>
              <a:gd name="T9" fmla="*/ 2147483647 h 1542"/>
              <a:gd name="T10" fmla="*/ 2147483647 w 454"/>
              <a:gd name="T11" fmla="*/ 2147483647 h 15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4"/>
              <a:gd name="T19" fmla="*/ 0 h 1542"/>
              <a:gd name="T20" fmla="*/ 454 w 454"/>
              <a:gd name="T21" fmla="*/ 1542 h 154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4" h="1542">
                <a:moveTo>
                  <a:pt x="136" y="0"/>
                </a:moveTo>
                <a:cubicBezTo>
                  <a:pt x="102" y="64"/>
                  <a:pt x="68" y="129"/>
                  <a:pt x="45" y="227"/>
                </a:cubicBezTo>
                <a:cubicBezTo>
                  <a:pt x="22" y="325"/>
                  <a:pt x="0" y="484"/>
                  <a:pt x="0" y="590"/>
                </a:cubicBezTo>
                <a:cubicBezTo>
                  <a:pt x="0" y="696"/>
                  <a:pt x="7" y="756"/>
                  <a:pt x="45" y="862"/>
                </a:cubicBezTo>
                <a:cubicBezTo>
                  <a:pt x="83" y="968"/>
                  <a:pt x="159" y="1112"/>
                  <a:pt x="227" y="1225"/>
                </a:cubicBezTo>
                <a:cubicBezTo>
                  <a:pt x="295" y="1338"/>
                  <a:pt x="374" y="1440"/>
                  <a:pt x="454" y="1542"/>
                </a:cubicBezTo>
              </a:path>
            </a:pathLst>
          </a:custGeom>
          <a:noFill/>
          <a:ln w="38100">
            <a:solidFill>
              <a:srgbClr val="FFCC00"/>
            </a:solidFill>
            <a:round/>
            <a:headEnd/>
            <a:tailEnd type="triangle" w="lg" len="med"/>
          </a:ln>
          <a:effectLst>
            <a:prstShdw prst="shdw17" dist="17961" dir="2700000">
              <a:srgbClr val="997A00"/>
            </a:prstShdw>
          </a:effectLst>
        </p:spPr>
        <p:txBody>
          <a:bodyPr lIns="90488" tIns="44450" rIns="90488" bIns="44450">
            <a:spAutoFit/>
          </a:bodyPr>
          <a:lstStyle/>
          <a:p>
            <a:endParaRPr lang="es-MX"/>
          </a:p>
        </p:txBody>
      </p:sp>
      <p:sp>
        <p:nvSpPr>
          <p:cNvPr id="41" name="Freeform 18"/>
          <p:cNvSpPr>
            <a:spLocks/>
          </p:cNvSpPr>
          <p:nvPr/>
        </p:nvSpPr>
        <p:spPr bwMode="auto">
          <a:xfrm>
            <a:off x="4033837" y="2322513"/>
            <a:ext cx="733425" cy="1943100"/>
          </a:xfrm>
          <a:custGeom>
            <a:avLst/>
            <a:gdLst>
              <a:gd name="T0" fmla="*/ 2147483647 w 462"/>
              <a:gd name="T1" fmla="*/ 0 h 1224"/>
              <a:gd name="T2" fmla="*/ 2147483647 w 462"/>
              <a:gd name="T3" fmla="*/ 2147483647 h 1224"/>
              <a:gd name="T4" fmla="*/ 2147483647 w 462"/>
              <a:gd name="T5" fmla="*/ 2147483647 h 1224"/>
              <a:gd name="T6" fmla="*/ 2147483647 w 462"/>
              <a:gd name="T7" fmla="*/ 2147483647 h 1224"/>
              <a:gd name="T8" fmla="*/ 2147483647 w 462"/>
              <a:gd name="T9" fmla="*/ 2147483647 h 1224"/>
              <a:gd name="T10" fmla="*/ 2147483647 w 462"/>
              <a:gd name="T11" fmla="*/ 2147483647 h 12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62"/>
              <a:gd name="T19" fmla="*/ 0 h 1224"/>
              <a:gd name="T20" fmla="*/ 462 w 462"/>
              <a:gd name="T21" fmla="*/ 1224 h 12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2" h="1224">
                <a:moveTo>
                  <a:pt x="462" y="0"/>
                </a:moveTo>
                <a:cubicBezTo>
                  <a:pt x="397" y="38"/>
                  <a:pt x="333" y="76"/>
                  <a:pt x="280" y="136"/>
                </a:cubicBezTo>
                <a:cubicBezTo>
                  <a:pt x="227" y="196"/>
                  <a:pt x="182" y="280"/>
                  <a:pt x="144" y="363"/>
                </a:cubicBezTo>
                <a:cubicBezTo>
                  <a:pt x="106" y="446"/>
                  <a:pt x="77" y="522"/>
                  <a:pt x="54" y="635"/>
                </a:cubicBezTo>
                <a:cubicBezTo>
                  <a:pt x="31" y="748"/>
                  <a:pt x="16" y="945"/>
                  <a:pt x="8" y="1043"/>
                </a:cubicBezTo>
                <a:cubicBezTo>
                  <a:pt x="0" y="1141"/>
                  <a:pt x="4" y="1182"/>
                  <a:pt x="8" y="1224"/>
                </a:cubicBezTo>
              </a:path>
            </a:pathLst>
          </a:custGeom>
          <a:noFill/>
          <a:ln w="38100">
            <a:solidFill>
              <a:srgbClr val="FFCC00"/>
            </a:solidFill>
            <a:round/>
            <a:headEnd/>
            <a:tailEnd type="triangle" w="lg" len="med"/>
          </a:ln>
          <a:effectLst>
            <a:prstShdw prst="shdw17" dist="17961" dir="2700000">
              <a:srgbClr val="997A00"/>
            </a:prstShdw>
          </a:effectLst>
        </p:spPr>
        <p:txBody>
          <a:bodyPr lIns="90488" tIns="44450" rIns="90488" bIns="44450">
            <a:spAutoFit/>
          </a:bodyPr>
          <a:lstStyle/>
          <a:p>
            <a:endParaRPr lang="es-MX"/>
          </a:p>
        </p:txBody>
      </p:sp>
      <p:sp>
        <p:nvSpPr>
          <p:cNvPr id="42" name="Freeform 19"/>
          <p:cNvSpPr>
            <a:spLocks/>
          </p:cNvSpPr>
          <p:nvPr/>
        </p:nvSpPr>
        <p:spPr bwMode="auto">
          <a:xfrm>
            <a:off x="6254750" y="2393950"/>
            <a:ext cx="815975" cy="2087563"/>
          </a:xfrm>
          <a:custGeom>
            <a:avLst/>
            <a:gdLst/>
            <a:ahLst/>
            <a:cxnLst>
              <a:cxn ang="0">
                <a:pos x="514" y="0"/>
              </a:cxn>
              <a:cxn ang="0">
                <a:pos x="288" y="182"/>
              </a:cxn>
              <a:cxn ang="0">
                <a:pos x="106" y="454"/>
              </a:cxn>
              <a:cxn ang="0">
                <a:pos x="15" y="771"/>
              </a:cxn>
              <a:cxn ang="0">
                <a:pos x="15" y="1043"/>
              </a:cxn>
              <a:cxn ang="0">
                <a:pos x="61" y="1315"/>
              </a:cxn>
            </a:cxnLst>
            <a:rect l="0" t="0" r="r" b="b"/>
            <a:pathLst>
              <a:path w="514" h="1315">
                <a:moveTo>
                  <a:pt x="514" y="0"/>
                </a:moveTo>
                <a:cubicBezTo>
                  <a:pt x="435" y="53"/>
                  <a:pt x="356" y="106"/>
                  <a:pt x="288" y="182"/>
                </a:cubicBezTo>
                <a:cubicBezTo>
                  <a:pt x="220" y="258"/>
                  <a:pt x="151" y="356"/>
                  <a:pt x="106" y="454"/>
                </a:cubicBezTo>
                <a:cubicBezTo>
                  <a:pt x="61" y="552"/>
                  <a:pt x="30" y="673"/>
                  <a:pt x="15" y="771"/>
                </a:cubicBezTo>
                <a:cubicBezTo>
                  <a:pt x="0" y="869"/>
                  <a:pt x="7" y="952"/>
                  <a:pt x="15" y="1043"/>
                </a:cubicBezTo>
                <a:cubicBezTo>
                  <a:pt x="23" y="1134"/>
                  <a:pt x="42" y="1224"/>
                  <a:pt x="61" y="1315"/>
                </a:cubicBezTo>
              </a:path>
            </a:pathLst>
          </a:custGeom>
          <a:noFill/>
          <a:ln w="12700" cap="flat" cmpd="sng">
            <a:noFill/>
            <a:prstDash val="solid"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488" tIns="44450" rIns="90488" bIns="44450">
            <a:spAutoFit/>
          </a:bodyPr>
          <a:lstStyle/>
          <a:p>
            <a:pPr>
              <a:defRPr/>
            </a:pPr>
            <a:endParaRPr lang="es-MX"/>
          </a:p>
        </p:txBody>
      </p:sp>
      <p:sp>
        <p:nvSpPr>
          <p:cNvPr id="43" name="Freeform 20"/>
          <p:cNvSpPr>
            <a:spLocks/>
          </p:cNvSpPr>
          <p:nvPr/>
        </p:nvSpPr>
        <p:spPr bwMode="auto">
          <a:xfrm>
            <a:off x="6351587" y="2395538"/>
            <a:ext cx="384175" cy="2159000"/>
          </a:xfrm>
          <a:custGeom>
            <a:avLst/>
            <a:gdLst>
              <a:gd name="T0" fmla="*/ 2147483647 w 242"/>
              <a:gd name="T1" fmla="*/ 0 h 1360"/>
              <a:gd name="T2" fmla="*/ 2147483647 w 242"/>
              <a:gd name="T3" fmla="*/ 2147483647 h 1360"/>
              <a:gd name="T4" fmla="*/ 2147483647 w 242"/>
              <a:gd name="T5" fmla="*/ 2147483647 h 1360"/>
              <a:gd name="T6" fmla="*/ 2147483647 w 242"/>
              <a:gd name="T7" fmla="*/ 2147483647 h 1360"/>
              <a:gd name="T8" fmla="*/ 2147483647 w 242"/>
              <a:gd name="T9" fmla="*/ 2147483647 h 1360"/>
              <a:gd name="T10" fmla="*/ 2147483647 w 242"/>
              <a:gd name="T11" fmla="*/ 2147483647 h 13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2"/>
              <a:gd name="T19" fmla="*/ 0 h 1360"/>
              <a:gd name="T20" fmla="*/ 242 w 242"/>
              <a:gd name="T21" fmla="*/ 1360 h 13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2" h="1360">
                <a:moveTo>
                  <a:pt x="242" y="0"/>
                </a:moveTo>
                <a:cubicBezTo>
                  <a:pt x="193" y="72"/>
                  <a:pt x="144" y="144"/>
                  <a:pt x="106" y="227"/>
                </a:cubicBezTo>
                <a:cubicBezTo>
                  <a:pt x="68" y="310"/>
                  <a:pt x="30" y="386"/>
                  <a:pt x="15" y="499"/>
                </a:cubicBezTo>
                <a:cubicBezTo>
                  <a:pt x="0" y="612"/>
                  <a:pt x="8" y="794"/>
                  <a:pt x="15" y="907"/>
                </a:cubicBezTo>
                <a:cubicBezTo>
                  <a:pt x="22" y="1020"/>
                  <a:pt x="45" y="1104"/>
                  <a:pt x="60" y="1179"/>
                </a:cubicBezTo>
                <a:cubicBezTo>
                  <a:pt x="75" y="1254"/>
                  <a:pt x="90" y="1307"/>
                  <a:pt x="106" y="1360"/>
                </a:cubicBezTo>
              </a:path>
            </a:pathLst>
          </a:custGeom>
          <a:noFill/>
          <a:ln w="38100">
            <a:solidFill>
              <a:srgbClr val="FFCC00"/>
            </a:solidFill>
            <a:round/>
            <a:headEnd/>
            <a:tailEnd type="triangle" w="lg" len="med"/>
          </a:ln>
          <a:effectLst>
            <a:prstShdw prst="shdw17" dist="17961" dir="2700000">
              <a:srgbClr val="997A00"/>
            </a:prstShdw>
          </a:effectLst>
        </p:spPr>
        <p:txBody>
          <a:bodyPr lIns="90488" tIns="44450" rIns="90488" bIns="44450">
            <a:spAutoFit/>
          </a:bodyPr>
          <a:lstStyle/>
          <a:p>
            <a:endParaRPr lang="es-MX"/>
          </a:p>
        </p:txBody>
      </p:sp>
      <p:pic>
        <p:nvPicPr>
          <p:cNvPr id="44" name="Picture 21" descr="Plover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343775" y="2336800"/>
            <a:ext cx="13684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22"/>
          <p:cNvPicPr>
            <a:picLocks noChangeAspect="1" noChangeArrowheads="1"/>
          </p:cNvPicPr>
          <p:nvPr/>
        </p:nvPicPr>
        <p:blipFill>
          <a:blip r:embed="rId5"/>
          <a:srcRect b="4366"/>
          <a:stretch>
            <a:fillRect/>
          </a:stretch>
        </p:blipFill>
        <p:spPr bwMode="auto">
          <a:xfrm>
            <a:off x="3962400" y="2322513"/>
            <a:ext cx="4830762" cy="3313112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Freeform 23"/>
          <p:cNvSpPr>
            <a:spLocks/>
          </p:cNvSpPr>
          <p:nvPr/>
        </p:nvSpPr>
        <p:spPr bwMode="auto">
          <a:xfrm>
            <a:off x="5702300" y="2393950"/>
            <a:ext cx="720725" cy="2447925"/>
          </a:xfrm>
          <a:custGeom>
            <a:avLst/>
            <a:gdLst>
              <a:gd name="T0" fmla="*/ 2147483647 w 454"/>
              <a:gd name="T1" fmla="*/ 0 h 1542"/>
              <a:gd name="T2" fmla="*/ 2147483647 w 454"/>
              <a:gd name="T3" fmla="*/ 2147483647 h 1542"/>
              <a:gd name="T4" fmla="*/ 0 w 454"/>
              <a:gd name="T5" fmla="*/ 2147483647 h 1542"/>
              <a:gd name="T6" fmla="*/ 2147483647 w 454"/>
              <a:gd name="T7" fmla="*/ 2147483647 h 1542"/>
              <a:gd name="T8" fmla="*/ 2147483647 w 454"/>
              <a:gd name="T9" fmla="*/ 2147483647 h 1542"/>
              <a:gd name="T10" fmla="*/ 2147483647 w 454"/>
              <a:gd name="T11" fmla="*/ 2147483647 h 15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54"/>
              <a:gd name="T19" fmla="*/ 0 h 1542"/>
              <a:gd name="T20" fmla="*/ 454 w 454"/>
              <a:gd name="T21" fmla="*/ 1542 h 154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54" h="1542">
                <a:moveTo>
                  <a:pt x="136" y="0"/>
                </a:moveTo>
                <a:cubicBezTo>
                  <a:pt x="102" y="64"/>
                  <a:pt x="68" y="129"/>
                  <a:pt x="45" y="227"/>
                </a:cubicBezTo>
                <a:cubicBezTo>
                  <a:pt x="22" y="325"/>
                  <a:pt x="0" y="484"/>
                  <a:pt x="0" y="590"/>
                </a:cubicBezTo>
                <a:cubicBezTo>
                  <a:pt x="0" y="696"/>
                  <a:pt x="7" y="756"/>
                  <a:pt x="45" y="862"/>
                </a:cubicBezTo>
                <a:cubicBezTo>
                  <a:pt x="83" y="968"/>
                  <a:pt x="159" y="1112"/>
                  <a:pt x="227" y="1225"/>
                </a:cubicBezTo>
                <a:cubicBezTo>
                  <a:pt x="295" y="1338"/>
                  <a:pt x="374" y="1440"/>
                  <a:pt x="454" y="1542"/>
                </a:cubicBezTo>
              </a:path>
            </a:pathLst>
          </a:custGeom>
          <a:noFill/>
          <a:ln w="38100">
            <a:solidFill>
              <a:srgbClr val="FFCC00"/>
            </a:solidFill>
            <a:round/>
            <a:headEnd/>
            <a:tailEnd type="triangle" w="lg" len="med"/>
          </a:ln>
          <a:effectLst>
            <a:prstShdw prst="shdw17" dist="17961" dir="2700000">
              <a:srgbClr val="997A00"/>
            </a:prstShdw>
          </a:effectLst>
        </p:spPr>
        <p:txBody>
          <a:bodyPr lIns="90488" tIns="44450" rIns="90488" bIns="44450">
            <a:spAutoFit/>
          </a:bodyPr>
          <a:lstStyle/>
          <a:p>
            <a:endParaRPr lang="es-MX"/>
          </a:p>
        </p:txBody>
      </p:sp>
      <p:sp>
        <p:nvSpPr>
          <p:cNvPr id="47" name="Freeform 24"/>
          <p:cNvSpPr>
            <a:spLocks/>
          </p:cNvSpPr>
          <p:nvPr/>
        </p:nvSpPr>
        <p:spPr bwMode="auto">
          <a:xfrm>
            <a:off x="4105275" y="2322513"/>
            <a:ext cx="733425" cy="1943100"/>
          </a:xfrm>
          <a:custGeom>
            <a:avLst/>
            <a:gdLst>
              <a:gd name="T0" fmla="*/ 2147483647 w 462"/>
              <a:gd name="T1" fmla="*/ 0 h 1224"/>
              <a:gd name="T2" fmla="*/ 2147483647 w 462"/>
              <a:gd name="T3" fmla="*/ 2147483647 h 1224"/>
              <a:gd name="T4" fmla="*/ 2147483647 w 462"/>
              <a:gd name="T5" fmla="*/ 2147483647 h 1224"/>
              <a:gd name="T6" fmla="*/ 2147483647 w 462"/>
              <a:gd name="T7" fmla="*/ 2147483647 h 1224"/>
              <a:gd name="T8" fmla="*/ 2147483647 w 462"/>
              <a:gd name="T9" fmla="*/ 2147483647 h 1224"/>
              <a:gd name="T10" fmla="*/ 2147483647 w 462"/>
              <a:gd name="T11" fmla="*/ 2147483647 h 12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62"/>
              <a:gd name="T19" fmla="*/ 0 h 1224"/>
              <a:gd name="T20" fmla="*/ 462 w 462"/>
              <a:gd name="T21" fmla="*/ 1224 h 12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62" h="1224">
                <a:moveTo>
                  <a:pt x="462" y="0"/>
                </a:moveTo>
                <a:cubicBezTo>
                  <a:pt x="397" y="38"/>
                  <a:pt x="333" y="76"/>
                  <a:pt x="280" y="136"/>
                </a:cubicBezTo>
                <a:cubicBezTo>
                  <a:pt x="227" y="196"/>
                  <a:pt x="182" y="280"/>
                  <a:pt x="144" y="363"/>
                </a:cubicBezTo>
                <a:cubicBezTo>
                  <a:pt x="106" y="446"/>
                  <a:pt x="77" y="522"/>
                  <a:pt x="54" y="635"/>
                </a:cubicBezTo>
                <a:cubicBezTo>
                  <a:pt x="31" y="748"/>
                  <a:pt x="16" y="945"/>
                  <a:pt x="8" y="1043"/>
                </a:cubicBezTo>
                <a:cubicBezTo>
                  <a:pt x="0" y="1141"/>
                  <a:pt x="4" y="1182"/>
                  <a:pt x="8" y="1224"/>
                </a:cubicBezTo>
              </a:path>
            </a:pathLst>
          </a:custGeom>
          <a:noFill/>
          <a:ln w="38100">
            <a:solidFill>
              <a:srgbClr val="FFCC00"/>
            </a:solidFill>
            <a:round/>
            <a:headEnd/>
            <a:tailEnd type="triangle" w="lg" len="med"/>
          </a:ln>
          <a:effectLst>
            <a:prstShdw prst="shdw17" dist="17961" dir="2700000">
              <a:srgbClr val="997A00"/>
            </a:prstShdw>
          </a:effectLst>
        </p:spPr>
        <p:txBody>
          <a:bodyPr lIns="90488" tIns="44450" rIns="90488" bIns="44450">
            <a:spAutoFit/>
          </a:bodyPr>
          <a:lstStyle/>
          <a:p>
            <a:endParaRPr lang="es-MX"/>
          </a:p>
        </p:txBody>
      </p:sp>
      <p:sp>
        <p:nvSpPr>
          <p:cNvPr id="48" name="Freeform 25"/>
          <p:cNvSpPr>
            <a:spLocks/>
          </p:cNvSpPr>
          <p:nvPr/>
        </p:nvSpPr>
        <p:spPr bwMode="auto">
          <a:xfrm>
            <a:off x="6326187" y="2393950"/>
            <a:ext cx="815975" cy="2087563"/>
          </a:xfrm>
          <a:custGeom>
            <a:avLst/>
            <a:gdLst/>
            <a:ahLst/>
            <a:cxnLst>
              <a:cxn ang="0">
                <a:pos x="514" y="0"/>
              </a:cxn>
              <a:cxn ang="0">
                <a:pos x="288" y="182"/>
              </a:cxn>
              <a:cxn ang="0">
                <a:pos x="106" y="454"/>
              </a:cxn>
              <a:cxn ang="0">
                <a:pos x="15" y="771"/>
              </a:cxn>
              <a:cxn ang="0">
                <a:pos x="15" y="1043"/>
              </a:cxn>
              <a:cxn ang="0">
                <a:pos x="61" y="1315"/>
              </a:cxn>
            </a:cxnLst>
            <a:rect l="0" t="0" r="r" b="b"/>
            <a:pathLst>
              <a:path w="514" h="1315">
                <a:moveTo>
                  <a:pt x="514" y="0"/>
                </a:moveTo>
                <a:cubicBezTo>
                  <a:pt x="435" y="53"/>
                  <a:pt x="356" y="106"/>
                  <a:pt x="288" y="182"/>
                </a:cubicBezTo>
                <a:cubicBezTo>
                  <a:pt x="220" y="258"/>
                  <a:pt x="151" y="356"/>
                  <a:pt x="106" y="454"/>
                </a:cubicBezTo>
                <a:cubicBezTo>
                  <a:pt x="61" y="552"/>
                  <a:pt x="30" y="673"/>
                  <a:pt x="15" y="771"/>
                </a:cubicBezTo>
                <a:cubicBezTo>
                  <a:pt x="0" y="869"/>
                  <a:pt x="7" y="952"/>
                  <a:pt x="15" y="1043"/>
                </a:cubicBezTo>
                <a:cubicBezTo>
                  <a:pt x="23" y="1134"/>
                  <a:pt x="42" y="1224"/>
                  <a:pt x="61" y="1315"/>
                </a:cubicBezTo>
              </a:path>
            </a:pathLst>
          </a:custGeom>
          <a:noFill/>
          <a:ln w="12700" cap="flat" cmpd="sng">
            <a:noFill/>
            <a:prstDash val="solid"/>
            <a:round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488" tIns="44450" rIns="90488" bIns="44450">
            <a:spAutoFit/>
          </a:bodyPr>
          <a:lstStyle/>
          <a:p>
            <a:pPr>
              <a:defRPr/>
            </a:pPr>
            <a:endParaRPr lang="es-MX"/>
          </a:p>
        </p:txBody>
      </p:sp>
      <p:sp>
        <p:nvSpPr>
          <p:cNvPr id="49" name="Freeform 26"/>
          <p:cNvSpPr>
            <a:spLocks/>
          </p:cNvSpPr>
          <p:nvPr/>
        </p:nvSpPr>
        <p:spPr bwMode="auto">
          <a:xfrm>
            <a:off x="6423025" y="2395538"/>
            <a:ext cx="384175" cy="2159000"/>
          </a:xfrm>
          <a:custGeom>
            <a:avLst/>
            <a:gdLst>
              <a:gd name="T0" fmla="*/ 2147483647 w 242"/>
              <a:gd name="T1" fmla="*/ 0 h 1360"/>
              <a:gd name="T2" fmla="*/ 2147483647 w 242"/>
              <a:gd name="T3" fmla="*/ 2147483647 h 1360"/>
              <a:gd name="T4" fmla="*/ 2147483647 w 242"/>
              <a:gd name="T5" fmla="*/ 2147483647 h 1360"/>
              <a:gd name="T6" fmla="*/ 2147483647 w 242"/>
              <a:gd name="T7" fmla="*/ 2147483647 h 1360"/>
              <a:gd name="T8" fmla="*/ 2147483647 w 242"/>
              <a:gd name="T9" fmla="*/ 2147483647 h 1360"/>
              <a:gd name="T10" fmla="*/ 2147483647 w 242"/>
              <a:gd name="T11" fmla="*/ 2147483647 h 13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2"/>
              <a:gd name="T19" fmla="*/ 0 h 1360"/>
              <a:gd name="T20" fmla="*/ 242 w 242"/>
              <a:gd name="T21" fmla="*/ 1360 h 13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2" h="1360">
                <a:moveTo>
                  <a:pt x="242" y="0"/>
                </a:moveTo>
                <a:cubicBezTo>
                  <a:pt x="193" y="72"/>
                  <a:pt x="144" y="144"/>
                  <a:pt x="106" y="227"/>
                </a:cubicBezTo>
                <a:cubicBezTo>
                  <a:pt x="68" y="310"/>
                  <a:pt x="30" y="386"/>
                  <a:pt x="15" y="499"/>
                </a:cubicBezTo>
                <a:cubicBezTo>
                  <a:pt x="0" y="612"/>
                  <a:pt x="8" y="794"/>
                  <a:pt x="15" y="907"/>
                </a:cubicBezTo>
                <a:cubicBezTo>
                  <a:pt x="22" y="1020"/>
                  <a:pt x="45" y="1104"/>
                  <a:pt x="60" y="1179"/>
                </a:cubicBezTo>
                <a:cubicBezTo>
                  <a:pt x="75" y="1254"/>
                  <a:pt x="90" y="1307"/>
                  <a:pt x="106" y="1360"/>
                </a:cubicBezTo>
              </a:path>
            </a:pathLst>
          </a:custGeom>
          <a:noFill/>
          <a:ln w="38100">
            <a:solidFill>
              <a:srgbClr val="FFCC00"/>
            </a:solidFill>
            <a:round/>
            <a:headEnd/>
            <a:tailEnd type="triangle" w="lg" len="med"/>
          </a:ln>
          <a:effectLst>
            <a:prstShdw prst="shdw17" dist="17961" dir="2700000">
              <a:srgbClr val="997A00"/>
            </a:prstShdw>
          </a:effectLst>
        </p:spPr>
        <p:txBody>
          <a:bodyPr lIns="90488" tIns="44450" rIns="90488" bIns="44450">
            <a:spAutoFit/>
          </a:bodyPr>
          <a:lstStyle/>
          <a:p>
            <a:endParaRPr lang="es-MX"/>
          </a:p>
        </p:txBody>
      </p:sp>
      <p:pic>
        <p:nvPicPr>
          <p:cNvPr id="50" name="Picture 27" descr="Plover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415212" y="2336800"/>
            <a:ext cx="13684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18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Riesgo ante temporada de huracanes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990600"/>
            <a:ext cx="7543800" cy="812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/>
            <a:r>
              <a:rPr lang="es-MX" sz="2000" dirty="0" smtClean="0"/>
              <a:t>La temporada inició el 1º de junio para el Golfo de México y Mar Caribe</a:t>
            </a:r>
            <a:endParaRPr kumimoji="0" lang="es-ES" sz="20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4 Imagen" descr="Ike IR Satelit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981200"/>
            <a:ext cx="5866407" cy="3960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19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Riesgo ante temporada de huracanes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990600"/>
            <a:ext cx="7543800" cy="812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s-MX" sz="2000" dirty="0" smtClean="0"/>
              <a:t>Los intensos vientos fragmentarán y dispersarán la capa de hidrocarburos sobre un área mayor</a:t>
            </a:r>
            <a:endParaRPr lang="es-MX" sz="2000" dirty="0"/>
          </a:p>
        </p:txBody>
      </p:sp>
      <p:pic>
        <p:nvPicPr>
          <p:cNvPr id="1026" name="Picture 2" descr="E:\IMAG_ HUR\IMAG. HUR\katrina_goes12_big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66800" y="1905000"/>
            <a:ext cx="6713296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2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Información</a:t>
            </a:r>
            <a:endParaRPr lang="es-MX" dirty="0"/>
          </a:p>
        </p:txBody>
      </p:sp>
      <p:sp>
        <p:nvSpPr>
          <p:cNvPr id="4" name="3 CuadroTexto"/>
          <p:cNvSpPr txBox="1">
            <a:spLocks noChangeArrowheads="1"/>
          </p:cNvSpPr>
          <p:nvPr/>
        </p:nvSpPr>
        <p:spPr bwMode="auto">
          <a:xfrm>
            <a:off x="457200" y="990600"/>
            <a:ext cx="7543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sz="2000" dirty="0" smtClean="0"/>
              <a:t>La plataforma </a:t>
            </a:r>
            <a:r>
              <a:rPr lang="es-MX" sz="2000" i="1" dirty="0" err="1" smtClean="0"/>
              <a:t>Deepwater</a:t>
            </a:r>
            <a:r>
              <a:rPr lang="es-MX" sz="2000" i="1" dirty="0" smtClean="0"/>
              <a:t> </a:t>
            </a:r>
            <a:r>
              <a:rPr lang="es-MX" sz="2000" i="1" dirty="0" err="1"/>
              <a:t>Horizon</a:t>
            </a:r>
            <a:r>
              <a:rPr lang="es-MX" sz="2000" i="1" dirty="0"/>
              <a:t> </a:t>
            </a:r>
            <a:r>
              <a:rPr lang="es-MX" sz="2000" dirty="0"/>
              <a:t>era una torre petrolífera </a:t>
            </a:r>
            <a:r>
              <a:rPr lang="es-MX" sz="2000" dirty="0" err="1"/>
              <a:t>semi</a:t>
            </a:r>
            <a:r>
              <a:rPr lang="es-MX" sz="2000" dirty="0"/>
              <a:t>-sumergible de posicionamiento dinámico de aguas ultra-profundas construida en el año </a:t>
            </a:r>
            <a:r>
              <a:rPr lang="es-MX" sz="2000" dirty="0" smtClean="0"/>
              <a:t>2001 </a:t>
            </a:r>
            <a:endParaRPr lang="es-MX" sz="2000" dirty="0"/>
          </a:p>
        </p:txBody>
      </p:sp>
      <p:pic>
        <p:nvPicPr>
          <p:cNvPr id="5" name="4 Imagen" descr="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514600"/>
            <a:ext cx="3848283" cy="3240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6" name="5 Imagen" descr="plataforma deepwater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934146" y="2518286"/>
            <a:ext cx="3305631" cy="3240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20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Riesgo ante temporada de huracanes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1000" y="2628508"/>
            <a:ext cx="3352800" cy="1600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s-MX" sz="2000" dirty="0" smtClean="0"/>
              <a:t>El alto oleaje e intensos vientos, mezclarán la capa de hidrocarburo, lo cual acelerará el proceso de biodegradación</a:t>
            </a:r>
          </a:p>
        </p:txBody>
      </p:sp>
      <p:pic>
        <p:nvPicPr>
          <p:cNvPr id="2050" name="Picture 2" descr="E:\IMAG_ HUR\IMAG. HUR\costas-de-bcs-afectadas-por-jimena-300x3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743" y="1066800"/>
            <a:ext cx="4376057" cy="51054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21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Riesgo ante temporada de huracanes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2770349"/>
            <a:ext cx="3200400" cy="130482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s-MX" sz="2000" dirty="0" smtClean="0"/>
              <a:t>Si pasa por el lado Oeste, el derrame iría hacía las costas de </a:t>
            </a:r>
            <a:r>
              <a:rPr lang="es-MX" sz="2000" dirty="0" err="1" smtClean="0"/>
              <a:t>Louisiana</a:t>
            </a:r>
            <a:r>
              <a:rPr lang="es-MX" sz="2000" dirty="0" smtClean="0"/>
              <a:t>, Alabama y </a:t>
            </a:r>
            <a:r>
              <a:rPr lang="es-MX" sz="2000" dirty="0" smtClean="0"/>
              <a:t>Florida</a:t>
            </a:r>
            <a:endParaRPr lang="es-MX" sz="2000" dirty="0" smtClean="0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3874008" y="1121664"/>
            <a:ext cx="4495800" cy="5029200"/>
            <a:chOff x="68" y="482"/>
            <a:chExt cx="2494" cy="3311"/>
          </a:xfrm>
        </p:grpSpPr>
        <p:pic>
          <p:nvPicPr>
            <p:cNvPr id="6" name="Picture 4" descr="tray oeste"/>
            <p:cNvPicPr preferRelativeResize="0"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68" y="482"/>
              <a:ext cx="2494" cy="3311"/>
            </a:xfrm>
            <a:prstGeom prst="rect">
              <a:avLst/>
            </a:prstGeom>
            <a:noFill/>
            <a:ln w="12700">
              <a:solidFill>
                <a:srgbClr val="000080"/>
              </a:solidFill>
              <a:miter lim="800000"/>
              <a:headEnd/>
              <a:tailEnd/>
            </a:ln>
          </p:spPr>
        </p:pic>
        <p:sp>
          <p:nvSpPr>
            <p:cNvPr id="7" name="Freeform 25"/>
            <p:cNvSpPr>
              <a:spLocks/>
            </p:cNvSpPr>
            <p:nvPr/>
          </p:nvSpPr>
          <p:spPr bwMode="auto">
            <a:xfrm>
              <a:off x="1401" y="1162"/>
              <a:ext cx="300" cy="136"/>
            </a:xfrm>
            <a:custGeom>
              <a:avLst/>
              <a:gdLst>
                <a:gd name="T0" fmla="*/ 589071523 w 265"/>
                <a:gd name="T1" fmla="*/ 6816833 h 326"/>
                <a:gd name="T2" fmla="*/ 589071523 w 265"/>
                <a:gd name="T3" fmla="*/ 1108260 h 326"/>
                <a:gd name="T4" fmla="*/ 2147483647 w 265"/>
                <a:gd name="T5" fmla="*/ 167280 h 326"/>
                <a:gd name="T6" fmla="*/ 0 60000 65536"/>
                <a:gd name="T7" fmla="*/ 0 60000 65536"/>
                <a:gd name="T8" fmla="*/ 0 60000 65536"/>
                <a:gd name="T9" fmla="*/ 0 w 265"/>
                <a:gd name="T10" fmla="*/ 0 h 326"/>
                <a:gd name="T11" fmla="*/ 265 w 265"/>
                <a:gd name="T12" fmla="*/ 326 h 3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5" h="326">
                  <a:moveTo>
                    <a:pt x="38" y="326"/>
                  </a:moveTo>
                  <a:cubicBezTo>
                    <a:pt x="19" y="216"/>
                    <a:pt x="0" y="106"/>
                    <a:pt x="38" y="53"/>
                  </a:cubicBezTo>
                  <a:cubicBezTo>
                    <a:pt x="76" y="0"/>
                    <a:pt x="170" y="4"/>
                    <a:pt x="265" y="8"/>
                  </a:cubicBezTo>
                </a:path>
              </a:pathLst>
            </a:custGeom>
            <a:noFill/>
            <a:ln w="12700">
              <a:solidFill>
                <a:srgbClr val="000080"/>
              </a:solidFill>
              <a:round/>
              <a:headEnd/>
              <a:tailEnd type="arrow" w="med" len="med"/>
            </a:ln>
            <a:effectLst>
              <a:prstShdw prst="shdw17" dist="17961" dir="2700000">
                <a:srgbClr val="990000"/>
              </a:prstShdw>
            </a:effectLst>
          </p:spPr>
          <p:txBody>
            <a:bodyPr lIns="90488" tIns="44450" rIns="90488" bIns="44450">
              <a:spAutoFit/>
            </a:bodyPr>
            <a:lstStyle/>
            <a:p>
              <a:endParaRPr lang="es-MX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auto">
            <a:xfrm rot="-320659">
              <a:off x="1008" y="1286"/>
              <a:ext cx="330" cy="91"/>
            </a:xfrm>
            <a:custGeom>
              <a:avLst/>
              <a:gdLst>
                <a:gd name="T0" fmla="*/ 316721668 w 454"/>
                <a:gd name="T1" fmla="*/ 3434143 h 227"/>
                <a:gd name="T2" fmla="*/ 258527059 w 454"/>
                <a:gd name="T3" fmla="*/ 1376687 h 227"/>
                <a:gd name="T4" fmla="*/ 0 w 454"/>
                <a:gd name="T5" fmla="*/ 0 h 227"/>
                <a:gd name="T6" fmla="*/ 0 60000 65536"/>
                <a:gd name="T7" fmla="*/ 0 60000 65536"/>
                <a:gd name="T8" fmla="*/ 0 60000 65536"/>
                <a:gd name="T9" fmla="*/ 0 w 454"/>
                <a:gd name="T10" fmla="*/ 0 h 227"/>
                <a:gd name="T11" fmla="*/ 454 w 454"/>
                <a:gd name="T12" fmla="*/ 227 h 2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4" h="227">
                  <a:moveTo>
                    <a:pt x="454" y="227"/>
                  </a:moveTo>
                  <a:cubicBezTo>
                    <a:pt x="400" y="178"/>
                    <a:pt x="347" y="129"/>
                    <a:pt x="272" y="91"/>
                  </a:cubicBezTo>
                  <a:cubicBezTo>
                    <a:pt x="197" y="53"/>
                    <a:pt x="98" y="26"/>
                    <a:pt x="0" y="0"/>
                  </a:cubicBezTo>
                </a:path>
              </a:pathLst>
            </a:custGeom>
            <a:noFill/>
            <a:ln w="12700">
              <a:solidFill>
                <a:srgbClr val="000080"/>
              </a:solidFill>
              <a:round/>
              <a:headEnd/>
              <a:tailEnd type="arrow" w="med" len="med"/>
            </a:ln>
            <a:effectLst>
              <a:prstShdw prst="shdw17" dist="17961" dir="2700000">
                <a:srgbClr val="990000"/>
              </a:prstShdw>
            </a:effectLst>
          </p:spPr>
          <p:txBody>
            <a:bodyPr lIns="90488" tIns="44450" rIns="90488" bIns="44450">
              <a:spAutoFit/>
            </a:bodyPr>
            <a:lstStyle/>
            <a:p>
              <a:endParaRPr lang="es-MX"/>
            </a:p>
          </p:txBody>
        </p:sp>
        <p:pic>
          <p:nvPicPr>
            <p:cNvPr id="10" name="Picture 4"/>
            <p:cNvPicPr preferRelativeResize="0"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337" y="1298"/>
              <a:ext cx="187" cy="163"/>
            </a:xfrm>
            <a:prstGeom prst="rect">
              <a:avLst/>
            </a:prstGeom>
            <a:noFill/>
            <a:ln w="12700" algn="ctr">
              <a:solidFill>
                <a:srgbClr val="00008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22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Riesgo ante temporada de huracanes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2779776"/>
            <a:ext cx="3200400" cy="1295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s-MX" sz="2000" dirty="0" smtClean="0"/>
              <a:t>Sí pasa por el lado Este, el derrame podría alejarlo de la costa de los Estados Unidos de América</a:t>
            </a:r>
          </a:p>
        </p:txBody>
      </p:sp>
      <p:grpSp>
        <p:nvGrpSpPr>
          <p:cNvPr id="10" name="9 Grupo"/>
          <p:cNvGrpSpPr/>
          <p:nvPr/>
        </p:nvGrpSpPr>
        <p:grpSpPr>
          <a:xfrm>
            <a:off x="3879538" y="1045464"/>
            <a:ext cx="4343400" cy="5105400"/>
            <a:chOff x="4502260" y="1600200"/>
            <a:chExt cx="3498740" cy="4167629"/>
          </a:xfrm>
        </p:grpSpPr>
        <p:pic>
          <p:nvPicPr>
            <p:cNvPr id="11" name="Picture 15" descr="TRAY_ESTE"/>
            <p:cNvPicPr preferRelativeResize="0"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502260" y="1600200"/>
              <a:ext cx="3498740" cy="4167629"/>
            </a:xfrm>
            <a:prstGeom prst="rect">
              <a:avLst/>
            </a:prstGeom>
            <a:noFill/>
            <a:ln w="12700">
              <a:solidFill>
                <a:srgbClr val="000080"/>
              </a:solidFill>
              <a:miter lim="800000"/>
              <a:headEnd/>
              <a:tailEnd/>
            </a:ln>
          </p:spPr>
        </p:pic>
        <p:sp>
          <p:nvSpPr>
            <p:cNvPr id="12" name="Freeform 26"/>
            <p:cNvSpPr>
              <a:spLocks/>
            </p:cNvSpPr>
            <p:nvPr/>
          </p:nvSpPr>
          <p:spPr bwMode="auto">
            <a:xfrm rot="21279341">
              <a:off x="5802979" y="2668856"/>
              <a:ext cx="314427" cy="57901"/>
            </a:xfrm>
            <a:custGeom>
              <a:avLst/>
              <a:gdLst>
                <a:gd name="T0" fmla="*/ 2147483647 w 454"/>
                <a:gd name="T1" fmla="*/ 2147483647 h 227"/>
                <a:gd name="T2" fmla="*/ 2147483647 w 454"/>
                <a:gd name="T3" fmla="*/ 2147483647 h 227"/>
                <a:gd name="T4" fmla="*/ 0 w 454"/>
                <a:gd name="T5" fmla="*/ 0 h 227"/>
                <a:gd name="T6" fmla="*/ 0 60000 65536"/>
                <a:gd name="T7" fmla="*/ 0 60000 65536"/>
                <a:gd name="T8" fmla="*/ 0 60000 65536"/>
                <a:gd name="T9" fmla="*/ 0 w 454"/>
                <a:gd name="T10" fmla="*/ 0 h 227"/>
                <a:gd name="T11" fmla="*/ 454 w 454"/>
                <a:gd name="T12" fmla="*/ 227 h 2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4" h="227">
                  <a:moveTo>
                    <a:pt x="454" y="227"/>
                  </a:moveTo>
                  <a:cubicBezTo>
                    <a:pt x="400" y="178"/>
                    <a:pt x="347" y="129"/>
                    <a:pt x="272" y="91"/>
                  </a:cubicBezTo>
                  <a:cubicBezTo>
                    <a:pt x="197" y="53"/>
                    <a:pt x="98" y="26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>
              <a:prstShdw prst="shdw17" dist="17961" dir="2700000">
                <a:srgbClr val="990000"/>
              </a:prstShdw>
            </a:effectLst>
          </p:spPr>
          <p:txBody>
            <a:bodyPr lIns="90488" tIns="44450" rIns="90488" bIns="44450">
              <a:spAutoFit/>
            </a:bodyPr>
            <a:lstStyle/>
            <a:p>
              <a:endParaRPr lang="es-MX"/>
            </a:p>
          </p:txBody>
        </p:sp>
        <p:sp>
          <p:nvSpPr>
            <p:cNvPr id="13" name="Freeform 25"/>
            <p:cNvSpPr>
              <a:spLocks/>
            </p:cNvSpPr>
            <p:nvPr/>
          </p:nvSpPr>
          <p:spPr bwMode="auto">
            <a:xfrm rot="15973403" flipH="1">
              <a:off x="6075395" y="2783872"/>
              <a:ext cx="285730" cy="201708"/>
            </a:xfrm>
            <a:custGeom>
              <a:avLst/>
              <a:gdLst>
                <a:gd name="T0" fmla="*/ 2147483647 w 265"/>
                <a:gd name="T1" fmla="*/ 2147483647 h 326"/>
                <a:gd name="T2" fmla="*/ 2147483647 w 265"/>
                <a:gd name="T3" fmla="*/ 2147483647 h 326"/>
                <a:gd name="T4" fmla="*/ 2147483647 w 265"/>
                <a:gd name="T5" fmla="*/ 2147483647 h 326"/>
                <a:gd name="T6" fmla="*/ 0 60000 65536"/>
                <a:gd name="T7" fmla="*/ 0 60000 65536"/>
                <a:gd name="T8" fmla="*/ 0 60000 65536"/>
                <a:gd name="T9" fmla="*/ 0 w 265"/>
                <a:gd name="T10" fmla="*/ 0 h 326"/>
                <a:gd name="T11" fmla="*/ 265 w 265"/>
                <a:gd name="T12" fmla="*/ 326 h 3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5" h="326">
                  <a:moveTo>
                    <a:pt x="38" y="326"/>
                  </a:moveTo>
                  <a:cubicBezTo>
                    <a:pt x="19" y="216"/>
                    <a:pt x="0" y="106"/>
                    <a:pt x="38" y="53"/>
                  </a:cubicBezTo>
                  <a:cubicBezTo>
                    <a:pt x="76" y="0"/>
                    <a:pt x="170" y="4"/>
                    <a:pt x="265" y="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>
              <a:prstShdw prst="shdw17" dist="17961" dir="2700000">
                <a:srgbClr val="990000"/>
              </a:prstShdw>
            </a:effectLst>
          </p:spPr>
          <p:txBody>
            <a:bodyPr lIns="90488" tIns="44450" rIns="90488" bIns="44450">
              <a:spAutoFit/>
            </a:bodyPr>
            <a:lstStyle/>
            <a:p>
              <a:endParaRPr lang="es-MX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auto">
            <a:xfrm rot="15973403" flipH="1">
              <a:off x="5873687" y="2783872"/>
              <a:ext cx="285730" cy="201708"/>
            </a:xfrm>
            <a:custGeom>
              <a:avLst/>
              <a:gdLst>
                <a:gd name="T0" fmla="*/ 2147483647 w 265"/>
                <a:gd name="T1" fmla="*/ 2147483647 h 326"/>
                <a:gd name="T2" fmla="*/ 2147483647 w 265"/>
                <a:gd name="T3" fmla="*/ 2147483647 h 326"/>
                <a:gd name="T4" fmla="*/ 2147483647 w 265"/>
                <a:gd name="T5" fmla="*/ 2147483647 h 326"/>
                <a:gd name="T6" fmla="*/ 0 60000 65536"/>
                <a:gd name="T7" fmla="*/ 0 60000 65536"/>
                <a:gd name="T8" fmla="*/ 0 60000 65536"/>
                <a:gd name="T9" fmla="*/ 0 w 265"/>
                <a:gd name="T10" fmla="*/ 0 h 326"/>
                <a:gd name="T11" fmla="*/ 265 w 265"/>
                <a:gd name="T12" fmla="*/ 326 h 3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5" h="326">
                  <a:moveTo>
                    <a:pt x="38" y="326"/>
                  </a:moveTo>
                  <a:cubicBezTo>
                    <a:pt x="19" y="216"/>
                    <a:pt x="0" y="106"/>
                    <a:pt x="38" y="53"/>
                  </a:cubicBezTo>
                  <a:cubicBezTo>
                    <a:pt x="76" y="0"/>
                    <a:pt x="170" y="4"/>
                    <a:pt x="265" y="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>
              <a:prstShdw prst="shdw17" dist="17961" dir="2700000">
                <a:srgbClr val="990000"/>
              </a:prstShdw>
            </a:effectLst>
          </p:spPr>
          <p:txBody>
            <a:bodyPr lIns="90488" tIns="44450" rIns="90488" bIns="44450">
              <a:spAutoFit/>
            </a:bodyPr>
            <a:lstStyle/>
            <a:p>
              <a:endParaRPr lang="es-MX"/>
            </a:p>
          </p:txBody>
        </p:sp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6113463" y="2627312"/>
              <a:ext cx="277812" cy="2047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23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Estrategia de SEMAR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990600"/>
            <a:ext cx="7543800" cy="172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3525" indent="-263525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es-MX" sz="2000" dirty="0" smtClean="0"/>
              <a:t>Plan Nacional de Contingencia (PNC)</a:t>
            </a:r>
          </a:p>
          <a:p>
            <a:pPr marL="263525" indent="-263525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es-MX" sz="2000" dirty="0" smtClean="0"/>
              <a:t>Plan Conjunto de Contingencia entre México y los Estados Unidos de América sobre derrames de hidrocarburos y otras substancias nocivas en el mar (MEXUS)</a:t>
            </a:r>
            <a:endParaRPr lang="es-MX" sz="2000" dirty="0"/>
          </a:p>
        </p:txBody>
      </p:sp>
      <p:pic>
        <p:nvPicPr>
          <p:cNvPr id="6" name="Picture 32" descr="MEXI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3721100"/>
            <a:ext cx="2016125" cy="1220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51" descr="USFLA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00113" y="3716338"/>
            <a:ext cx="1944687" cy="122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 l="53430" t="33142" r="5739"/>
          <a:stretch>
            <a:fillRect/>
          </a:stretch>
        </p:blipFill>
        <p:spPr bwMode="auto">
          <a:xfrm>
            <a:off x="3267075" y="2924175"/>
            <a:ext cx="252888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24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Estrategia de SEMAR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939800"/>
            <a:ext cx="7543800" cy="1193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s-MX" sz="2000" dirty="0" smtClean="0"/>
              <a:t>Establece las bases de cooperación bilateral en respuesta a incidentes de contaminación que pudieran afectar gravemente las aguas y regiones costeras de ambos países</a:t>
            </a:r>
            <a:endParaRPr lang="es-MX" sz="2000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3206750" y="2286000"/>
            <a:ext cx="2736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 dirty="0" smtClean="0"/>
              <a:t>Autoridad</a:t>
            </a:r>
            <a:endParaRPr lang="es-ES" sz="3200" b="1" dirty="0"/>
          </a:p>
        </p:txBody>
      </p:sp>
      <p:pic>
        <p:nvPicPr>
          <p:cNvPr id="13" name="Picture 14" descr="SEMAR_Firma_RGB_Grand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087" y="3333946"/>
            <a:ext cx="3389313" cy="2260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" name="Picture 62" descr="436px-USCG_S_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2575" y="3114773"/>
            <a:ext cx="27146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25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Estrategia de SEMAR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828773"/>
            <a:ext cx="7543800" cy="431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s-MX" sz="2000" dirty="0" smtClean="0"/>
              <a:t>La SEMAR es autoridad rectora nacional</a:t>
            </a:r>
            <a:endParaRPr lang="es-MX" sz="2000" dirty="0"/>
          </a:p>
        </p:txBody>
      </p:sp>
      <p:grpSp>
        <p:nvGrpSpPr>
          <p:cNvPr id="9" name="7 Grupo"/>
          <p:cNvGrpSpPr>
            <a:grpSpLocks/>
          </p:cNvGrpSpPr>
          <p:nvPr/>
        </p:nvGrpSpPr>
        <p:grpSpPr bwMode="auto">
          <a:xfrm>
            <a:off x="755650" y="1370012"/>
            <a:ext cx="7459663" cy="4878388"/>
            <a:chOff x="755650" y="1052513"/>
            <a:chExt cx="7488238" cy="5111750"/>
          </a:xfrm>
        </p:grpSpPr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755650" y="1052513"/>
              <a:ext cx="7488238" cy="483749"/>
            </a:xfrm>
            <a:prstGeom prst="rect">
              <a:avLst/>
            </a:prstGeom>
            <a:noFill/>
            <a:ln w="76200" cmpd="tri" algn="ctr">
              <a:solidFill>
                <a:srgbClr val="C0C0C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" b="1" dirty="0">
                  <a:latin typeface="Calibri" pitchFamily="34" charset="0"/>
                </a:rPr>
                <a:t>Dependencias Federales y Paraestatales</a:t>
              </a:r>
            </a:p>
          </p:txBody>
        </p:sp>
        <p:pic>
          <p:nvPicPr>
            <p:cNvPr id="11" name="Picture 7" descr="SRE copia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755650" y="2060575"/>
              <a:ext cx="1403350" cy="935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0" descr="SHCP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755650" y="3500438"/>
              <a:ext cx="1403350" cy="935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3" descr="SEMARNA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55650" y="4941888"/>
              <a:ext cx="1406525" cy="935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 descr="SCT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6732588" y="2060575"/>
              <a:ext cx="1403350" cy="935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 descr="SALUD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6732588" y="3500438"/>
              <a:ext cx="1403350" cy="935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segob_0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732588" y="4941888"/>
              <a:ext cx="1403350" cy="935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 descr="SAGARPA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4427538" y="5229225"/>
              <a:ext cx="1403350" cy="935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2986664" y="2348333"/>
              <a:ext cx="3673205" cy="2881077"/>
            </a:xfrm>
            <a:custGeom>
              <a:avLst/>
              <a:gdLst>
                <a:gd name="T0" fmla="*/ 389875 w 2022"/>
                <a:gd name="T1" fmla="*/ 26131 h 2095"/>
                <a:gd name="T2" fmla="*/ 357385 w 2022"/>
                <a:gd name="T3" fmla="*/ 28882 h 2095"/>
                <a:gd name="T4" fmla="*/ 336866 w 2022"/>
                <a:gd name="T5" fmla="*/ 26131 h 2095"/>
                <a:gd name="T6" fmla="*/ 304376 w 2022"/>
                <a:gd name="T7" fmla="*/ 26131 h 2095"/>
                <a:gd name="T8" fmla="*/ 247947 w 2022"/>
                <a:gd name="T9" fmla="*/ 26131 h 2095"/>
                <a:gd name="T10" fmla="*/ 212037 w 2022"/>
                <a:gd name="T11" fmla="*/ 23381 h 2095"/>
                <a:gd name="T12" fmla="*/ 189808 w 2022"/>
                <a:gd name="T13" fmla="*/ 22005 h 2095"/>
                <a:gd name="T14" fmla="*/ 160738 w 2022"/>
                <a:gd name="T15" fmla="*/ 22005 h 2095"/>
                <a:gd name="T16" fmla="*/ 141928 w 2022"/>
                <a:gd name="T17" fmla="*/ 20630 h 2095"/>
                <a:gd name="T18" fmla="*/ 124828 w 2022"/>
                <a:gd name="T19" fmla="*/ 17879 h 2095"/>
                <a:gd name="T20" fmla="*/ 129958 w 2022"/>
                <a:gd name="T21" fmla="*/ 16504 h 2095"/>
                <a:gd name="T22" fmla="*/ 119698 w 2022"/>
                <a:gd name="T23" fmla="*/ 13753 h 2095"/>
                <a:gd name="T24" fmla="*/ 104309 w 2022"/>
                <a:gd name="T25" fmla="*/ 13753 h 2095"/>
                <a:gd name="T26" fmla="*/ 94049 w 2022"/>
                <a:gd name="T27" fmla="*/ 12378 h 2095"/>
                <a:gd name="T28" fmla="*/ 78659 w 2022"/>
                <a:gd name="T29" fmla="*/ 9627 h 2095"/>
                <a:gd name="T30" fmla="*/ 71819 w 2022"/>
                <a:gd name="T31" fmla="*/ 9627 h 2095"/>
                <a:gd name="T32" fmla="*/ 66689 w 2022"/>
                <a:gd name="T33" fmla="*/ 9627 h 2095"/>
                <a:gd name="T34" fmla="*/ 49589 w 2022"/>
                <a:gd name="T35" fmla="*/ 6877 h 2095"/>
                <a:gd name="T36" fmla="*/ 39329 w 2022"/>
                <a:gd name="T37" fmla="*/ 6877 h 2095"/>
                <a:gd name="T38" fmla="*/ 30780 w 2022"/>
                <a:gd name="T39" fmla="*/ 4126 h 2095"/>
                <a:gd name="T40" fmla="*/ 17100 w 2022"/>
                <a:gd name="T41" fmla="*/ 1375 h 2095"/>
                <a:gd name="T42" fmla="*/ 17100 w 2022"/>
                <a:gd name="T43" fmla="*/ 5501 h 2095"/>
                <a:gd name="T44" fmla="*/ 25650 w 2022"/>
                <a:gd name="T45" fmla="*/ 6877 h 2095"/>
                <a:gd name="T46" fmla="*/ 30780 w 2022"/>
                <a:gd name="T47" fmla="*/ 9627 h 2095"/>
                <a:gd name="T48" fmla="*/ 39329 w 2022"/>
                <a:gd name="T49" fmla="*/ 9627 h 2095"/>
                <a:gd name="T50" fmla="*/ 44459 w 2022"/>
                <a:gd name="T51" fmla="*/ 11003 h 2095"/>
                <a:gd name="T52" fmla="*/ 49589 w 2022"/>
                <a:gd name="T53" fmla="*/ 12378 h 2095"/>
                <a:gd name="T54" fmla="*/ 58139 w 2022"/>
                <a:gd name="T55" fmla="*/ 13753 h 2095"/>
                <a:gd name="T56" fmla="*/ 44459 w 2022"/>
                <a:gd name="T57" fmla="*/ 13753 h 2095"/>
                <a:gd name="T58" fmla="*/ 23940 w 2022"/>
                <a:gd name="T59" fmla="*/ 12378 h 2095"/>
                <a:gd name="T60" fmla="*/ 22230 w 2022"/>
                <a:gd name="T61" fmla="*/ 9627 h 2095"/>
                <a:gd name="T62" fmla="*/ 6840 w 2022"/>
                <a:gd name="T63" fmla="*/ 6877 h 2095"/>
                <a:gd name="T64" fmla="*/ 5130 w 2022"/>
                <a:gd name="T65" fmla="*/ 6877 h 2095"/>
                <a:gd name="T66" fmla="*/ 8550 w 2022"/>
                <a:gd name="T67" fmla="*/ 6877 h 2095"/>
                <a:gd name="T68" fmla="*/ 5130 w 2022"/>
                <a:gd name="T69" fmla="*/ 5501 h 2095"/>
                <a:gd name="T70" fmla="*/ 5130 w 2022"/>
                <a:gd name="T71" fmla="*/ 2751 h 2095"/>
                <a:gd name="T72" fmla="*/ 3420 w 2022"/>
                <a:gd name="T73" fmla="*/ 1375 h 2095"/>
                <a:gd name="T74" fmla="*/ 99179 w 2022"/>
                <a:gd name="T75" fmla="*/ 1375 h 2095"/>
                <a:gd name="T76" fmla="*/ 136798 w 2022"/>
                <a:gd name="T77" fmla="*/ 1375 h 2095"/>
                <a:gd name="T78" fmla="*/ 160738 w 2022"/>
                <a:gd name="T79" fmla="*/ 5501 h 2095"/>
                <a:gd name="T80" fmla="*/ 203487 w 2022"/>
                <a:gd name="T81" fmla="*/ 5501 h 2095"/>
                <a:gd name="T82" fmla="*/ 224007 w 2022"/>
                <a:gd name="T83" fmla="*/ 6877 h 2095"/>
                <a:gd name="T84" fmla="*/ 242817 w 2022"/>
                <a:gd name="T85" fmla="*/ 9627 h 2095"/>
                <a:gd name="T86" fmla="*/ 263337 w 2022"/>
                <a:gd name="T87" fmla="*/ 11003 h 2095"/>
                <a:gd name="T88" fmla="*/ 282146 w 2022"/>
                <a:gd name="T89" fmla="*/ 12378 h 2095"/>
                <a:gd name="T90" fmla="*/ 271887 w 2022"/>
                <a:gd name="T91" fmla="*/ 12378 h 2095"/>
                <a:gd name="T92" fmla="*/ 270177 w 2022"/>
                <a:gd name="T93" fmla="*/ 13753 h 2095"/>
                <a:gd name="T94" fmla="*/ 277016 w 2022"/>
                <a:gd name="T95" fmla="*/ 17879 h 2095"/>
                <a:gd name="T96" fmla="*/ 280436 w 2022"/>
                <a:gd name="T97" fmla="*/ 19255 h 2095"/>
                <a:gd name="T98" fmla="*/ 302666 w 2022"/>
                <a:gd name="T99" fmla="*/ 22005 h 2095"/>
                <a:gd name="T100" fmla="*/ 326606 w 2022"/>
                <a:gd name="T101" fmla="*/ 22005 h 2095"/>
                <a:gd name="T102" fmla="*/ 355675 w 2022"/>
                <a:gd name="T103" fmla="*/ 22005 h 2095"/>
                <a:gd name="T104" fmla="*/ 383035 w 2022"/>
                <a:gd name="T105" fmla="*/ 22005 h 2095"/>
                <a:gd name="T106" fmla="*/ 395005 w 2022"/>
                <a:gd name="T107" fmla="*/ 20630 h 2095"/>
                <a:gd name="T108" fmla="*/ 424074 w 2022"/>
                <a:gd name="T109" fmla="*/ 19255 h 2095"/>
                <a:gd name="T110" fmla="*/ 448014 w 2022"/>
                <a:gd name="T111" fmla="*/ 19255 h 2095"/>
                <a:gd name="T112" fmla="*/ 458274 w 2022"/>
                <a:gd name="T113" fmla="*/ 19255 h 2095"/>
                <a:gd name="T114" fmla="*/ 448014 w 2022"/>
                <a:gd name="T115" fmla="*/ 22005 h 2095"/>
                <a:gd name="T116" fmla="*/ 444594 w 2022"/>
                <a:gd name="T117" fmla="*/ 22005 h 2095"/>
                <a:gd name="T118" fmla="*/ 439464 w 2022"/>
                <a:gd name="T119" fmla="*/ 22005 h 2095"/>
                <a:gd name="T120" fmla="*/ 430914 w 2022"/>
                <a:gd name="T121" fmla="*/ 22005 h 2095"/>
                <a:gd name="T122" fmla="*/ 415525 w 2022"/>
                <a:gd name="T123" fmla="*/ 23381 h 209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022"/>
                <a:gd name="T187" fmla="*/ 0 h 2095"/>
                <a:gd name="T188" fmla="*/ 2022 w 2022"/>
                <a:gd name="T189" fmla="*/ 2095 h 209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022" h="2095">
                  <a:moveTo>
                    <a:pt x="1817" y="1751"/>
                  </a:moveTo>
                  <a:lnTo>
                    <a:pt x="1677" y="1751"/>
                  </a:lnTo>
                  <a:lnTo>
                    <a:pt x="1677" y="1799"/>
                  </a:lnTo>
                  <a:lnTo>
                    <a:pt x="1627" y="1799"/>
                  </a:lnTo>
                  <a:lnTo>
                    <a:pt x="1630" y="1809"/>
                  </a:lnTo>
                  <a:lnTo>
                    <a:pt x="1637" y="1817"/>
                  </a:lnTo>
                  <a:lnTo>
                    <a:pt x="1640" y="1824"/>
                  </a:lnTo>
                  <a:lnTo>
                    <a:pt x="1645" y="1830"/>
                  </a:lnTo>
                  <a:lnTo>
                    <a:pt x="1650" y="1837"/>
                  </a:lnTo>
                  <a:lnTo>
                    <a:pt x="1655" y="1844"/>
                  </a:lnTo>
                  <a:lnTo>
                    <a:pt x="1660" y="1851"/>
                  </a:lnTo>
                  <a:lnTo>
                    <a:pt x="1665" y="1858"/>
                  </a:lnTo>
                  <a:lnTo>
                    <a:pt x="1669" y="1860"/>
                  </a:lnTo>
                  <a:lnTo>
                    <a:pt x="1670" y="1863"/>
                  </a:lnTo>
                  <a:lnTo>
                    <a:pt x="1675" y="1865"/>
                  </a:lnTo>
                  <a:lnTo>
                    <a:pt x="1678" y="1867"/>
                  </a:lnTo>
                  <a:lnTo>
                    <a:pt x="1682" y="1870"/>
                  </a:lnTo>
                  <a:lnTo>
                    <a:pt x="1684" y="1872"/>
                  </a:lnTo>
                  <a:lnTo>
                    <a:pt x="1688" y="1874"/>
                  </a:lnTo>
                  <a:lnTo>
                    <a:pt x="1690" y="1876"/>
                  </a:lnTo>
                  <a:lnTo>
                    <a:pt x="1692" y="1881"/>
                  </a:lnTo>
                  <a:lnTo>
                    <a:pt x="1694" y="1886"/>
                  </a:lnTo>
                  <a:lnTo>
                    <a:pt x="1695" y="1891"/>
                  </a:lnTo>
                  <a:lnTo>
                    <a:pt x="1700" y="1894"/>
                  </a:lnTo>
                  <a:lnTo>
                    <a:pt x="1702" y="1898"/>
                  </a:lnTo>
                  <a:lnTo>
                    <a:pt x="1703" y="1903"/>
                  </a:lnTo>
                  <a:lnTo>
                    <a:pt x="1705" y="1907"/>
                  </a:lnTo>
                  <a:lnTo>
                    <a:pt x="1707" y="1912"/>
                  </a:lnTo>
                  <a:lnTo>
                    <a:pt x="1709" y="1917"/>
                  </a:lnTo>
                  <a:lnTo>
                    <a:pt x="1709" y="1921"/>
                  </a:lnTo>
                  <a:lnTo>
                    <a:pt x="1709" y="1926"/>
                  </a:lnTo>
                  <a:lnTo>
                    <a:pt x="1707" y="1928"/>
                  </a:lnTo>
                  <a:lnTo>
                    <a:pt x="1697" y="1933"/>
                  </a:lnTo>
                  <a:lnTo>
                    <a:pt x="1688" y="1933"/>
                  </a:lnTo>
                  <a:lnTo>
                    <a:pt x="1678" y="1933"/>
                  </a:lnTo>
                  <a:lnTo>
                    <a:pt x="1669" y="1933"/>
                  </a:lnTo>
                  <a:lnTo>
                    <a:pt x="1660" y="1933"/>
                  </a:lnTo>
                  <a:lnTo>
                    <a:pt x="1650" y="1930"/>
                  </a:lnTo>
                  <a:lnTo>
                    <a:pt x="1640" y="1930"/>
                  </a:lnTo>
                  <a:lnTo>
                    <a:pt x="1630" y="1930"/>
                  </a:lnTo>
                  <a:lnTo>
                    <a:pt x="1627" y="1933"/>
                  </a:lnTo>
                  <a:lnTo>
                    <a:pt x="1625" y="1933"/>
                  </a:lnTo>
                  <a:lnTo>
                    <a:pt x="1623" y="1935"/>
                  </a:lnTo>
                  <a:lnTo>
                    <a:pt x="1621" y="1935"/>
                  </a:lnTo>
                  <a:lnTo>
                    <a:pt x="1615" y="1949"/>
                  </a:lnTo>
                  <a:lnTo>
                    <a:pt x="1610" y="1960"/>
                  </a:lnTo>
                  <a:lnTo>
                    <a:pt x="1604" y="1975"/>
                  </a:lnTo>
                  <a:lnTo>
                    <a:pt x="1598" y="1987"/>
                  </a:lnTo>
                  <a:lnTo>
                    <a:pt x="1593" y="1998"/>
                  </a:lnTo>
                  <a:lnTo>
                    <a:pt x="1587" y="2010"/>
                  </a:lnTo>
                  <a:lnTo>
                    <a:pt x="1581" y="2021"/>
                  </a:lnTo>
                  <a:lnTo>
                    <a:pt x="1573" y="2033"/>
                  </a:lnTo>
                  <a:lnTo>
                    <a:pt x="1571" y="2037"/>
                  </a:lnTo>
                  <a:lnTo>
                    <a:pt x="1573" y="2043"/>
                  </a:lnTo>
                  <a:lnTo>
                    <a:pt x="1573" y="2050"/>
                  </a:lnTo>
                  <a:lnTo>
                    <a:pt x="1573" y="2054"/>
                  </a:lnTo>
                  <a:lnTo>
                    <a:pt x="1573" y="2057"/>
                  </a:lnTo>
                  <a:lnTo>
                    <a:pt x="1571" y="2059"/>
                  </a:lnTo>
                  <a:lnTo>
                    <a:pt x="1568" y="2064"/>
                  </a:lnTo>
                  <a:lnTo>
                    <a:pt x="1563" y="2066"/>
                  </a:lnTo>
                  <a:lnTo>
                    <a:pt x="1563" y="2073"/>
                  </a:lnTo>
                  <a:lnTo>
                    <a:pt x="1563" y="2077"/>
                  </a:lnTo>
                  <a:lnTo>
                    <a:pt x="1566" y="2080"/>
                  </a:lnTo>
                  <a:lnTo>
                    <a:pt x="1563" y="2084"/>
                  </a:lnTo>
                  <a:lnTo>
                    <a:pt x="1566" y="2094"/>
                  </a:lnTo>
                  <a:lnTo>
                    <a:pt x="1562" y="2091"/>
                  </a:lnTo>
                  <a:lnTo>
                    <a:pt x="1556" y="2087"/>
                  </a:lnTo>
                  <a:lnTo>
                    <a:pt x="1553" y="2082"/>
                  </a:lnTo>
                  <a:lnTo>
                    <a:pt x="1548" y="2080"/>
                  </a:lnTo>
                  <a:lnTo>
                    <a:pt x="1543" y="2075"/>
                  </a:lnTo>
                  <a:lnTo>
                    <a:pt x="1538" y="2071"/>
                  </a:lnTo>
                  <a:lnTo>
                    <a:pt x="1535" y="2066"/>
                  </a:lnTo>
                  <a:lnTo>
                    <a:pt x="1531" y="2061"/>
                  </a:lnTo>
                  <a:lnTo>
                    <a:pt x="1530" y="2059"/>
                  </a:lnTo>
                  <a:lnTo>
                    <a:pt x="1528" y="2059"/>
                  </a:lnTo>
                  <a:lnTo>
                    <a:pt x="1528" y="2054"/>
                  </a:lnTo>
                  <a:lnTo>
                    <a:pt x="1526" y="2052"/>
                  </a:lnTo>
                  <a:lnTo>
                    <a:pt x="1522" y="2045"/>
                  </a:lnTo>
                  <a:lnTo>
                    <a:pt x="1520" y="2043"/>
                  </a:lnTo>
                  <a:lnTo>
                    <a:pt x="1516" y="2037"/>
                  </a:lnTo>
                  <a:lnTo>
                    <a:pt x="1513" y="2033"/>
                  </a:lnTo>
                  <a:lnTo>
                    <a:pt x="1510" y="2028"/>
                  </a:lnTo>
                  <a:lnTo>
                    <a:pt x="1506" y="2023"/>
                  </a:lnTo>
                  <a:lnTo>
                    <a:pt x="1503" y="2021"/>
                  </a:lnTo>
                  <a:lnTo>
                    <a:pt x="1498" y="2017"/>
                  </a:lnTo>
                  <a:lnTo>
                    <a:pt x="1497" y="2012"/>
                  </a:lnTo>
                  <a:lnTo>
                    <a:pt x="1493" y="2010"/>
                  </a:lnTo>
                  <a:lnTo>
                    <a:pt x="1489" y="2003"/>
                  </a:lnTo>
                  <a:lnTo>
                    <a:pt x="1486" y="1998"/>
                  </a:lnTo>
                  <a:lnTo>
                    <a:pt x="1481" y="1994"/>
                  </a:lnTo>
                  <a:lnTo>
                    <a:pt x="1480" y="1989"/>
                  </a:lnTo>
                  <a:lnTo>
                    <a:pt x="1476" y="1982"/>
                  </a:lnTo>
                  <a:lnTo>
                    <a:pt x="1473" y="1977"/>
                  </a:lnTo>
                  <a:lnTo>
                    <a:pt x="1468" y="1973"/>
                  </a:lnTo>
                  <a:lnTo>
                    <a:pt x="1465" y="1968"/>
                  </a:lnTo>
                  <a:lnTo>
                    <a:pt x="1459" y="1966"/>
                  </a:lnTo>
                  <a:lnTo>
                    <a:pt x="1453" y="1960"/>
                  </a:lnTo>
                  <a:lnTo>
                    <a:pt x="1448" y="1956"/>
                  </a:lnTo>
                  <a:lnTo>
                    <a:pt x="1441" y="1951"/>
                  </a:lnTo>
                  <a:lnTo>
                    <a:pt x="1436" y="1949"/>
                  </a:lnTo>
                  <a:lnTo>
                    <a:pt x="1430" y="1944"/>
                  </a:lnTo>
                  <a:lnTo>
                    <a:pt x="1424" y="1940"/>
                  </a:lnTo>
                  <a:lnTo>
                    <a:pt x="1419" y="1935"/>
                  </a:lnTo>
                  <a:lnTo>
                    <a:pt x="1416" y="1937"/>
                  </a:lnTo>
                  <a:lnTo>
                    <a:pt x="1415" y="1937"/>
                  </a:lnTo>
                  <a:lnTo>
                    <a:pt x="1413" y="1935"/>
                  </a:lnTo>
                  <a:lnTo>
                    <a:pt x="1407" y="1930"/>
                  </a:lnTo>
                  <a:lnTo>
                    <a:pt x="1401" y="1928"/>
                  </a:lnTo>
                  <a:lnTo>
                    <a:pt x="1396" y="1923"/>
                  </a:lnTo>
                  <a:lnTo>
                    <a:pt x="1390" y="1921"/>
                  </a:lnTo>
                  <a:lnTo>
                    <a:pt x="1383" y="1919"/>
                  </a:lnTo>
                  <a:lnTo>
                    <a:pt x="1376" y="1917"/>
                  </a:lnTo>
                  <a:lnTo>
                    <a:pt x="1371" y="1914"/>
                  </a:lnTo>
                  <a:lnTo>
                    <a:pt x="1363" y="1914"/>
                  </a:lnTo>
                  <a:lnTo>
                    <a:pt x="1361" y="1914"/>
                  </a:lnTo>
                  <a:lnTo>
                    <a:pt x="1358" y="1917"/>
                  </a:lnTo>
                  <a:lnTo>
                    <a:pt x="1354" y="1917"/>
                  </a:lnTo>
                  <a:lnTo>
                    <a:pt x="1352" y="1917"/>
                  </a:lnTo>
                  <a:lnTo>
                    <a:pt x="1348" y="1919"/>
                  </a:lnTo>
                  <a:lnTo>
                    <a:pt x="1344" y="1919"/>
                  </a:lnTo>
                  <a:lnTo>
                    <a:pt x="1342" y="1919"/>
                  </a:lnTo>
                  <a:lnTo>
                    <a:pt x="1339" y="1919"/>
                  </a:lnTo>
                  <a:lnTo>
                    <a:pt x="1334" y="1921"/>
                  </a:lnTo>
                  <a:lnTo>
                    <a:pt x="1331" y="1921"/>
                  </a:lnTo>
                  <a:lnTo>
                    <a:pt x="1327" y="1923"/>
                  </a:lnTo>
                  <a:lnTo>
                    <a:pt x="1323" y="1926"/>
                  </a:lnTo>
                  <a:lnTo>
                    <a:pt x="1314" y="1933"/>
                  </a:lnTo>
                  <a:lnTo>
                    <a:pt x="1304" y="1937"/>
                  </a:lnTo>
                  <a:lnTo>
                    <a:pt x="1294" y="1944"/>
                  </a:lnTo>
                  <a:lnTo>
                    <a:pt x="1285" y="1949"/>
                  </a:lnTo>
                  <a:lnTo>
                    <a:pt x="1276" y="1953"/>
                  </a:lnTo>
                  <a:lnTo>
                    <a:pt x="1264" y="1958"/>
                  </a:lnTo>
                  <a:lnTo>
                    <a:pt x="1254" y="1960"/>
                  </a:lnTo>
                  <a:lnTo>
                    <a:pt x="1243" y="1964"/>
                  </a:lnTo>
                  <a:lnTo>
                    <a:pt x="1234" y="1964"/>
                  </a:lnTo>
                  <a:lnTo>
                    <a:pt x="1224" y="1960"/>
                  </a:lnTo>
                  <a:lnTo>
                    <a:pt x="1214" y="1956"/>
                  </a:lnTo>
                  <a:lnTo>
                    <a:pt x="1205" y="1951"/>
                  </a:lnTo>
                  <a:lnTo>
                    <a:pt x="1195" y="1944"/>
                  </a:lnTo>
                  <a:lnTo>
                    <a:pt x="1185" y="1940"/>
                  </a:lnTo>
                  <a:lnTo>
                    <a:pt x="1174" y="1935"/>
                  </a:lnTo>
                  <a:lnTo>
                    <a:pt x="1165" y="1930"/>
                  </a:lnTo>
                  <a:lnTo>
                    <a:pt x="1159" y="1930"/>
                  </a:lnTo>
                  <a:lnTo>
                    <a:pt x="1152" y="1928"/>
                  </a:lnTo>
                  <a:lnTo>
                    <a:pt x="1145" y="1926"/>
                  </a:lnTo>
                  <a:lnTo>
                    <a:pt x="1140" y="1926"/>
                  </a:lnTo>
                  <a:lnTo>
                    <a:pt x="1134" y="1923"/>
                  </a:lnTo>
                  <a:lnTo>
                    <a:pt x="1128" y="1919"/>
                  </a:lnTo>
                  <a:lnTo>
                    <a:pt x="1122" y="1917"/>
                  </a:lnTo>
                  <a:lnTo>
                    <a:pt x="1117" y="1912"/>
                  </a:lnTo>
                  <a:lnTo>
                    <a:pt x="1109" y="1910"/>
                  </a:lnTo>
                  <a:lnTo>
                    <a:pt x="1103" y="1905"/>
                  </a:lnTo>
                  <a:lnTo>
                    <a:pt x="1095" y="1901"/>
                  </a:lnTo>
                  <a:lnTo>
                    <a:pt x="1090" y="1896"/>
                  </a:lnTo>
                  <a:lnTo>
                    <a:pt x="1082" y="1891"/>
                  </a:lnTo>
                  <a:lnTo>
                    <a:pt x="1077" y="1883"/>
                  </a:lnTo>
                  <a:lnTo>
                    <a:pt x="1069" y="1879"/>
                  </a:lnTo>
                  <a:lnTo>
                    <a:pt x="1063" y="1872"/>
                  </a:lnTo>
                  <a:lnTo>
                    <a:pt x="1062" y="1870"/>
                  </a:lnTo>
                  <a:lnTo>
                    <a:pt x="1062" y="1867"/>
                  </a:lnTo>
                  <a:lnTo>
                    <a:pt x="1060" y="1865"/>
                  </a:lnTo>
                  <a:lnTo>
                    <a:pt x="1058" y="1863"/>
                  </a:lnTo>
                  <a:lnTo>
                    <a:pt x="1054" y="1860"/>
                  </a:lnTo>
                  <a:lnTo>
                    <a:pt x="1050" y="1858"/>
                  </a:lnTo>
                  <a:lnTo>
                    <a:pt x="1046" y="1856"/>
                  </a:lnTo>
                  <a:lnTo>
                    <a:pt x="1042" y="1853"/>
                  </a:lnTo>
                  <a:lnTo>
                    <a:pt x="1038" y="1853"/>
                  </a:lnTo>
                  <a:lnTo>
                    <a:pt x="1035" y="1851"/>
                  </a:lnTo>
                  <a:lnTo>
                    <a:pt x="1031" y="1849"/>
                  </a:lnTo>
                  <a:lnTo>
                    <a:pt x="1023" y="1847"/>
                  </a:lnTo>
                  <a:lnTo>
                    <a:pt x="1018" y="1844"/>
                  </a:lnTo>
                  <a:lnTo>
                    <a:pt x="1010" y="1842"/>
                  </a:lnTo>
                  <a:lnTo>
                    <a:pt x="1002" y="1837"/>
                  </a:lnTo>
                  <a:lnTo>
                    <a:pt x="995" y="1835"/>
                  </a:lnTo>
                  <a:lnTo>
                    <a:pt x="987" y="1830"/>
                  </a:lnTo>
                  <a:lnTo>
                    <a:pt x="980" y="1826"/>
                  </a:lnTo>
                  <a:lnTo>
                    <a:pt x="972" y="1821"/>
                  </a:lnTo>
                  <a:lnTo>
                    <a:pt x="968" y="1819"/>
                  </a:lnTo>
                  <a:lnTo>
                    <a:pt x="964" y="1814"/>
                  </a:lnTo>
                  <a:lnTo>
                    <a:pt x="960" y="1812"/>
                  </a:lnTo>
                  <a:lnTo>
                    <a:pt x="956" y="1806"/>
                  </a:lnTo>
                  <a:lnTo>
                    <a:pt x="951" y="1802"/>
                  </a:lnTo>
                  <a:lnTo>
                    <a:pt x="945" y="1799"/>
                  </a:lnTo>
                  <a:lnTo>
                    <a:pt x="940" y="1795"/>
                  </a:lnTo>
                  <a:lnTo>
                    <a:pt x="933" y="1793"/>
                  </a:lnTo>
                  <a:lnTo>
                    <a:pt x="928" y="1790"/>
                  </a:lnTo>
                  <a:lnTo>
                    <a:pt x="922" y="1788"/>
                  </a:lnTo>
                  <a:lnTo>
                    <a:pt x="915" y="1786"/>
                  </a:lnTo>
                  <a:lnTo>
                    <a:pt x="908" y="1786"/>
                  </a:lnTo>
                  <a:lnTo>
                    <a:pt x="905" y="1783"/>
                  </a:lnTo>
                  <a:lnTo>
                    <a:pt x="903" y="1783"/>
                  </a:lnTo>
                  <a:lnTo>
                    <a:pt x="899" y="1779"/>
                  </a:lnTo>
                  <a:lnTo>
                    <a:pt x="898" y="1776"/>
                  </a:lnTo>
                  <a:lnTo>
                    <a:pt x="893" y="1774"/>
                  </a:lnTo>
                  <a:lnTo>
                    <a:pt x="891" y="1772"/>
                  </a:lnTo>
                  <a:lnTo>
                    <a:pt x="888" y="1770"/>
                  </a:lnTo>
                  <a:lnTo>
                    <a:pt x="884" y="1767"/>
                  </a:lnTo>
                  <a:lnTo>
                    <a:pt x="881" y="1765"/>
                  </a:lnTo>
                  <a:lnTo>
                    <a:pt x="880" y="1765"/>
                  </a:lnTo>
                  <a:lnTo>
                    <a:pt x="878" y="1765"/>
                  </a:lnTo>
                  <a:lnTo>
                    <a:pt x="876" y="1765"/>
                  </a:lnTo>
                  <a:lnTo>
                    <a:pt x="874" y="1763"/>
                  </a:lnTo>
                  <a:lnTo>
                    <a:pt x="874" y="1760"/>
                  </a:lnTo>
                  <a:lnTo>
                    <a:pt x="874" y="1758"/>
                  </a:lnTo>
                  <a:lnTo>
                    <a:pt x="873" y="1758"/>
                  </a:lnTo>
                  <a:lnTo>
                    <a:pt x="871" y="1758"/>
                  </a:lnTo>
                  <a:lnTo>
                    <a:pt x="871" y="1756"/>
                  </a:lnTo>
                  <a:lnTo>
                    <a:pt x="868" y="1749"/>
                  </a:lnTo>
                  <a:lnTo>
                    <a:pt x="865" y="1744"/>
                  </a:lnTo>
                  <a:lnTo>
                    <a:pt x="861" y="1737"/>
                  </a:lnTo>
                  <a:lnTo>
                    <a:pt x="855" y="1732"/>
                  </a:lnTo>
                  <a:lnTo>
                    <a:pt x="849" y="1729"/>
                  </a:lnTo>
                  <a:lnTo>
                    <a:pt x="844" y="1725"/>
                  </a:lnTo>
                  <a:lnTo>
                    <a:pt x="838" y="1720"/>
                  </a:lnTo>
                  <a:lnTo>
                    <a:pt x="833" y="1716"/>
                  </a:lnTo>
                  <a:lnTo>
                    <a:pt x="831" y="1713"/>
                  </a:lnTo>
                  <a:lnTo>
                    <a:pt x="828" y="1711"/>
                  </a:lnTo>
                  <a:lnTo>
                    <a:pt x="828" y="1709"/>
                  </a:lnTo>
                  <a:lnTo>
                    <a:pt x="826" y="1704"/>
                  </a:lnTo>
                  <a:lnTo>
                    <a:pt x="826" y="1702"/>
                  </a:lnTo>
                  <a:lnTo>
                    <a:pt x="824" y="1700"/>
                  </a:lnTo>
                  <a:lnTo>
                    <a:pt x="823" y="1695"/>
                  </a:lnTo>
                  <a:lnTo>
                    <a:pt x="821" y="1695"/>
                  </a:lnTo>
                  <a:lnTo>
                    <a:pt x="823" y="1695"/>
                  </a:lnTo>
                  <a:lnTo>
                    <a:pt x="819" y="1693"/>
                  </a:lnTo>
                  <a:lnTo>
                    <a:pt x="817" y="1693"/>
                  </a:lnTo>
                  <a:lnTo>
                    <a:pt x="815" y="1690"/>
                  </a:lnTo>
                  <a:lnTo>
                    <a:pt x="811" y="1690"/>
                  </a:lnTo>
                  <a:lnTo>
                    <a:pt x="809" y="1688"/>
                  </a:lnTo>
                  <a:lnTo>
                    <a:pt x="808" y="1686"/>
                  </a:lnTo>
                  <a:lnTo>
                    <a:pt x="806" y="1686"/>
                  </a:lnTo>
                  <a:lnTo>
                    <a:pt x="801" y="1683"/>
                  </a:lnTo>
                  <a:lnTo>
                    <a:pt x="794" y="1681"/>
                  </a:lnTo>
                  <a:lnTo>
                    <a:pt x="784" y="1679"/>
                  </a:lnTo>
                  <a:lnTo>
                    <a:pt x="777" y="1677"/>
                  </a:lnTo>
                  <a:lnTo>
                    <a:pt x="769" y="1672"/>
                  </a:lnTo>
                  <a:lnTo>
                    <a:pt x="759" y="1667"/>
                  </a:lnTo>
                  <a:lnTo>
                    <a:pt x="754" y="1663"/>
                  </a:lnTo>
                  <a:lnTo>
                    <a:pt x="744" y="1657"/>
                  </a:lnTo>
                  <a:lnTo>
                    <a:pt x="737" y="1652"/>
                  </a:lnTo>
                  <a:lnTo>
                    <a:pt x="734" y="1648"/>
                  </a:lnTo>
                  <a:lnTo>
                    <a:pt x="729" y="1646"/>
                  </a:lnTo>
                  <a:lnTo>
                    <a:pt x="726" y="1646"/>
                  </a:lnTo>
                  <a:lnTo>
                    <a:pt x="721" y="1643"/>
                  </a:lnTo>
                  <a:lnTo>
                    <a:pt x="718" y="1639"/>
                  </a:lnTo>
                  <a:lnTo>
                    <a:pt x="712" y="1636"/>
                  </a:lnTo>
                  <a:lnTo>
                    <a:pt x="708" y="1634"/>
                  </a:lnTo>
                  <a:lnTo>
                    <a:pt x="702" y="1632"/>
                  </a:lnTo>
                  <a:lnTo>
                    <a:pt x="699" y="1627"/>
                  </a:lnTo>
                  <a:lnTo>
                    <a:pt x="694" y="1625"/>
                  </a:lnTo>
                  <a:lnTo>
                    <a:pt x="691" y="1623"/>
                  </a:lnTo>
                  <a:lnTo>
                    <a:pt x="687" y="1618"/>
                  </a:lnTo>
                  <a:lnTo>
                    <a:pt x="685" y="1616"/>
                  </a:lnTo>
                  <a:lnTo>
                    <a:pt x="684" y="1616"/>
                  </a:lnTo>
                  <a:lnTo>
                    <a:pt x="681" y="1613"/>
                  </a:lnTo>
                  <a:lnTo>
                    <a:pt x="679" y="1609"/>
                  </a:lnTo>
                  <a:lnTo>
                    <a:pt x="679" y="1604"/>
                  </a:lnTo>
                  <a:lnTo>
                    <a:pt x="677" y="1602"/>
                  </a:lnTo>
                  <a:lnTo>
                    <a:pt x="677" y="1597"/>
                  </a:lnTo>
                  <a:lnTo>
                    <a:pt x="676" y="1595"/>
                  </a:lnTo>
                  <a:lnTo>
                    <a:pt x="674" y="1590"/>
                  </a:lnTo>
                  <a:lnTo>
                    <a:pt x="670" y="1586"/>
                  </a:lnTo>
                  <a:lnTo>
                    <a:pt x="668" y="1580"/>
                  </a:lnTo>
                  <a:lnTo>
                    <a:pt x="664" y="1575"/>
                  </a:lnTo>
                  <a:lnTo>
                    <a:pt x="662" y="1571"/>
                  </a:lnTo>
                  <a:lnTo>
                    <a:pt x="660" y="1569"/>
                  </a:lnTo>
                  <a:lnTo>
                    <a:pt x="657" y="1564"/>
                  </a:lnTo>
                  <a:lnTo>
                    <a:pt x="652" y="1559"/>
                  </a:lnTo>
                  <a:lnTo>
                    <a:pt x="651" y="1559"/>
                  </a:lnTo>
                  <a:lnTo>
                    <a:pt x="649" y="1557"/>
                  </a:lnTo>
                  <a:lnTo>
                    <a:pt x="647" y="1555"/>
                  </a:lnTo>
                  <a:lnTo>
                    <a:pt x="645" y="1555"/>
                  </a:lnTo>
                  <a:lnTo>
                    <a:pt x="641" y="1550"/>
                  </a:lnTo>
                  <a:lnTo>
                    <a:pt x="637" y="1546"/>
                  </a:lnTo>
                  <a:lnTo>
                    <a:pt x="634" y="1541"/>
                  </a:lnTo>
                  <a:lnTo>
                    <a:pt x="630" y="1536"/>
                  </a:lnTo>
                  <a:lnTo>
                    <a:pt x="626" y="1534"/>
                  </a:lnTo>
                  <a:lnTo>
                    <a:pt x="620" y="1530"/>
                  </a:lnTo>
                  <a:lnTo>
                    <a:pt x="617" y="1527"/>
                  </a:lnTo>
                  <a:lnTo>
                    <a:pt x="611" y="1527"/>
                  </a:lnTo>
                  <a:lnTo>
                    <a:pt x="605" y="1523"/>
                  </a:lnTo>
                  <a:lnTo>
                    <a:pt x="597" y="1520"/>
                  </a:lnTo>
                  <a:lnTo>
                    <a:pt x="592" y="1513"/>
                  </a:lnTo>
                  <a:lnTo>
                    <a:pt x="586" y="1509"/>
                  </a:lnTo>
                  <a:lnTo>
                    <a:pt x="580" y="1501"/>
                  </a:lnTo>
                  <a:lnTo>
                    <a:pt x="574" y="1494"/>
                  </a:lnTo>
                  <a:lnTo>
                    <a:pt x="570" y="1487"/>
                  </a:lnTo>
                  <a:lnTo>
                    <a:pt x="567" y="1478"/>
                  </a:lnTo>
                  <a:lnTo>
                    <a:pt x="565" y="1476"/>
                  </a:lnTo>
                  <a:lnTo>
                    <a:pt x="563" y="1471"/>
                  </a:lnTo>
                  <a:lnTo>
                    <a:pt x="561" y="1469"/>
                  </a:lnTo>
                  <a:lnTo>
                    <a:pt x="561" y="1464"/>
                  </a:lnTo>
                  <a:lnTo>
                    <a:pt x="559" y="1459"/>
                  </a:lnTo>
                  <a:lnTo>
                    <a:pt x="555" y="1457"/>
                  </a:lnTo>
                  <a:lnTo>
                    <a:pt x="552" y="1455"/>
                  </a:lnTo>
                  <a:lnTo>
                    <a:pt x="547" y="1450"/>
                  </a:lnTo>
                  <a:lnTo>
                    <a:pt x="545" y="1443"/>
                  </a:lnTo>
                  <a:lnTo>
                    <a:pt x="544" y="1436"/>
                  </a:lnTo>
                  <a:lnTo>
                    <a:pt x="544" y="1428"/>
                  </a:lnTo>
                  <a:lnTo>
                    <a:pt x="542" y="1422"/>
                  </a:lnTo>
                  <a:lnTo>
                    <a:pt x="542" y="1415"/>
                  </a:lnTo>
                  <a:lnTo>
                    <a:pt x="540" y="1408"/>
                  </a:lnTo>
                  <a:lnTo>
                    <a:pt x="540" y="1401"/>
                  </a:lnTo>
                  <a:lnTo>
                    <a:pt x="538" y="1394"/>
                  </a:lnTo>
                  <a:lnTo>
                    <a:pt x="538" y="1392"/>
                  </a:lnTo>
                  <a:lnTo>
                    <a:pt x="540" y="1387"/>
                  </a:lnTo>
                  <a:lnTo>
                    <a:pt x="542" y="1385"/>
                  </a:lnTo>
                  <a:lnTo>
                    <a:pt x="544" y="1382"/>
                  </a:lnTo>
                  <a:lnTo>
                    <a:pt x="547" y="1380"/>
                  </a:lnTo>
                  <a:lnTo>
                    <a:pt x="552" y="1380"/>
                  </a:lnTo>
                  <a:lnTo>
                    <a:pt x="555" y="1378"/>
                  </a:lnTo>
                  <a:lnTo>
                    <a:pt x="561" y="1378"/>
                  </a:lnTo>
                  <a:lnTo>
                    <a:pt x="563" y="1376"/>
                  </a:lnTo>
                  <a:lnTo>
                    <a:pt x="567" y="1373"/>
                  </a:lnTo>
                  <a:lnTo>
                    <a:pt x="567" y="1369"/>
                  </a:lnTo>
                  <a:lnTo>
                    <a:pt x="567" y="1364"/>
                  </a:lnTo>
                  <a:lnTo>
                    <a:pt x="565" y="1357"/>
                  </a:lnTo>
                  <a:lnTo>
                    <a:pt x="561" y="1351"/>
                  </a:lnTo>
                  <a:lnTo>
                    <a:pt x="559" y="1347"/>
                  </a:lnTo>
                  <a:lnTo>
                    <a:pt x="559" y="1342"/>
                  </a:lnTo>
                  <a:lnTo>
                    <a:pt x="561" y="1340"/>
                  </a:lnTo>
                  <a:lnTo>
                    <a:pt x="565" y="1338"/>
                  </a:lnTo>
                  <a:lnTo>
                    <a:pt x="567" y="1335"/>
                  </a:lnTo>
                  <a:lnTo>
                    <a:pt x="569" y="1333"/>
                  </a:lnTo>
                  <a:lnTo>
                    <a:pt x="570" y="1333"/>
                  </a:lnTo>
                  <a:lnTo>
                    <a:pt x="574" y="1331"/>
                  </a:lnTo>
                  <a:lnTo>
                    <a:pt x="577" y="1326"/>
                  </a:lnTo>
                  <a:lnTo>
                    <a:pt x="577" y="1324"/>
                  </a:lnTo>
                  <a:lnTo>
                    <a:pt x="578" y="1317"/>
                  </a:lnTo>
                  <a:lnTo>
                    <a:pt x="580" y="1312"/>
                  </a:lnTo>
                  <a:lnTo>
                    <a:pt x="580" y="1306"/>
                  </a:lnTo>
                  <a:lnTo>
                    <a:pt x="580" y="1301"/>
                  </a:lnTo>
                  <a:lnTo>
                    <a:pt x="580" y="1294"/>
                  </a:lnTo>
                  <a:lnTo>
                    <a:pt x="580" y="1289"/>
                  </a:lnTo>
                  <a:lnTo>
                    <a:pt x="578" y="1283"/>
                  </a:lnTo>
                  <a:lnTo>
                    <a:pt x="577" y="1277"/>
                  </a:lnTo>
                  <a:lnTo>
                    <a:pt x="574" y="1270"/>
                  </a:lnTo>
                  <a:lnTo>
                    <a:pt x="572" y="1261"/>
                  </a:lnTo>
                  <a:lnTo>
                    <a:pt x="569" y="1254"/>
                  </a:lnTo>
                  <a:lnTo>
                    <a:pt x="567" y="1247"/>
                  </a:lnTo>
                  <a:lnTo>
                    <a:pt x="563" y="1240"/>
                  </a:lnTo>
                  <a:lnTo>
                    <a:pt x="561" y="1233"/>
                  </a:lnTo>
                  <a:lnTo>
                    <a:pt x="559" y="1226"/>
                  </a:lnTo>
                  <a:lnTo>
                    <a:pt x="555" y="1219"/>
                  </a:lnTo>
                  <a:lnTo>
                    <a:pt x="554" y="1215"/>
                  </a:lnTo>
                  <a:lnTo>
                    <a:pt x="554" y="1212"/>
                  </a:lnTo>
                  <a:lnTo>
                    <a:pt x="554" y="1208"/>
                  </a:lnTo>
                  <a:lnTo>
                    <a:pt x="554" y="1206"/>
                  </a:lnTo>
                  <a:lnTo>
                    <a:pt x="554" y="1200"/>
                  </a:lnTo>
                  <a:lnTo>
                    <a:pt x="554" y="1195"/>
                  </a:lnTo>
                  <a:lnTo>
                    <a:pt x="552" y="1191"/>
                  </a:lnTo>
                  <a:lnTo>
                    <a:pt x="552" y="1188"/>
                  </a:lnTo>
                  <a:lnTo>
                    <a:pt x="552" y="1184"/>
                  </a:lnTo>
                  <a:lnTo>
                    <a:pt x="555" y="1179"/>
                  </a:lnTo>
                  <a:lnTo>
                    <a:pt x="557" y="1175"/>
                  </a:lnTo>
                  <a:lnTo>
                    <a:pt x="557" y="1170"/>
                  </a:lnTo>
                  <a:lnTo>
                    <a:pt x="555" y="1165"/>
                  </a:lnTo>
                  <a:lnTo>
                    <a:pt x="554" y="1163"/>
                  </a:lnTo>
                  <a:lnTo>
                    <a:pt x="552" y="1161"/>
                  </a:lnTo>
                  <a:lnTo>
                    <a:pt x="547" y="1156"/>
                  </a:lnTo>
                  <a:lnTo>
                    <a:pt x="545" y="1154"/>
                  </a:lnTo>
                  <a:lnTo>
                    <a:pt x="542" y="1152"/>
                  </a:lnTo>
                  <a:lnTo>
                    <a:pt x="540" y="1149"/>
                  </a:lnTo>
                  <a:lnTo>
                    <a:pt x="537" y="1145"/>
                  </a:lnTo>
                  <a:lnTo>
                    <a:pt x="537" y="1142"/>
                  </a:lnTo>
                  <a:lnTo>
                    <a:pt x="534" y="1138"/>
                  </a:lnTo>
                  <a:lnTo>
                    <a:pt x="534" y="1136"/>
                  </a:lnTo>
                  <a:lnTo>
                    <a:pt x="532" y="1131"/>
                  </a:lnTo>
                  <a:lnTo>
                    <a:pt x="530" y="1125"/>
                  </a:lnTo>
                  <a:lnTo>
                    <a:pt x="527" y="1121"/>
                  </a:lnTo>
                  <a:lnTo>
                    <a:pt x="523" y="1118"/>
                  </a:lnTo>
                  <a:lnTo>
                    <a:pt x="519" y="1114"/>
                  </a:lnTo>
                  <a:lnTo>
                    <a:pt x="515" y="1109"/>
                  </a:lnTo>
                  <a:lnTo>
                    <a:pt x="512" y="1107"/>
                  </a:lnTo>
                  <a:lnTo>
                    <a:pt x="507" y="1102"/>
                  </a:lnTo>
                  <a:lnTo>
                    <a:pt x="505" y="1098"/>
                  </a:lnTo>
                  <a:lnTo>
                    <a:pt x="504" y="1093"/>
                  </a:lnTo>
                  <a:lnTo>
                    <a:pt x="502" y="1086"/>
                  </a:lnTo>
                  <a:lnTo>
                    <a:pt x="502" y="1082"/>
                  </a:lnTo>
                  <a:lnTo>
                    <a:pt x="500" y="1075"/>
                  </a:lnTo>
                  <a:lnTo>
                    <a:pt x="498" y="1070"/>
                  </a:lnTo>
                  <a:lnTo>
                    <a:pt x="496" y="1065"/>
                  </a:lnTo>
                  <a:lnTo>
                    <a:pt x="494" y="1059"/>
                  </a:lnTo>
                  <a:lnTo>
                    <a:pt x="492" y="1054"/>
                  </a:lnTo>
                  <a:lnTo>
                    <a:pt x="488" y="1048"/>
                  </a:lnTo>
                  <a:lnTo>
                    <a:pt x="485" y="1046"/>
                  </a:lnTo>
                  <a:lnTo>
                    <a:pt x="479" y="1044"/>
                  </a:lnTo>
                  <a:lnTo>
                    <a:pt x="475" y="1039"/>
                  </a:lnTo>
                  <a:lnTo>
                    <a:pt x="475" y="1037"/>
                  </a:lnTo>
                  <a:lnTo>
                    <a:pt x="473" y="1034"/>
                  </a:lnTo>
                  <a:lnTo>
                    <a:pt x="473" y="1032"/>
                  </a:lnTo>
                  <a:lnTo>
                    <a:pt x="473" y="1028"/>
                  </a:lnTo>
                  <a:lnTo>
                    <a:pt x="473" y="1025"/>
                  </a:lnTo>
                  <a:lnTo>
                    <a:pt x="473" y="1023"/>
                  </a:lnTo>
                  <a:lnTo>
                    <a:pt x="475" y="1021"/>
                  </a:lnTo>
                  <a:lnTo>
                    <a:pt x="475" y="1016"/>
                  </a:lnTo>
                  <a:lnTo>
                    <a:pt x="473" y="1014"/>
                  </a:lnTo>
                  <a:lnTo>
                    <a:pt x="472" y="1011"/>
                  </a:lnTo>
                  <a:lnTo>
                    <a:pt x="467" y="1009"/>
                  </a:lnTo>
                  <a:lnTo>
                    <a:pt x="465" y="1007"/>
                  </a:lnTo>
                  <a:lnTo>
                    <a:pt x="462" y="1002"/>
                  </a:lnTo>
                  <a:lnTo>
                    <a:pt x="460" y="1000"/>
                  </a:lnTo>
                  <a:lnTo>
                    <a:pt x="458" y="995"/>
                  </a:lnTo>
                  <a:lnTo>
                    <a:pt x="456" y="993"/>
                  </a:lnTo>
                  <a:lnTo>
                    <a:pt x="454" y="988"/>
                  </a:lnTo>
                  <a:lnTo>
                    <a:pt x="450" y="986"/>
                  </a:lnTo>
                  <a:lnTo>
                    <a:pt x="448" y="982"/>
                  </a:lnTo>
                  <a:lnTo>
                    <a:pt x="447" y="979"/>
                  </a:lnTo>
                  <a:lnTo>
                    <a:pt x="443" y="974"/>
                  </a:lnTo>
                  <a:lnTo>
                    <a:pt x="438" y="969"/>
                  </a:lnTo>
                  <a:lnTo>
                    <a:pt x="433" y="964"/>
                  </a:lnTo>
                  <a:lnTo>
                    <a:pt x="430" y="960"/>
                  </a:lnTo>
                  <a:lnTo>
                    <a:pt x="427" y="955"/>
                  </a:lnTo>
                  <a:lnTo>
                    <a:pt x="422" y="951"/>
                  </a:lnTo>
                  <a:lnTo>
                    <a:pt x="420" y="946"/>
                  </a:lnTo>
                  <a:lnTo>
                    <a:pt x="416" y="941"/>
                  </a:lnTo>
                  <a:lnTo>
                    <a:pt x="415" y="939"/>
                  </a:lnTo>
                  <a:lnTo>
                    <a:pt x="412" y="937"/>
                  </a:lnTo>
                  <a:lnTo>
                    <a:pt x="410" y="932"/>
                  </a:lnTo>
                  <a:lnTo>
                    <a:pt x="408" y="930"/>
                  </a:lnTo>
                  <a:lnTo>
                    <a:pt x="408" y="925"/>
                  </a:lnTo>
                  <a:lnTo>
                    <a:pt x="406" y="923"/>
                  </a:lnTo>
                  <a:lnTo>
                    <a:pt x="405" y="918"/>
                  </a:lnTo>
                  <a:lnTo>
                    <a:pt x="405" y="916"/>
                  </a:lnTo>
                  <a:lnTo>
                    <a:pt x="405" y="914"/>
                  </a:lnTo>
                  <a:lnTo>
                    <a:pt x="406" y="909"/>
                  </a:lnTo>
                  <a:lnTo>
                    <a:pt x="406" y="907"/>
                  </a:lnTo>
                  <a:lnTo>
                    <a:pt x="406" y="905"/>
                  </a:lnTo>
                  <a:lnTo>
                    <a:pt x="406" y="899"/>
                  </a:lnTo>
                  <a:lnTo>
                    <a:pt x="406" y="897"/>
                  </a:lnTo>
                  <a:lnTo>
                    <a:pt x="406" y="894"/>
                  </a:lnTo>
                  <a:lnTo>
                    <a:pt x="406" y="890"/>
                  </a:lnTo>
                  <a:lnTo>
                    <a:pt x="406" y="887"/>
                  </a:lnTo>
                  <a:lnTo>
                    <a:pt x="406" y="885"/>
                  </a:lnTo>
                  <a:lnTo>
                    <a:pt x="405" y="881"/>
                  </a:lnTo>
                  <a:lnTo>
                    <a:pt x="405" y="878"/>
                  </a:lnTo>
                  <a:lnTo>
                    <a:pt x="400" y="876"/>
                  </a:lnTo>
                  <a:lnTo>
                    <a:pt x="398" y="871"/>
                  </a:lnTo>
                  <a:lnTo>
                    <a:pt x="397" y="869"/>
                  </a:lnTo>
                  <a:lnTo>
                    <a:pt x="395" y="864"/>
                  </a:lnTo>
                  <a:lnTo>
                    <a:pt x="393" y="862"/>
                  </a:lnTo>
                  <a:lnTo>
                    <a:pt x="393" y="860"/>
                  </a:lnTo>
                  <a:lnTo>
                    <a:pt x="390" y="855"/>
                  </a:lnTo>
                  <a:lnTo>
                    <a:pt x="387" y="851"/>
                  </a:lnTo>
                  <a:lnTo>
                    <a:pt x="383" y="853"/>
                  </a:lnTo>
                  <a:lnTo>
                    <a:pt x="380" y="855"/>
                  </a:lnTo>
                  <a:lnTo>
                    <a:pt x="376" y="855"/>
                  </a:lnTo>
                  <a:lnTo>
                    <a:pt x="370" y="853"/>
                  </a:lnTo>
                  <a:lnTo>
                    <a:pt x="366" y="853"/>
                  </a:lnTo>
                  <a:lnTo>
                    <a:pt x="363" y="848"/>
                  </a:lnTo>
                  <a:lnTo>
                    <a:pt x="360" y="846"/>
                  </a:lnTo>
                  <a:lnTo>
                    <a:pt x="358" y="841"/>
                  </a:lnTo>
                  <a:lnTo>
                    <a:pt x="356" y="839"/>
                  </a:lnTo>
                  <a:lnTo>
                    <a:pt x="355" y="839"/>
                  </a:lnTo>
                  <a:lnTo>
                    <a:pt x="353" y="839"/>
                  </a:lnTo>
                  <a:lnTo>
                    <a:pt x="349" y="835"/>
                  </a:lnTo>
                  <a:lnTo>
                    <a:pt x="345" y="832"/>
                  </a:lnTo>
                  <a:lnTo>
                    <a:pt x="341" y="828"/>
                  </a:lnTo>
                  <a:lnTo>
                    <a:pt x="338" y="820"/>
                  </a:lnTo>
                  <a:lnTo>
                    <a:pt x="338" y="817"/>
                  </a:lnTo>
                  <a:lnTo>
                    <a:pt x="338" y="815"/>
                  </a:lnTo>
                  <a:lnTo>
                    <a:pt x="338" y="813"/>
                  </a:lnTo>
                  <a:lnTo>
                    <a:pt x="338" y="810"/>
                  </a:lnTo>
                  <a:lnTo>
                    <a:pt x="340" y="806"/>
                  </a:lnTo>
                  <a:lnTo>
                    <a:pt x="341" y="804"/>
                  </a:lnTo>
                  <a:lnTo>
                    <a:pt x="341" y="801"/>
                  </a:lnTo>
                  <a:lnTo>
                    <a:pt x="341" y="799"/>
                  </a:lnTo>
                  <a:lnTo>
                    <a:pt x="343" y="794"/>
                  </a:lnTo>
                  <a:lnTo>
                    <a:pt x="341" y="792"/>
                  </a:lnTo>
                  <a:lnTo>
                    <a:pt x="341" y="790"/>
                  </a:lnTo>
                  <a:lnTo>
                    <a:pt x="338" y="787"/>
                  </a:lnTo>
                  <a:lnTo>
                    <a:pt x="336" y="787"/>
                  </a:lnTo>
                  <a:lnTo>
                    <a:pt x="333" y="790"/>
                  </a:lnTo>
                  <a:lnTo>
                    <a:pt x="330" y="792"/>
                  </a:lnTo>
                  <a:lnTo>
                    <a:pt x="328" y="792"/>
                  </a:lnTo>
                  <a:lnTo>
                    <a:pt x="324" y="794"/>
                  </a:lnTo>
                  <a:lnTo>
                    <a:pt x="323" y="797"/>
                  </a:lnTo>
                  <a:lnTo>
                    <a:pt x="320" y="797"/>
                  </a:lnTo>
                  <a:lnTo>
                    <a:pt x="318" y="794"/>
                  </a:lnTo>
                  <a:lnTo>
                    <a:pt x="316" y="794"/>
                  </a:lnTo>
                  <a:lnTo>
                    <a:pt x="315" y="792"/>
                  </a:lnTo>
                  <a:lnTo>
                    <a:pt x="313" y="792"/>
                  </a:lnTo>
                  <a:lnTo>
                    <a:pt x="313" y="790"/>
                  </a:lnTo>
                  <a:lnTo>
                    <a:pt x="311" y="787"/>
                  </a:lnTo>
                  <a:lnTo>
                    <a:pt x="309" y="785"/>
                  </a:lnTo>
                  <a:lnTo>
                    <a:pt x="309" y="783"/>
                  </a:lnTo>
                  <a:lnTo>
                    <a:pt x="309" y="781"/>
                  </a:lnTo>
                  <a:lnTo>
                    <a:pt x="308" y="776"/>
                  </a:lnTo>
                  <a:lnTo>
                    <a:pt x="308" y="771"/>
                  </a:lnTo>
                  <a:lnTo>
                    <a:pt x="309" y="765"/>
                  </a:lnTo>
                  <a:lnTo>
                    <a:pt x="311" y="760"/>
                  </a:lnTo>
                  <a:lnTo>
                    <a:pt x="313" y="758"/>
                  </a:lnTo>
                  <a:lnTo>
                    <a:pt x="313" y="751"/>
                  </a:lnTo>
                  <a:lnTo>
                    <a:pt x="316" y="747"/>
                  </a:lnTo>
                  <a:lnTo>
                    <a:pt x="318" y="743"/>
                  </a:lnTo>
                  <a:lnTo>
                    <a:pt x="318" y="740"/>
                  </a:lnTo>
                  <a:lnTo>
                    <a:pt x="323" y="738"/>
                  </a:lnTo>
                  <a:lnTo>
                    <a:pt x="324" y="738"/>
                  </a:lnTo>
                  <a:lnTo>
                    <a:pt x="324" y="736"/>
                  </a:lnTo>
                  <a:lnTo>
                    <a:pt x="324" y="733"/>
                  </a:lnTo>
                  <a:lnTo>
                    <a:pt x="326" y="729"/>
                  </a:lnTo>
                  <a:lnTo>
                    <a:pt x="326" y="724"/>
                  </a:lnTo>
                  <a:lnTo>
                    <a:pt x="326" y="722"/>
                  </a:lnTo>
                  <a:lnTo>
                    <a:pt x="326" y="720"/>
                  </a:lnTo>
                  <a:lnTo>
                    <a:pt x="326" y="717"/>
                  </a:lnTo>
                  <a:lnTo>
                    <a:pt x="324" y="715"/>
                  </a:lnTo>
                  <a:lnTo>
                    <a:pt x="323" y="713"/>
                  </a:lnTo>
                  <a:lnTo>
                    <a:pt x="320" y="713"/>
                  </a:lnTo>
                  <a:lnTo>
                    <a:pt x="318" y="711"/>
                  </a:lnTo>
                  <a:lnTo>
                    <a:pt x="320" y="708"/>
                  </a:lnTo>
                  <a:lnTo>
                    <a:pt x="323" y="704"/>
                  </a:lnTo>
                  <a:lnTo>
                    <a:pt x="323" y="699"/>
                  </a:lnTo>
                  <a:lnTo>
                    <a:pt x="320" y="697"/>
                  </a:lnTo>
                  <a:lnTo>
                    <a:pt x="318" y="694"/>
                  </a:lnTo>
                  <a:lnTo>
                    <a:pt x="316" y="692"/>
                  </a:lnTo>
                  <a:lnTo>
                    <a:pt x="313" y="690"/>
                  </a:lnTo>
                  <a:lnTo>
                    <a:pt x="309" y="690"/>
                  </a:lnTo>
                  <a:lnTo>
                    <a:pt x="305" y="690"/>
                  </a:lnTo>
                  <a:lnTo>
                    <a:pt x="301" y="690"/>
                  </a:lnTo>
                  <a:lnTo>
                    <a:pt x="299" y="688"/>
                  </a:lnTo>
                  <a:lnTo>
                    <a:pt x="296" y="688"/>
                  </a:lnTo>
                  <a:lnTo>
                    <a:pt x="293" y="685"/>
                  </a:lnTo>
                  <a:lnTo>
                    <a:pt x="291" y="681"/>
                  </a:lnTo>
                  <a:lnTo>
                    <a:pt x="290" y="678"/>
                  </a:lnTo>
                  <a:lnTo>
                    <a:pt x="290" y="673"/>
                  </a:lnTo>
                  <a:lnTo>
                    <a:pt x="288" y="670"/>
                  </a:lnTo>
                  <a:lnTo>
                    <a:pt x="288" y="666"/>
                  </a:lnTo>
                  <a:lnTo>
                    <a:pt x="286" y="663"/>
                  </a:lnTo>
                  <a:lnTo>
                    <a:pt x="284" y="659"/>
                  </a:lnTo>
                  <a:lnTo>
                    <a:pt x="283" y="657"/>
                  </a:lnTo>
                  <a:lnTo>
                    <a:pt x="280" y="654"/>
                  </a:lnTo>
                  <a:lnTo>
                    <a:pt x="278" y="652"/>
                  </a:lnTo>
                  <a:lnTo>
                    <a:pt x="278" y="650"/>
                  </a:lnTo>
                  <a:lnTo>
                    <a:pt x="278" y="645"/>
                  </a:lnTo>
                  <a:lnTo>
                    <a:pt x="278" y="640"/>
                  </a:lnTo>
                  <a:lnTo>
                    <a:pt x="280" y="636"/>
                  </a:lnTo>
                  <a:lnTo>
                    <a:pt x="283" y="631"/>
                  </a:lnTo>
                  <a:lnTo>
                    <a:pt x="280" y="629"/>
                  </a:lnTo>
                  <a:lnTo>
                    <a:pt x="276" y="627"/>
                  </a:lnTo>
                  <a:lnTo>
                    <a:pt x="274" y="624"/>
                  </a:lnTo>
                  <a:lnTo>
                    <a:pt x="271" y="624"/>
                  </a:lnTo>
                  <a:lnTo>
                    <a:pt x="266" y="624"/>
                  </a:lnTo>
                  <a:lnTo>
                    <a:pt x="265" y="624"/>
                  </a:lnTo>
                  <a:lnTo>
                    <a:pt x="261" y="624"/>
                  </a:lnTo>
                  <a:lnTo>
                    <a:pt x="258" y="624"/>
                  </a:lnTo>
                  <a:lnTo>
                    <a:pt x="256" y="624"/>
                  </a:lnTo>
                  <a:lnTo>
                    <a:pt x="253" y="622"/>
                  </a:lnTo>
                  <a:lnTo>
                    <a:pt x="251" y="622"/>
                  </a:lnTo>
                  <a:lnTo>
                    <a:pt x="250" y="622"/>
                  </a:lnTo>
                  <a:lnTo>
                    <a:pt x="248" y="620"/>
                  </a:lnTo>
                  <a:lnTo>
                    <a:pt x="248" y="617"/>
                  </a:lnTo>
                  <a:lnTo>
                    <a:pt x="246" y="615"/>
                  </a:lnTo>
                  <a:lnTo>
                    <a:pt x="244" y="613"/>
                  </a:lnTo>
                  <a:lnTo>
                    <a:pt x="238" y="611"/>
                  </a:lnTo>
                  <a:lnTo>
                    <a:pt x="234" y="608"/>
                  </a:lnTo>
                  <a:lnTo>
                    <a:pt x="229" y="604"/>
                  </a:lnTo>
                  <a:lnTo>
                    <a:pt x="226" y="599"/>
                  </a:lnTo>
                  <a:lnTo>
                    <a:pt x="226" y="596"/>
                  </a:lnTo>
                  <a:lnTo>
                    <a:pt x="225" y="593"/>
                  </a:lnTo>
                  <a:lnTo>
                    <a:pt x="225" y="589"/>
                  </a:lnTo>
                  <a:lnTo>
                    <a:pt x="223" y="586"/>
                  </a:lnTo>
                  <a:lnTo>
                    <a:pt x="221" y="584"/>
                  </a:lnTo>
                  <a:lnTo>
                    <a:pt x="221" y="582"/>
                  </a:lnTo>
                  <a:lnTo>
                    <a:pt x="221" y="580"/>
                  </a:lnTo>
                  <a:lnTo>
                    <a:pt x="219" y="575"/>
                  </a:lnTo>
                  <a:lnTo>
                    <a:pt x="217" y="570"/>
                  </a:lnTo>
                  <a:lnTo>
                    <a:pt x="216" y="566"/>
                  </a:lnTo>
                  <a:lnTo>
                    <a:pt x="213" y="561"/>
                  </a:lnTo>
                  <a:lnTo>
                    <a:pt x="209" y="557"/>
                  </a:lnTo>
                  <a:lnTo>
                    <a:pt x="206" y="552"/>
                  </a:lnTo>
                  <a:lnTo>
                    <a:pt x="204" y="547"/>
                  </a:lnTo>
                  <a:lnTo>
                    <a:pt x="202" y="541"/>
                  </a:lnTo>
                  <a:lnTo>
                    <a:pt x="198" y="538"/>
                  </a:lnTo>
                  <a:lnTo>
                    <a:pt x="194" y="536"/>
                  </a:lnTo>
                  <a:lnTo>
                    <a:pt x="192" y="534"/>
                  </a:lnTo>
                  <a:lnTo>
                    <a:pt x="189" y="534"/>
                  </a:lnTo>
                  <a:lnTo>
                    <a:pt x="186" y="531"/>
                  </a:lnTo>
                  <a:lnTo>
                    <a:pt x="184" y="527"/>
                  </a:lnTo>
                  <a:lnTo>
                    <a:pt x="184" y="521"/>
                  </a:lnTo>
                  <a:lnTo>
                    <a:pt x="184" y="516"/>
                  </a:lnTo>
                  <a:lnTo>
                    <a:pt x="184" y="510"/>
                  </a:lnTo>
                  <a:lnTo>
                    <a:pt x="186" y="505"/>
                  </a:lnTo>
                  <a:lnTo>
                    <a:pt x="186" y="500"/>
                  </a:lnTo>
                  <a:lnTo>
                    <a:pt x="186" y="496"/>
                  </a:lnTo>
                  <a:lnTo>
                    <a:pt x="184" y="493"/>
                  </a:lnTo>
                  <a:lnTo>
                    <a:pt x="183" y="491"/>
                  </a:lnTo>
                  <a:lnTo>
                    <a:pt x="181" y="487"/>
                  </a:lnTo>
                  <a:lnTo>
                    <a:pt x="177" y="484"/>
                  </a:lnTo>
                  <a:lnTo>
                    <a:pt x="174" y="482"/>
                  </a:lnTo>
                  <a:lnTo>
                    <a:pt x="169" y="480"/>
                  </a:lnTo>
                  <a:lnTo>
                    <a:pt x="168" y="475"/>
                  </a:lnTo>
                  <a:lnTo>
                    <a:pt x="164" y="473"/>
                  </a:lnTo>
                  <a:lnTo>
                    <a:pt x="162" y="468"/>
                  </a:lnTo>
                  <a:lnTo>
                    <a:pt x="162" y="464"/>
                  </a:lnTo>
                  <a:lnTo>
                    <a:pt x="162" y="459"/>
                  </a:lnTo>
                  <a:lnTo>
                    <a:pt x="159" y="454"/>
                  </a:lnTo>
                  <a:lnTo>
                    <a:pt x="158" y="450"/>
                  </a:lnTo>
                  <a:lnTo>
                    <a:pt x="159" y="447"/>
                  </a:lnTo>
                  <a:lnTo>
                    <a:pt x="159" y="444"/>
                  </a:lnTo>
                  <a:lnTo>
                    <a:pt x="159" y="442"/>
                  </a:lnTo>
                  <a:lnTo>
                    <a:pt x="158" y="442"/>
                  </a:lnTo>
                  <a:lnTo>
                    <a:pt x="154" y="439"/>
                  </a:lnTo>
                  <a:lnTo>
                    <a:pt x="151" y="435"/>
                  </a:lnTo>
                  <a:lnTo>
                    <a:pt x="146" y="430"/>
                  </a:lnTo>
                  <a:lnTo>
                    <a:pt x="143" y="426"/>
                  </a:lnTo>
                  <a:lnTo>
                    <a:pt x="141" y="423"/>
                  </a:lnTo>
                  <a:lnTo>
                    <a:pt x="137" y="419"/>
                  </a:lnTo>
                  <a:lnTo>
                    <a:pt x="135" y="414"/>
                  </a:lnTo>
                  <a:lnTo>
                    <a:pt x="134" y="410"/>
                  </a:lnTo>
                  <a:lnTo>
                    <a:pt x="131" y="407"/>
                  </a:lnTo>
                  <a:lnTo>
                    <a:pt x="129" y="403"/>
                  </a:lnTo>
                  <a:lnTo>
                    <a:pt x="127" y="398"/>
                  </a:lnTo>
                  <a:lnTo>
                    <a:pt x="127" y="393"/>
                  </a:lnTo>
                  <a:lnTo>
                    <a:pt x="126" y="387"/>
                  </a:lnTo>
                  <a:lnTo>
                    <a:pt x="127" y="380"/>
                  </a:lnTo>
                  <a:lnTo>
                    <a:pt x="127" y="373"/>
                  </a:lnTo>
                  <a:lnTo>
                    <a:pt x="129" y="367"/>
                  </a:lnTo>
                  <a:lnTo>
                    <a:pt x="129" y="360"/>
                  </a:lnTo>
                  <a:lnTo>
                    <a:pt x="129" y="356"/>
                  </a:lnTo>
                  <a:lnTo>
                    <a:pt x="129" y="349"/>
                  </a:lnTo>
                  <a:lnTo>
                    <a:pt x="129" y="344"/>
                  </a:lnTo>
                  <a:lnTo>
                    <a:pt x="127" y="342"/>
                  </a:lnTo>
                  <a:lnTo>
                    <a:pt x="127" y="337"/>
                  </a:lnTo>
                  <a:lnTo>
                    <a:pt x="126" y="333"/>
                  </a:lnTo>
                  <a:lnTo>
                    <a:pt x="124" y="328"/>
                  </a:lnTo>
                  <a:lnTo>
                    <a:pt x="124" y="323"/>
                  </a:lnTo>
                  <a:lnTo>
                    <a:pt x="124" y="321"/>
                  </a:lnTo>
                  <a:lnTo>
                    <a:pt x="126" y="317"/>
                  </a:lnTo>
                  <a:lnTo>
                    <a:pt x="126" y="310"/>
                  </a:lnTo>
                  <a:lnTo>
                    <a:pt x="127" y="305"/>
                  </a:lnTo>
                  <a:lnTo>
                    <a:pt x="127" y="300"/>
                  </a:lnTo>
                  <a:lnTo>
                    <a:pt x="127" y="296"/>
                  </a:lnTo>
                  <a:lnTo>
                    <a:pt x="126" y="288"/>
                  </a:lnTo>
                  <a:lnTo>
                    <a:pt x="126" y="283"/>
                  </a:lnTo>
                  <a:lnTo>
                    <a:pt x="124" y="279"/>
                  </a:lnTo>
                  <a:lnTo>
                    <a:pt x="124" y="274"/>
                  </a:lnTo>
                  <a:lnTo>
                    <a:pt x="122" y="269"/>
                  </a:lnTo>
                  <a:lnTo>
                    <a:pt x="119" y="265"/>
                  </a:lnTo>
                  <a:lnTo>
                    <a:pt x="116" y="260"/>
                  </a:lnTo>
                  <a:lnTo>
                    <a:pt x="114" y="253"/>
                  </a:lnTo>
                  <a:lnTo>
                    <a:pt x="112" y="251"/>
                  </a:lnTo>
                  <a:lnTo>
                    <a:pt x="112" y="246"/>
                  </a:lnTo>
                  <a:lnTo>
                    <a:pt x="112" y="244"/>
                  </a:lnTo>
                  <a:lnTo>
                    <a:pt x="111" y="242"/>
                  </a:lnTo>
                  <a:lnTo>
                    <a:pt x="102" y="240"/>
                  </a:lnTo>
                  <a:lnTo>
                    <a:pt x="97" y="235"/>
                  </a:lnTo>
                  <a:lnTo>
                    <a:pt x="91" y="228"/>
                  </a:lnTo>
                  <a:lnTo>
                    <a:pt x="86" y="221"/>
                  </a:lnTo>
                  <a:lnTo>
                    <a:pt x="82" y="213"/>
                  </a:lnTo>
                  <a:lnTo>
                    <a:pt x="77" y="204"/>
                  </a:lnTo>
                  <a:lnTo>
                    <a:pt x="76" y="197"/>
                  </a:lnTo>
                  <a:lnTo>
                    <a:pt x="74" y="188"/>
                  </a:lnTo>
                  <a:lnTo>
                    <a:pt x="74" y="195"/>
                  </a:lnTo>
                  <a:lnTo>
                    <a:pt x="76" y="202"/>
                  </a:lnTo>
                  <a:lnTo>
                    <a:pt x="77" y="209"/>
                  </a:lnTo>
                  <a:lnTo>
                    <a:pt x="77" y="215"/>
                  </a:lnTo>
                  <a:lnTo>
                    <a:pt x="79" y="223"/>
                  </a:lnTo>
                  <a:lnTo>
                    <a:pt x="79" y="230"/>
                  </a:lnTo>
                  <a:lnTo>
                    <a:pt x="79" y="237"/>
                  </a:lnTo>
                  <a:lnTo>
                    <a:pt x="77" y="244"/>
                  </a:lnTo>
                  <a:lnTo>
                    <a:pt x="77" y="249"/>
                  </a:lnTo>
                  <a:lnTo>
                    <a:pt x="77" y="253"/>
                  </a:lnTo>
                  <a:lnTo>
                    <a:pt x="77" y="258"/>
                  </a:lnTo>
                  <a:lnTo>
                    <a:pt x="77" y="263"/>
                  </a:lnTo>
                  <a:lnTo>
                    <a:pt x="77" y="267"/>
                  </a:lnTo>
                  <a:lnTo>
                    <a:pt x="79" y="272"/>
                  </a:lnTo>
                  <a:lnTo>
                    <a:pt x="79" y="274"/>
                  </a:lnTo>
                  <a:lnTo>
                    <a:pt x="84" y="279"/>
                  </a:lnTo>
                  <a:lnTo>
                    <a:pt x="79" y="286"/>
                  </a:lnTo>
                  <a:lnTo>
                    <a:pt x="77" y="296"/>
                  </a:lnTo>
                  <a:lnTo>
                    <a:pt x="76" y="303"/>
                  </a:lnTo>
                  <a:lnTo>
                    <a:pt x="74" y="310"/>
                  </a:lnTo>
                  <a:lnTo>
                    <a:pt x="74" y="317"/>
                  </a:lnTo>
                  <a:lnTo>
                    <a:pt x="72" y="323"/>
                  </a:lnTo>
                  <a:lnTo>
                    <a:pt x="72" y="330"/>
                  </a:lnTo>
                  <a:lnTo>
                    <a:pt x="72" y="337"/>
                  </a:lnTo>
                  <a:lnTo>
                    <a:pt x="72" y="344"/>
                  </a:lnTo>
                  <a:lnTo>
                    <a:pt x="72" y="346"/>
                  </a:lnTo>
                  <a:lnTo>
                    <a:pt x="72" y="351"/>
                  </a:lnTo>
                  <a:lnTo>
                    <a:pt x="72" y="358"/>
                  </a:lnTo>
                  <a:lnTo>
                    <a:pt x="72" y="362"/>
                  </a:lnTo>
                  <a:lnTo>
                    <a:pt x="74" y="367"/>
                  </a:lnTo>
                  <a:lnTo>
                    <a:pt x="74" y="373"/>
                  </a:lnTo>
                  <a:lnTo>
                    <a:pt x="76" y="377"/>
                  </a:lnTo>
                  <a:lnTo>
                    <a:pt x="76" y="382"/>
                  </a:lnTo>
                  <a:lnTo>
                    <a:pt x="76" y="387"/>
                  </a:lnTo>
                  <a:lnTo>
                    <a:pt x="76" y="391"/>
                  </a:lnTo>
                  <a:lnTo>
                    <a:pt x="76" y="393"/>
                  </a:lnTo>
                  <a:lnTo>
                    <a:pt x="76" y="400"/>
                  </a:lnTo>
                  <a:lnTo>
                    <a:pt x="76" y="407"/>
                  </a:lnTo>
                  <a:lnTo>
                    <a:pt x="76" y="414"/>
                  </a:lnTo>
                  <a:lnTo>
                    <a:pt x="77" y="421"/>
                  </a:lnTo>
                  <a:lnTo>
                    <a:pt x="77" y="428"/>
                  </a:lnTo>
                  <a:lnTo>
                    <a:pt x="82" y="435"/>
                  </a:lnTo>
                  <a:lnTo>
                    <a:pt x="86" y="439"/>
                  </a:lnTo>
                  <a:lnTo>
                    <a:pt x="89" y="444"/>
                  </a:lnTo>
                  <a:lnTo>
                    <a:pt x="89" y="450"/>
                  </a:lnTo>
                  <a:lnTo>
                    <a:pt x="89" y="452"/>
                  </a:lnTo>
                  <a:lnTo>
                    <a:pt x="89" y="454"/>
                  </a:lnTo>
                  <a:lnTo>
                    <a:pt x="89" y="457"/>
                  </a:lnTo>
                  <a:lnTo>
                    <a:pt x="94" y="461"/>
                  </a:lnTo>
                  <a:lnTo>
                    <a:pt x="95" y="466"/>
                  </a:lnTo>
                  <a:lnTo>
                    <a:pt x="99" y="470"/>
                  </a:lnTo>
                  <a:lnTo>
                    <a:pt x="102" y="473"/>
                  </a:lnTo>
                  <a:lnTo>
                    <a:pt x="104" y="477"/>
                  </a:lnTo>
                  <a:lnTo>
                    <a:pt x="109" y="480"/>
                  </a:lnTo>
                  <a:lnTo>
                    <a:pt x="111" y="484"/>
                  </a:lnTo>
                  <a:lnTo>
                    <a:pt x="111" y="489"/>
                  </a:lnTo>
                  <a:lnTo>
                    <a:pt x="111" y="491"/>
                  </a:lnTo>
                  <a:lnTo>
                    <a:pt x="109" y="496"/>
                  </a:lnTo>
                  <a:lnTo>
                    <a:pt x="106" y="498"/>
                  </a:lnTo>
                  <a:lnTo>
                    <a:pt x="106" y="500"/>
                  </a:lnTo>
                  <a:lnTo>
                    <a:pt x="109" y="507"/>
                  </a:lnTo>
                  <a:lnTo>
                    <a:pt x="111" y="514"/>
                  </a:lnTo>
                  <a:lnTo>
                    <a:pt x="112" y="521"/>
                  </a:lnTo>
                  <a:lnTo>
                    <a:pt x="112" y="529"/>
                  </a:lnTo>
                  <a:lnTo>
                    <a:pt x="114" y="534"/>
                  </a:lnTo>
                  <a:lnTo>
                    <a:pt x="116" y="541"/>
                  </a:lnTo>
                  <a:lnTo>
                    <a:pt x="118" y="547"/>
                  </a:lnTo>
                  <a:lnTo>
                    <a:pt x="119" y="554"/>
                  </a:lnTo>
                  <a:lnTo>
                    <a:pt x="119" y="557"/>
                  </a:lnTo>
                  <a:lnTo>
                    <a:pt x="122" y="559"/>
                  </a:lnTo>
                  <a:lnTo>
                    <a:pt x="122" y="561"/>
                  </a:lnTo>
                  <a:lnTo>
                    <a:pt x="122" y="563"/>
                  </a:lnTo>
                  <a:lnTo>
                    <a:pt x="124" y="568"/>
                  </a:lnTo>
                  <a:lnTo>
                    <a:pt x="124" y="570"/>
                  </a:lnTo>
                  <a:lnTo>
                    <a:pt x="124" y="573"/>
                  </a:lnTo>
                  <a:lnTo>
                    <a:pt x="126" y="575"/>
                  </a:lnTo>
                  <a:lnTo>
                    <a:pt x="126" y="582"/>
                  </a:lnTo>
                  <a:lnTo>
                    <a:pt x="126" y="584"/>
                  </a:lnTo>
                  <a:lnTo>
                    <a:pt x="124" y="589"/>
                  </a:lnTo>
                  <a:lnTo>
                    <a:pt x="124" y="596"/>
                  </a:lnTo>
                  <a:lnTo>
                    <a:pt x="124" y="599"/>
                  </a:lnTo>
                  <a:lnTo>
                    <a:pt x="126" y="601"/>
                  </a:lnTo>
                  <a:lnTo>
                    <a:pt x="127" y="604"/>
                  </a:lnTo>
                  <a:lnTo>
                    <a:pt x="129" y="608"/>
                  </a:lnTo>
                  <a:lnTo>
                    <a:pt x="127" y="615"/>
                  </a:lnTo>
                  <a:lnTo>
                    <a:pt x="129" y="622"/>
                  </a:lnTo>
                  <a:lnTo>
                    <a:pt x="129" y="629"/>
                  </a:lnTo>
                  <a:lnTo>
                    <a:pt x="131" y="636"/>
                  </a:lnTo>
                  <a:lnTo>
                    <a:pt x="134" y="643"/>
                  </a:lnTo>
                  <a:lnTo>
                    <a:pt x="135" y="650"/>
                  </a:lnTo>
                  <a:lnTo>
                    <a:pt x="135" y="654"/>
                  </a:lnTo>
                  <a:lnTo>
                    <a:pt x="135" y="661"/>
                  </a:lnTo>
                  <a:lnTo>
                    <a:pt x="137" y="659"/>
                  </a:lnTo>
                  <a:lnTo>
                    <a:pt x="139" y="657"/>
                  </a:lnTo>
                  <a:lnTo>
                    <a:pt x="139" y="652"/>
                  </a:lnTo>
                  <a:lnTo>
                    <a:pt x="139" y="650"/>
                  </a:lnTo>
                  <a:lnTo>
                    <a:pt x="139" y="645"/>
                  </a:lnTo>
                  <a:lnTo>
                    <a:pt x="139" y="643"/>
                  </a:lnTo>
                  <a:lnTo>
                    <a:pt x="139" y="640"/>
                  </a:lnTo>
                  <a:lnTo>
                    <a:pt x="141" y="638"/>
                  </a:lnTo>
                  <a:lnTo>
                    <a:pt x="143" y="638"/>
                  </a:lnTo>
                  <a:lnTo>
                    <a:pt x="144" y="638"/>
                  </a:lnTo>
                  <a:lnTo>
                    <a:pt x="146" y="643"/>
                  </a:lnTo>
                  <a:lnTo>
                    <a:pt x="146" y="647"/>
                  </a:lnTo>
                  <a:lnTo>
                    <a:pt x="149" y="652"/>
                  </a:lnTo>
                  <a:lnTo>
                    <a:pt x="151" y="654"/>
                  </a:lnTo>
                  <a:lnTo>
                    <a:pt x="151" y="659"/>
                  </a:lnTo>
                  <a:lnTo>
                    <a:pt x="152" y="661"/>
                  </a:lnTo>
                  <a:lnTo>
                    <a:pt x="152" y="663"/>
                  </a:lnTo>
                  <a:lnTo>
                    <a:pt x="154" y="666"/>
                  </a:lnTo>
                  <a:lnTo>
                    <a:pt x="156" y="670"/>
                  </a:lnTo>
                  <a:lnTo>
                    <a:pt x="156" y="673"/>
                  </a:lnTo>
                  <a:lnTo>
                    <a:pt x="158" y="678"/>
                  </a:lnTo>
                  <a:lnTo>
                    <a:pt x="158" y="681"/>
                  </a:lnTo>
                  <a:lnTo>
                    <a:pt x="159" y="683"/>
                  </a:lnTo>
                  <a:lnTo>
                    <a:pt x="162" y="688"/>
                  </a:lnTo>
                  <a:lnTo>
                    <a:pt x="162" y="692"/>
                  </a:lnTo>
                  <a:lnTo>
                    <a:pt x="164" y="694"/>
                  </a:lnTo>
                  <a:lnTo>
                    <a:pt x="164" y="699"/>
                  </a:lnTo>
                  <a:lnTo>
                    <a:pt x="164" y="704"/>
                  </a:lnTo>
                  <a:lnTo>
                    <a:pt x="164" y="708"/>
                  </a:lnTo>
                  <a:lnTo>
                    <a:pt x="164" y="711"/>
                  </a:lnTo>
                  <a:lnTo>
                    <a:pt x="166" y="715"/>
                  </a:lnTo>
                  <a:lnTo>
                    <a:pt x="168" y="720"/>
                  </a:lnTo>
                  <a:lnTo>
                    <a:pt x="169" y="724"/>
                  </a:lnTo>
                  <a:lnTo>
                    <a:pt x="169" y="729"/>
                  </a:lnTo>
                  <a:lnTo>
                    <a:pt x="171" y="731"/>
                  </a:lnTo>
                  <a:lnTo>
                    <a:pt x="174" y="736"/>
                  </a:lnTo>
                  <a:lnTo>
                    <a:pt x="176" y="740"/>
                  </a:lnTo>
                  <a:lnTo>
                    <a:pt x="176" y="745"/>
                  </a:lnTo>
                  <a:lnTo>
                    <a:pt x="176" y="751"/>
                  </a:lnTo>
                  <a:lnTo>
                    <a:pt x="176" y="753"/>
                  </a:lnTo>
                  <a:lnTo>
                    <a:pt x="176" y="758"/>
                  </a:lnTo>
                  <a:lnTo>
                    <a:pt x="174" y="760"/>
                  </a:lnTo>
                  <a:lnTo>
                    <a:pt x="174" y="762"/>
                  </a:lnTo>
                  <a:lnTo>
                    <a:pt x="176" y="765"/>
                  </a:lnTo>
                  <a:lnTo>
                    <a:pt x="176" y="767"/>
                  </a:lnTo>
                  <a:lnTo>
                    <a:pt x="176" y="771"/>
                  </a:lnTo>
                  <a:lnTo>
                    <a:pt x="177" y="778"/>
                  </a:lnTo>
                  <a:lnTo>
                    <a:pt x="179" y="785"/>
                  </a:lnTo>
                  <a:lnTo>
                    <a:pt x="179" y="792"/>
                  </a:lnTo>
                  <a:lnTo>
                    <a:pt x="181" y="799"/>
                  </a:lnTo>
                  <a:lnTo>
                    <a:pt x="181" y="806"/>
                  </a:lnTo>
                  <a:lnTo>
                    <a:pt x="181" y="813"/>
                  </a:lnTo>
                  <a:lnTo>
                    <a:pt x="183" y="822"/>
                  </a:lnTo>
                  <a:lnTo>
                    <a:pt x="186" y="830"/>
                  </a:lnTo>
                  <a:lnTo>
                    <a:pt x="189" y="832"/>
                  </a:lnTo>
                  <a:lnTo>
                    <a:pt x="191" y="835"/>
                  </a:lnTo>
                  <a:lnTo>
                    <a:pt x="192" y="837"/>
                  </a:lnTo>
                  <a:lnTo>
                    <a:pt x="192" y="841"/>
                  </a:lnTo>
                  <a:lnTo>
                    <a:pt x="192" y="844"/>
                  </a:lnTo>
                  <a:lnTo>
                    <a:pt x="192" y="846"/>
                  </a:lnTo>
                  <a:lnTo>
                    <a:pt x="192" y="851"/>
                  </a:lnTo>
                  <a:lnTo>
                    <a:pt x="191" y="855"/>
                  </a:lnTo>
                  <a:lnTo>
                    <a:pt x="191" y="858"/>
                  </a:lnTo>
                  <a:lnTo>
                    <a:pt x="192" y="860"/>
                  </a:lnTo>
                  <a:lnTo>
                    <a:pt x="196" y="862"/>
                  </a:lnTo>
                  <a:lnTo>
                    <a:pt x="198" y="867"/>
                  </a:lnTo>
                  <a:lnTo>
                    <a:pt x="196" y="869"/>
                  </a:lnTo>
                  <a:lnTo>
                    <a:pt x="192" y="869"/>
                  </a:lnTo>
                  <a:lnTo>
                    <a:pt x="191" y="874"/>
                  </a:lnTo>
                  <a:lnTo>
                    <a:pt x="189" y="876"/>
                  </a:lnTo>
                  <a:lnTo>
                    <a:pt x="189" y="881"/>
                  </a:lnTo>
                  <a:lnTo>
                    <a:pt x="191" y="885"/>
                  </a:lnTo>
                  <a:lnTo>
                    <a:pt x="192" y="890"/>
                  </a:lnTo>
                  <a:lnTo>
                    <a:pt x="192" y="894"/>
                  </a:lnTo>
                  <a:lnTo>
                    <a:pt x="194" y="897"/>
                  </a:lnTo>
                  <a:lnTo>
                    <a:pt x="196" y="897"/>
                  </a:lnTo>
                  <a:lnTo>
                    <a:pt x="196" y="899"/>
                  </a:lnTo>
                  <a:lnTo>
                    <a:pt x="198" y="905"/>
                  </a:lnTo>
                  <a:lnTo>
                    <a:pt x="198" y="907"/>
                  </a:lnTo>
                  <a:lnTo>
                    <a:pt x="198" y="912"/>
                  </a:lnTo>
                  <a:lnTo>
                    <a:pt x="198" y="916"/>
                  </a:lnTo>
                  <a:lnTo>
                    <a:pt x="198" y="918"/>
                  </a:lnTo>
                  <a:lnTo>
                    <a:pt x="201" y="918"/>
                  </a:lnTo>
                  <a:lnTo>
                    <a:pt x="202" y="921"/>
                  </a:lnTo>
                  <a:lnTo>
                    <a:pt x="204" y="923"/>
                  </a:lnTo>
                  <a:lnTo>
                    <a:pt x="204" y="928"/>
                  </a:lnTo>
                  <a:lnTo>
                    <a:pt x="208" y="930"/>
                  </a:lnTo>
                  <a:lnTo>
                    <a:pt x="209" y="930"/>
                  </a:lnTo>
                  <a:lnTo>
                    <a:pt x="213" y="930"/>
                  </a:lnTo>
                  <a:lnTo>
                    <a:pt x="217" y="928"/>
                  </a:lnTo>
                  <a:lnTo>
                    <a:pt x="219" y="923"/>
                  </a:lnTo>
                  <a:lnTo>
                    <a:pt x="221" y="921"/>
                  </a:lnTo>
                  <a:lnTo>
                    <a:pt x="223" y="916"/>
                  </a:lnTo>
                  <a:lnTo>
                    <a:pt x="225" y="923"/>
                  </a:lnTo>
                  <a:lnTo>
                    <a:pt x="226" y="928"/>
                  </a:lnTo>
                  <a:lnTo>
                    <a:pt x="231" y="932"/>
                  </a:lnTo>
                  <a:lnTo>
                    <a:pt x="234" y="939"/>
                  </a:lnTo>
                  <a:lnTo>
                    <a:pt x="238" y="944"/>
                  </a:lnTo>
                  <a:lnTo>
                    <a:pt x="242" y="946"/>
                  </a:lnTo>
                  <a:lnTo>
                    <a:pt x="246" y="953"/>
                  </a:lnTo>
                  <a:lnTo>
                    <a:pt x="250" y="955"/>
                  </a:lnTo>
                  <a:lnTo>
                    <a:pt x="250" y="960"/>
                  </a:lnTo>
                  <a:lnTo>
                    <a:pt x="250" y="962"/>
                  </a:lnTo>
                  <a:lnTo>
                    <a:pt x="250" y="964"/>
                  </a:lnTo>
                  <a:lnTo>
                    <a:pt x="250" y="967"/>
                  </a:lnTo>
                  <a:lnTo>
                    <a:pt x="250" y="974"/>
                  </a:lnTo>
                  <a:lnTo>
                    <a:pt x="253" y="976"/>
                  </a:lnTo>
                  <a:lnTo>
                    <a:pt x="256" y="982"/>
                  </a:lnTo>
                  <a:lnTo>
                    <a:pt x="258" y="986"/>
                  </a:lnTo>
                  <a:lnTo>
                    <a:pt x="258" y="988"/>
                  </a:lnTo>
                  <a:lnTo>
                    <a:pt x="258" y="991"/>
                  </a:lnTo>
                  <a:lnTo>
                    <a:pt x="258" y="993"/>
                  </a:lnTo>
                  <a:lnTo>
                    <a:pt x="263" y="998"/>
                  </a:lnTo>
                  <a:lnTo>
                    <a:pt x="266" y="1002"/>
                  </a:lnTo>
                  <a:lnTo>
                    <a:pt x="269" y="1009"/>
                  </a:lnTo>
                  <a:lnTo>
                    <a:pt x="271" y="1016"/>
                  </a:lnTo>
                  <a:lnTo>
                    <a:pt x="271" y="1023"/>
                  </a:lnTo>
                  <a:lnTo>
                    <a:pt x="271" y="1030"/>
                  </a:lnTo>
                  <a:lnTo>
                    <a:pt x="269" y="1037"/>
                  </a:lnTo>
                  <a:lnTo>
                    <a:pt x="266" y="1041"/>
                  </a:lnTo>
                  <a:lnTo>
                    <a:pt x="265" y="1046"/>
                  </a:lnTo>
                  <a:lnTo>
                    <a:pt x="261" y="1048"/>
                  </a:lnTo>
                  <a:lnTo>
                    <a:pt x="258" y="1054"/>
                  </a:lnTo>
                  <a:lnTo>
                    <a:pt x="256" y="1056"/>
                  </a:lnTo>
                  <a:lnTo>
                    <a:pt x="250" y="1059"/>
                  </a:lnTo>
                  <a:lnTo>
                    <a:pt x="246" y="1061"/>
                  </a:lnTo>
                  <a:lnTo>
                    <a:pt x="242" y="1063"/>
                  </a:lnTo>
                  <a:lnTo>
                    <a:pt x="236" y="1063"/>
                  </a:lnTo>
                  <a:lnTo>
                    <a:pt x="234" y="1061"/>
                  </a:lnTo>
                  <a:lnTo>
                    <a:pt x="233" y="1061"/>
                  </a:lnTo>
                  <a:lnTo>
                    <a:pt x="231" y="1059"/>
                  </a:lnTo>
                  <a:lnTo>
                    <a:pt x="229" y="1061"/>
                  </a:lnTo>
                  <a:lnTo>
                    <a:pt x="226" y="1063"/>
                  </a:lnTo>
                  <a:lnTo>
                    <a:pt x="225" y="1063"/>
                  </a:lnTo>
                  <a:lnTo>
                    <a:pt x="223" y="1063"/>
                  </a:lnTo>
                  <a:lnTo>
                    <a:pt x="221" y="1063"/>
                  </a:lnTo>
                  <a:lnTo>
                    <a:pt x="221" y="1061"/>
                  </a:lnTo>
                  <a:lnTo>
                    <a:pt x="221" y="1059"/>
                  </a:lnTo>
                  <a:lnTo>
                    <a:pt x="221" y="1056"/>
                  </a:lnTo>
                  <a:lnTo>
                    <a:pt x="219" y="1054"/>
                  </a:lnTo>
                  <a:lnTo>
                    <a:pt x="219" y="1048"/>
                  </a:lnTo>
                  <a:lnTo>
                    <a:pt x="217" y="1044"/>
                  </a:lnTo>
                  <a:lnTo>
                    <a:pt x="216" y="1041"/>
                  </a:lnTo>
                  <a:lnTo>
                    <a:pt x="213" y="1034"/>
                  </a:lnTo>
                  <a:lnTo>
                    <a:pt x="211" y="1030"/>
                  </a:lnTo>
                  <a:lnTo>
                    <a:pt x="209" y="1023"/>
                  </a:lnTo>
                  <a:lnTo>
                    <a:pt x="208" y="1016"/>
                  </a:lnTo>
                  <a:lnTo>
                    <a:pt x="206" y="1009"/>
                  </a:lnTo>
                  <a:lnTo>
                    <a:pt x="204" y="1005"/>
                  </a:lnTo>
                  <a:lnTo>
                    <a:pt x="201" y="998"/>
                  </a:lnTo>
                  <a:lnTo>
                    <a:pt x="198" y="991"/>
                  </a:lnTo>
                  <a:lnTo>
                    <a:pt x="196" y="988"/>
                  </a:lnTo>
                  <a:lnTo>
                    <a:pt x="192" y="986"/>
                  </a:lnTo>
                  <a:lnTo>
                    <a:pt x="191" y="984"/>
                  </a:lnTo>
                  <a:lnTo>
                    <a:pt x="186" y="982"/>
                  </a:lnTo>
                  <a:lnTo>
                    <a:pt x="183" y="976"/>
                  </a:lnTo>
                  <a:lnTo>
                    <a:pt x="179" y="969"/>
                  </a:lnTo>
                  <a:lnTo>
                    <a:pt x="176" y="962"/>
                  </a:lnTo>
                  <a:lnTo>
                    <a:pt x="174" y="957"/>
                  </a:lnTo>
                  <a:lnTo>
                    <a:pt x="169" y="951"/>
                  </a:lnTo>
                  <a:lnTo>
                    <a:pt x="168" y="946"/>
                  </a:lnTo>
                  <a:lnTo>
                    <a:pt x="164" y="939"/>
                  </a:lnTo>
                  <a:lnTo>
                    <a:pt x="158" y="935"/>
                  </a:lnTo>
                  <a:lnTo>
                    <a:pt x="154" y="932"/>
                  </a:lnTo>
                  <a:lnTo>
                    <a:pt x="152" y="930"/>
                  </a:lnTo>
                  <a:lnTo>
                    <a:pt x="149" y="925"/>
                  </a:lnTo>
                  <a:lnTo>
                    <a:pt x="146" y="923"/>
                  </a:lnTo>
                  <a:lnTo>
                    <a:pt x="143" y="921"/>
                  </a:lnTo>
                  <a:lnTo>
                    <a:pt x="141" y="916"/>
                  </a:lnTo>
                  <a:lnTo>
                    <a:pt x="139" y="912"/>
                  </a:lnTo>
                  <a:lnTo>
                    <a:pt x="137" y="909"/>
                  </a:lnTo>
                  <a:lnTo>
                    <a:pt x="135" y="905"/>
                  </a:lnTo>
                  <a:lnTo>
                    <a:pt x="131" y="902"/>
                  </a:lnTo>
                  <a:lnTo>
                    <a:pt x="129" y="897"/>
                  </a:lnTo>
                  <a:lnTo>
                    <a:pt x="129" y="890"/>
                  </a:lnTo>
                  <a:lnTo>
                    <a:pt x="126" y="890"/>
                  </a:lnTo>
                  <a:lnTo>
                    <a:pt x="124" y="890"/>
                  </a:lnTo>
                  <a:lnTo>
                    <a:pt x="119" y="890"/>
                  </a:lnTo>
                  <a:lnTo>
                    <a:pt x="119" y="887"/>
                  </a:lnTo>
                  <a:lnTo>
                    <a:pt x="118" y="883"/>
                  </a:lnTo>
                  <a:lnTo>
                    <a:pt x="118" y="878"/>
                  </a:lnTo>
                  <a:lnTo>
                    <a:pt x="116" y="876"/>
                  </a:lnTo>
                  <a:lnTo>
                    <a:pt x="112" y="874"/>
                  </a:lnTo>
                  <a:lnTo>
                    <a:pt x="111" y="871"/>
                  </a:lnTo>
                  <a:lnTo>
                    <a:pt x="106" y="871"/>
                  </a:lnTo>
                  <a:lnTo>
                    <a:pt x="104" y="869"/>
                  </a:lnTo>
                  <a:lnTo>
                    <a:pt x="101" y="869"/>
                  </a:lnTo>
                  <a:lnTo>
                    <a:pt x="102" y="867"/>
                  </a:lnTo>
                  <a:lnTo>
                    <a:pt x="106" y="862"/>
                  </a:lnTo>
                  <a:lnTo>
                    <a:pt x="106" y="860"/>
                  </a:lnTo>
                  <a:lnTo>
                    <a:pt x="109" y="855"/>
                  </a:lnTo>
                  <a:lnTo>
                    <a:pt x="111" y="853"/>
                  </a:lnTo>
                  <a:lnTo>
                    <a:pt x="112" y="848"/>
                  </a:lnTo>
                  <a:lnTo>
                    <a:pt x="112" y="846"/>
                  </a:lnTo>
                  <a:lnTo>
                    <a:pt x="114" y="841"/>
                  </a:lnTo>
                  <a:lnTo>
                    <a:pt x="116" y="837"/>
                  </a:lnTo>
                  <a:lnTo>
                    <a:pt x="116" y="830"/>
                  </a:lnTo>
                  <a:lnTo>
                    <a:pt x="118" y="824"/>
                  </a:lnTo>
                  <a:lnTo>
                    <a:pt x="119" y="817"/>
                  </a:lnTo>
                  <a:lnTo>
                    <a:pt x="122" y="813"/>
                  </a:lnTo>
                  <a:lnTo>
                    <a:pt x="124" y="806"/>
                  </a:lnTo>
                  <a:lnTo>
                    <a:pt x="126" y="801"/>
                  </a:lnTo>
                  <a:lnTo>
                    <a:pt x="127" y="797"/>
                  </a:lnTo>
                  <a:lnTo>
                    <a:pt x="129" y="790"/>
                  </a:lnTo>
                  <a:lnTo>
                    <a:pt x="129" y="783"/>
                  </a:lnTo>
                  <a:lnTo>
                    <a:pt x="127" y="774"/>
                  </a:lnTo>
                  <a:lnTo>
                    <a:pt x="126" y="767"/>
                  </a:lnTo>
                  <a:lnTo>
                    <a:pt x="124" y="760"/>
                  </a:lnTo>
                  <a:lnTo>
                    <a:pt x="122" y="751"/>
                  </a:lnTo>
                  <a:lnTo>
                    <a:pt x="118" y="743"/>
                  </a:lnTo>
                  <a:lnTo>
                    <a:pt x="116" y="736"/>
                  </a:lnTo>
                  <a:lnTo>
                    <a:pt x="114" y="731"/>
                  </a:lnTo>
                  <a:lnTo>
                    <a:pt x="112" y="727"/>
                  </a:lnTo>
                  <a:lnTo>
                    <a:pt x="111" y="724"/>
                  </a:lnTo>
                  <a:lnTo>
                    <a:pt x="106" y="722"/>
                  </a:lnTo>
                  <a:lnTo>
                    <a:pt x="104" y="722"/>
                  </a:lnTo>
                  <a:lnTo>
                    <a:pt x="101" y="720"/>
                  </a:lnTo>
                  <a:lnTo>
                    <a:pt x="99" y="717"/>
                  </a:lnTo>
                  <a:lnTo>
                    <a:pt x="95" y="715"/>
                  </a:lnTo>
                  <a:lnTo>
                    <a:pt x="91" y="708"/>
                  </a:lnTo>
                  <a:lnTo>
                    <a:pt x="87" y="701"/>
                  </a:lnTo>
                  <a:lnTo>
                    <a:pt x="84" y="694"/>
                  </a:lnTo>
                  <a:lnTo>
                    <a:pt x="79" y="688"/>
                  </a:lnTo>
                  <a:lnTo>
                    <a:pt x="76" y="681"/>
                  </a:lnTo>
                  <a:lnTo>
                    <a:pt x="74" y="673"/>
                  </a:lnTo>
                  <a:lnTo>
                    <a:pt x="72" y="663"/>
                  </a:lnTo>
                  <a:lnTo>
                    <a:pt x="70" y="654"/>
                  </a:lnTo>
                  <a:lnTo>
                    <a:pt x="70" y="652"/>
                  </a:lnTo>
                  <a:lnTo>
                    <a:pt x="70" y="647"/>
                  </a:lnTo>
                  <a:lnTo>
                    <a:pt x="72" y="643"/>
                  </a:lnTo>
                  <a:lnTo>
                    <a:pt x="74" y="638"/>
                  </a:lnTo>
                  <a:lnTo>
                    <a:pt x="70" y="638"/>
                  </a:lnTo>
                  <a:lnTo>
                    <a:pt x="67" y="640"/>
                  </a:lnTo>
                  <a:lnTo>
                    <a:pt x="64" y="645"/>
                  </a:lnTo>
                  <a:lnTo>
                    <a:pt x="61" y="645"/>
                  </a:lnTo>
                  <a:lnTo>
                    <a:pt x="59" y="643"/>
                  </a:lnTo>
                  <a:lnTo>
                    <a:pt x="57" y="643"/>
                  </a:lnTo>
                  <a:lnTo>
                    <a:pt x="55" y="640"/>
                  </a:lnTo>
                  <a:lnTo>
                    <a:pt x="52" y="636"/>
                  </a:lnTo>
                  <a:lnTo>
                    <a:pt x="51" y="629"/>
                  </a:lnTo>
                  <a:lnTo>
                    <a:pt x="49" y="624"/>
                  </a:lnTo>
                  <a:lnTo>
                    <a:pt x="47" y="622"/>
                  </a:lnTo>
                  <a:lnTo>
                    <a:pt x="45" y="620"/>
                  </a:lnTo>
                  <a:lnTo>
                    <a:pt x="44" y="617"/>
                  </a:lnTo>
                  <a:lnTo>
                    <a:pt x="39" y="617"/>
                  </a:lnTo>
                  <a:lnTo>
                    <a:pt x="37" y="615"/>
                  </a:lnTo>
                  <a:lnTo>
                    <a:pt x="36" y="613"/>
                  </a:lnTo>
                  <a:lnTo>
                    <a:pt x="34" y="613"/>
                  </a:lnTo>
                  <a:lnTo>
                    <a:pt x="32" y="611"/>
                  </a:lnTo>
                  <a:lnTo>
                    <a:pt x="30" y="608"/>
                  </a:lnTo>
                  <a:lnTo>
                    <a:pt x="29" y="606"/>
                  </a:lnTo>
                  <a:lnTo>
                    <a:pt x="27" y="604"/>
                  </a:lnTo>
                  <a:lnTo>
                    <a:pt x="24" y="601"/>
                  </a:lnTo>
                  <a:lnTo>
                    <a:pt x="22" y="599"/>
                  </a:lnTo>
                  <a:lnTo>
                    <a:pt x="20" y="596"/>
                  </a:lnTo>
                  <a:lnTo>
                    <a:pt x="20" y="591"/>
                  </a:lnTo>
                  <a:lnTo>
                    <a:pt x="20" y="589"/>
                  </a:lnTo>
                  <a:lnTo>
                    <a:pt x="20" y="584"/>
                  </a:lnTo>
                  <a:lnTo>
                    <a:pt x="19" y="584"/>
                  </a:lnTo>
                  <a:lnTo>
                    <a:pt x="19" y="582"/>
                  </a:lnTo>
                  <a:lnTo>
                    <a:pt x="17" y="580"/>
                  </a:lnTo>
                  <a:lnTo>
                    <a:pt x="15" y="577"/>
                  </a:lnTo>
                  <a:lnTo>
                    <a:pt x="15" y="575"/>
                  </a:lnTo>
                  <a:lnTo>
                    <a:pt x="15" y="570"/>
                  </a:lnTo>
                  <a:lnTo>
                    <a:pt x="15" y="568"/>
                  </a:lnTo>
                  <a:lnTo>
                    <a:pt x="15" y="563"/>
                  </a:lnTo>
                  <a:lnTo>
                    <a:pt x="12" y="563"/>
                  </a:lnTo>
                  <a:lnTo>
                    <a:pt x="11" y="563"/>
                  </a:lnTo>
                  <a:lnTo>
                    <a:pt x="9" y="561"/>
                  </a:lnTo>
                  <a:lnTo>
                    <a:pt x="11" y="559"/>
                  </a:lnTo>
                  <a:lnTo>
                    <a:pt x="12" y="557"/>
                  </a:lnTo>
                  <a:lnTo>
                    <a:pt x="15" y="554"/>
                  </a:lnTo>
                  <a:lnTo>
                    <a:pt x="9" y="550"/>
                  </a:lnTo>
                  <a:lnTo>
                    <a:pt x="5" y="545"/>
                  </a:lnTo>
                  <a:lnTo>
                    <a:pt x="4" y="541"/>
                  </a:lnTo>
                  <a:lnTo>
                    <a:pt x="4" y="534"/>
                  </a:lnTo>
                  <a:lnTo>
                    <a:pt x="4" y="531"/>
                  </a:lnTo>
                  <a:lnTo>
                    <a:pt x="4" y="527"/>
                  </a:lnTo>
                  <a:lnTo>
                    <a:pt x="4" y="524"/>
                  </a:lnTo>
                  <a:lnTo>
                    <a:pt x="4" y="519"/>
                  </a:lnTo>
                  <a:lnTo>
                    <a:pt x="4" y="516"/>
                  </a:lnTo>
                  <a:lnTo>
                    <a:pt x="5" y="512"/>
                  </a:lnTo>
                  <a:lnTo>
                    <a:pt x="7" y="510"/>
                  </a:lnTo>
                  <a:lnTo>
                    <a:pt x="9" y="507"/>
                  </a:lnTo>
                  <a:lnTo>
                    <a:pt x="9" y="510"/>
                  </a:lnTo>
                  <a:lnTo>
                    <a:pt x="9" y="507"/>
                  </a:lnTo>
                  <a:lnTo>
                    <a:pt x="11" y="505"/>
                  </a:lnTo>
                  <a:lnTo>
                    <a:pt x="12" y="500"/>
                  </a:lnTo>
                  <a:lnTo>
                    <a:pt x="11" y="498"/>
                  </a:lnTo>
                  <a:lnTo>
                    <a:pt x="9" y="496"/>
                  </a:lnTo>
                  <a:lnTo>
                    <a:pt x="7" y="491"/>
                  </a:lnTo>
                  <a:lnTo>
                    <a:pt x="5" y="489"/>
                  </a:lnTo>
                  <a:lnTo>
                    <a:pt x="4" y="484"/>
                  </a:lnTo>
                  <a:lnTo>
                    <a:pt x="2" y="480"/>
                  </a:lnTo>
                  <a:lnTo>
                    <a:pt x="4" y="480"/>
                  </a:lnTo>
                  <a:lnTo>
                    <a:pt x="7" y="480"/>
                  </a:lnTo>
                  <a:lnTo>
                    <a:pt x="11" y="480"/>
                  </a:lnTo>
                  <a:lnTo>
                    <a:pt x="15" y="482"/>
                  </a:lnTo>
                  <a:lnTo>
                    <a:pt x="17" y="482"/>
                  </a:lnTo>
                  <a:lnTo>
                    <a:pt x="19" y="484"/>
                  </a:lnTo>
                  <a:lnTo>
                    <a:pt x="20" y="484"/>
                  </a:lnTo>
                  <a:lnTo>
                    <a:pt x="24" y="482"/>
                  </a:lnTo>
                  <a:lnTo>
                    <a:pt x="24" y="484"/>
                  </a:lnTo>
                  <a:lnTo>
                    <a:pt x="27" y="484"/>
                  </a:lnTo>
                  <a:lnTo>
                    <a:pt x="29" y="487"/>
                  </a:lnTo>
                  <a:lnTo>
                    <a:pt x="32" y="487"/>
                  </a:lnTo>
                  <a:lnTo>
                    <a:pt x="34" y="489"/>
                  </a:lnTo>
                  <a:lnTo>
                    <a:pt x="36" y="491"/>
                  </a:lnTo>
                  <a:lnTo>
                    <a:pt x="36" y="487"/>
                  </a:lnTo>
                  <a:lnTo>
                    <a:pt x="36" y="484"/>
                  </a:lnTo>
                  <a:lnTo>
                    <a:pt x="36" y="480"/>
                  </a:lnTo>
                  <a:lnTo>
                    <a:pt x="37" y="477"/>
                  </a:lnTo>
                  <a:lnTo>
                    <a:pt x="37" y="473"/>
                  </a:lnTo>
                  <a:lnTo>
                    <a:pt x="39" y="470"/>
                  </a:lnTo>
                  <a:lnTo>
                    <a:pt x="39" y="466"/>
                  </a:lnTo>
                  <a:lnTo>
                    <a:pt x="42" y="464"/>
                  </a:lnTo>
                  <a:lnTo>
                    <a:pt x="42" y="459"/>
                  </a:lnTo>
                  <a:lnTo>
                    <a:pt x="42" y="454"/>
                  </a:lnTo>
                  <a:lnTo>
                    <a:pt x="39" y="450"/>
                  </a:lnTo>
                  <a:lnTo>
                    <a:pt x="39" y="444"/>
                  </a:lnTo>
                  <a:lnTo>
                    <a:pt x="37" y="442"/>
                  </a:lnTo>
                  <a:lnTo>
                    <a:pt x="37" y="437"/>
                  </a:lnTo>
                  <a:lnTo>
                    <a:pt x="36" y="435"/>
                  </a:lnTo>
                  <a:lnTo>
                    <a:pt x="32" y="433"/>
                  </a:lnTo>
                  <a:lnTo>
                    <a:pt x="32" y="428"/>
                  </a:lnTo>
                  <a:lnTo>
                    <a:pt x="30" y="421"/>
                  </a:lnTo>
                  <a:lnTo>
                    <a:pt x="30" y="416"/>
                  </a:lnTo>
                  <a:lnTo>
                    <a:pt x="29" y="412"/>
                  </a:lnTo>
                  <a:lnTo>
                    <a:pt x="27" y="407"/>
                  </a:lnTo>
                  <a:lnTo>
                    <a:pt x="24" y="403"/>
                  </a:lnTo>
                  <a:lnTo>
                    <a:pt x="22" y="398"/>
                  </a:lnTo>
                  <a:lnTo>
                    <a:pt x="20" y="393"/>
                  </a:lnTo>
                  <a:lnTo>
                    <a:pt x="19" y="389"/>
                  </a:lnTo>
                  <a:lnTo>
                    <a:pt x="17" y="384"/>
                  </a:lnTo>
                  <a:lnTo>
                    <a:pt x="15" y="380"/>
                  </a:lnTo>
                  <a:lnTo>
                    <a:pt x="12" y="377"/>
                  </a:lnTo>
                  <a:lnTo>
                    <a:pt x="11" y="377"/>
                  </a:lnTo>
                  <a:lnTo>
                    <a:pt x="9" y="375"/>
                  </a:lnTo>
                  <a:lnTo>
                    <a:pt x="9" y="373"/>
                  </a:lnTo>
                  <a:lnTo>
                    <a:pt x="7" y="369"/>
                  </a:lnTo>
                  <a:lnTo>
                    <a:pt x="5" y="365"/>
                  </a:lnTo>
                  <a:lnTo>
                    <a:pt x="4" y="360"/>
                  </a:lnTo>
                  <a:lnTo>
                    <a:pt x="4" y="358"/>
                  </a:lnTo>
                  <a:lnTo>
                    <a:pt x="2" y="356"/>
                  </a:lnTo>
                  <a:lnTo>
                    <a:pt x="2" y="351"/>
                  </a:lnTo>
                  <a:lnTo>
                    <a:pt x="2" y="349"/>
                  </a:lnTo>
                  <a:lnTo>
                    <a:pt x="4" y="346"/>
                  </a:lnTo>
                  <a:lnTo>
                    <a:pt x="4" y="344"/>
                  </a:lnTo>
                  <a:lnTo>
                    <a:pt x="4" y="340"/>
                  </a:lnTo>
                  <a:lnTo>
                    <a:pt x="5" y="337"/>
                  </a:lnTo>
                  <a:lnTo>
                    <a:pt x="5" y="333"/>
                  </a:lnTo>
                  <a:lnTo>
                    <a:pt x="7" y="328"/>
                  </a:lnTo>
                  <a:lnTo>
                    <a:pt x="7" y="326"/>
                  </a:lnTo>
                  <a:lnTo>
                    <a:pt x="7" y="321"/>
                  </a:lnTo>
                  <a:lnTo>
                    <a:pt x="5" y="314"/>
                  </a:lnTo>
                  <a:lnTo>
                    <a:pt x="4" y="305"/>
                  </a:lnTo>
                  <a:lnTo>
                    <a:pt x="4" y="298"/>
                  </a:lnTo>
                  <a:lnTo>
                    <a:pt x="4" y="288"/>
                  </a:lnTo>
                  <a:lnTo>
                    <a:pt x="4" y="281"/>
                  </a:lnTo>
                  <a:lnTo>
                    <a:pt x="2" y="274"/>
                  </a:lnTo>
                  <a:lnTo>
                    <a:pt x="2" y="265"/>
                  </a:lnTo>
                  <a:lnTo>
                    <a:pt x="2" y="258"/>
                  </a:lnTo>
                  <a:lnTo>
                    <a:pt x="4" y="258"/>
                  </a:lnTo>
                  <a:lnTo>
                    <a:pt x="4" y="256"/>
                  </a:lnTo>
                  <a:lnTo>
                    <a:pt x="4" y="253"/>
                  </a:lnTo>
                  <a:lnTo>
                    <a:pt x="4" y="251"/>
                  </a:lnTo>
                  <a:lnTo>
                    <a:pt x="4" y="249"/>
                  </a:lnTo>
                  <a:lnTo>
                    <a:pt x="4" y="246"/>
                  </a:lnTo>
                  <a:lnTo>
                    <a:pt x="4" y="244"/>
                  </a:lnTo>
                  <a:lnTo>
                    <a:pt x="4" y="240"/>
                  </a:lnTo>
                  <a:lnTo>
                    <a:pt x="5" y="237"/>
                  </a:lnTo>
                  <a:lnTo>
                    <a:pt x="5" y="235"/>
                  </a:lnTo>
                  <a:lnTo>
                    <a:pt x="5" y="233"/>
                  </a:lnTo>
                  <a:lnTo>
                    <a:pt x="5" y="226"/>
                  </a:lnTo>
                  <a:lnTo>
                    <a:pt x="5" y="218"/>
                  </a:lnTo>
                  <a:lnTo>
                    <a:pt x="5" y="213"/>
                  </a:lnTo>
                  <a:lnTo>
                    <a:pt x="4" y="206"/>
                  </a:lnTo>
                  <a:lnTo>
                    <a:pt x="4" y="202"/>
                  </a:lnTo>
                  <a:lnTo>
                    <a:pt x="4" y="195"/>
                  </a:lnTo>
                  <a:lnTo>
                    <a:pt x="4" y="190"/>
                  </a:lnTo>
                  <a:lnTo>
                    <a:pt x="4" y="183"/>
                  </a:lnTo>
                  <a:lnTo>
                    <a:pt x="4" y="181"/>
                  </a:lnTo>
                  <a:lnTo>
                    <a:pt x="4" y="176"/>
                  </a:lnTo>
                  <a:lnTo>
                    <a:pt x="5" y="174"/>
                  </a:lnTo>
                  <a:lnTo>
                    <a:pt x="7" y="170"/>
                  </a:lnTo>
                  <a:lnTo>
                    <a:pt x="9" y="167"/>
                  </a:lnTo>
                  <a:lnTo>
                    <a:pt x="11" y="163"/>
                  </a:lnTo>
                  <a:lnTo>
                    <a:pt x="11" y="158"/>
                  </a:lnTo>
                  <a:lnTo>
                    <a:pt x="9" y="156"/>
                  </a:lnTo>
                  <a:lnTo>
                    <a:pt x="7" y="147"/>
                  </a:lnTo>
                  <a:lnTo>
                    <a:pt x="5" y="136"/>
                  </a:lnTo>
                  <a:lnTo>
                    <a:pt x="4" y="127"/>
                  </a:lnTo>
                  <a:lnTo>
                    <a:pt x="4" y="118"/>
                  </a:lnTo>
                  <a:lnTo>
                    <a:pt x="2" y="106"/>
                  </a:lnTo>
                  <a:lnTo>
                    <a:pt x="2" y="97"/>
                  </a:lnTo>
                  <a:lnTo>
                    <a:pt x="2" y="88"/>
                  </a:lnTo>
                  <a:lnTo>
                    <a:pt x="2" y="79"/>
                  </a:lnTo>
                  <a:lnTo>
                    <a:pt x="2" y="70"/>
                  </a:lnTo>
                  <a:lnTo>
                    <a:pt x="2" y="59"/>
                  </a:lnTo>
                  <a:lnTo>
                    <a:pt x="2" y="50"/>
                  </a:lnTo>
                  <a:lnTo>
                    <a:pt x="2" y="39"/>
                  </a:lnTo>
                  <a:lnTo>
                    <a:pt x="2" y="29"/>
                  </a:lnTo>
                  <a:lnTo>
                    <a:pt x="2" y="20"/>
                  </a:lnTo>
                  <a:lnTo>
                    <a:pt x="2" y="9"/>
                  </a:lnTo>
                  <a:lnTo>
                    <a:pt x="0" y="0"/>
                  </a:lnTo>
                  <a:lnTo>
                    <a:pt x="64" y="59"/>
                  </a:lnTo>
                  <a:lnTo>
                    <a:pt x="106" y="94"/>
                  </a:lnTo>
                  <a:lnTo>
                    <a:pt x="132" y="104"/>
                  </a:lnTo>
                  <a:lnTo>
                    <a:pt x="152" y="125"/>
                  </a:lnTo>
                  <a:lnTo>
                    <a:pt x="168" y="135"/>
                  </a:lnTo>
                  <a:lnTo>
                    <a:pt x="223" y="156"/>
                  </a:lnTo>
                  <a:lnTo>
                    <a:pt x="225" y="158"/>
                  </a:lnTo>
                  <a:lnTo>
                    <a:pt x="229" y="160"/>
                  </a:lnTo>
                  <a:lnTo>
                    <a:pt x="233" y="163"/>
                  </a:lnTo>
                  <a:lnTo>
                    <a:pt x="238" y="163"/>
                  </a:lnTo>
                  <a:lnTo>
                    <a:pt x="238" y="165"/>
                  </a:lnTo>
                  <a:lnTo>
                    <a:pt x="238" y="167"/>
                  </a:lnTo>
                  <a:lnTo>
                    <a:pt x="241" y="170"/>
                  </a:lnTo>
                  <a:lnTo>
                    <a:pt x="244" y="170"/>
                  </a:lnTo>
                  <a:lnTo>
                    <a:pt x="256" y="174"/>
                  </a:lnTo>
                  <a:lnTo>
                    <a:pt x="269" y="176"/>
                  </a:lnTo>
                  <a:lnTo>
                    <a:pt x="283" y="181"/>
                  </a:lnTo>
                  <a:lnTo>
                    <a:pt x="293" y="183"/>
                  </a:lnTo>
                  <a:lnTo>
                    <a:pt x="308" y="186"/>
                  </a:lnTo>
                  <a:lnTo>
                    <a:pt x="318" y="190"/>
                  </a:lnTo>
                  <a:lnTo>
                    <a:pt x="332" y="190"/>
                  </a:lnTo>
                  <a:lnTo>
                    <a:pt x="345" y="192"/>
                  </a:lnTo>
                  <a:lnTo>
                    <a:pt x="356" y="195"/>
                  </a:lnTo>
                  <a:lnTo>
                    <a:pt x="370" y="197"/>
                  </a:lnTo>
                  <a:lnTo>
                    <a:pt x="381" y="197"/>
                  </a:lnTo>
                  <a:lnTo>
                    <a:pt x="395" y="199"/>
                  </a:lnTo>
                  <a:lnTo>
                    <a:pt x="406" y="199"/>
                  </a:lnTo>
                  <a:lnTo>
                    <a:pt x="420" y="199"/>
                  </a:lnTo>
                  <a:lnTo>
                    <a:pt x="433" y="199"/>
                  </a:lnTo>
                  <a:lnTo>
                    <a:pt x="440" y="290"/>
                  </a:lnTo>
                  <a:lnTo>
                    <a:pt x="447" y="197"/>
                  </a:lnTo>
                  <a:lnTo>
                    <a:pt x="448" y="195"/>
                  </a:lnTo>
                  <a:lnTo>
                    <a:pt x="450" y="188"/>
                  </a:lnTo>
                  <a:lnTo>
                    <a:pt x="450" y="183"/>
                  </a:lnTo>
                  <a:lnTo>
                    <a:pt x="450" y="176"/>
                  </a:lnTo>
                  <a:lnTo>
                    <a:pt x="452" y="172"/>
                  </a:lnTo>
                  <a:lnTo>
                    <a:pt x="452" y="170"/>
                  </a:lnTo>
                  <a:lnTo>
                    <a:pt x="454" y="167"/>
                  </a:lnTo>
                  <a:lnTo>
                    <a:pt x="486" y="311"/>
                  </a:lnTo>
                  <a:lnTo>
                    <a:pt x="470" y="167"/>
                  </a:lnTo>
                  <a:lnTo>
                    <a:pt x="477" y="167"/>
                  </a:lnTo>
                  <a:lnTo>
                    <a:pt x="485" y="167"/>
                  </a:lnTo>
                  <a:lnTo>
                    <a:pt x="492" y="167"/>
                  </a:lnTo>
                  <a:lnTo>
                    <a:pt x="502" y="167"/>
                  </a:lnTo>
                  <a:lnTo>
                    <a:pt x="510" y="170"/>
                  </a:lnTo>
                  <a:lnTo>
                    <a:pt x="517" y="170"/>
                  </a:lnTo>
                  <a:lnTo>
                    <a:pt x="525" y="172"/>
                  </a:lnTo>
                  <a:lnTo>
                    <a:pt x="532" y="174"/>
                  </a:lnTo>
                  <a:lnTo>
                    <a:pt x="542" y="174"/>
                  </a:lnTo>
                  <a:lnTo>
                    <a:pt x="547" y="176"/>
                  </a:lnTo>
                  <a:lnTo>
                    <a:pt x="557" y="179"/>
                  </a:lnTo>
                  <a:lnTo>
                    <a:pt x="565" y="181"/>
                  </a:lnTo>
                  <a:lnTo>
                    <a:pt x="572" y="183"/>
                  </a:lnTo>
                  <a:lnTo>
                    <a:pt x="580" y="186"/>
                  </a:lnTo>
                  <a:lnTo>
                    <a:pt x="582" y="186"/>
                  </a:lnTo>
                  <a:lnTo>
                    <a:pt x="586" y="186"/>
                  </a:lnTo>
                  <a:lnTo>
                    <a:pt x="587" y="186"/>
                  </a:lnTo>
                  <a:lnTo>
                    <a:pt x="590" y="188"/>
                  </a:lnTo>
                  <a:lnTo>
                    <a:pt x="594" y="190"/>
                  </a:lnTo>
                  <a:lnTo>
                    <a:pt x="595" y="192"/>
                  </a:lnTo>
                  <a:lnTo>
                    <a:pt x="599" y="197"/>
                  </a:lnTo>
                  <a:lnTo>
                    <a:pt x="601" y="199"/>
                  </a:lnTo>
                  <a:lnTo>
                    <a:pt x="601" y="204"/>
                  </a:lnTo>
                  <a:lnTo>
                    <a:pt x="601" y="206"/>
                  </a:lnTo>
                  <a:lnTo>
                    <a:pt x="601" y="211"/>
                  </a:lnTo>
                  <a:lnTo>
                    <a:pt x="601" y="213"/>
                  </a:lnTo>
                  <a:lnTo>
                    <a:pt x="605" y="215"/>
                  </a:lnTo>
                  <a:lnTo>
                    <a:pt x="607" y="218"/>
                  </a:lnTo>
                  <a:lnTo>
                    <a:pt x="611" y="218"/>
                  </a:lnTo>
                  <a:lnTo>
                    <a:pt x="612" y="221"/>
                  </a:lnTo>
                  <a:lnTo>
                    <a:pt x="620" y="223"/>
                  </a:lnTo>
                  <a:lnTo>
                    <a:pt x="626" y="240"/>
                  </a:lnTo>
                  <a:lnTo>
                    <a:pt x="634" y="251"/>
                  </a:lnTo>
                  <a:lnTo>
                    <a:pt x="641" y="263"/>
                  </a:lnTo>
                  <a:lnTo>
                    <a:pt x="649" y="274"/>
                  </a:lnTo>
                  <a:lnTo>
                    <a:pt x="657" y="286"/>
                  </a:lnTo>
                  <a:lnTo>
                    <a:pt x="666" y="296"/>
                  </a:lnTo>
                  <a:lnTo>
                    <a:pt x="676" y="307"/>
                  </a:lnTo>
                  <a:lnTo>
                    <a:pt x="684" y="317"/>
                  </a:lnTo>
                  <a:lnTo>
                    <a:pt x="687" y="321"/>
                  </a:lnTo>
                  <a:lnTo>
                    <a:pt x="689" y="328"/>
                  </a:lnTo>
                  <a:lnTo>
                    <a:pt x="691" y="333"/>
                  </a:lnTo>
                  <a:lnTo>
                    <a:pt x="691" y="340"/>
                  </a:lnTo>
                  <a:lnTo>
                    <a:pt x="691" y="346"/>
                  </a:lnTo>
                  <a:lnTo>
                    <a:pt x="693" y="353"/>
                  </a:lnTo>
                  <a:lnTo>
                    <a:pt x="693" y="358"/>
                  </a:lnTo>
                  <a:lnTo>
                    <a:pt x="694" y="365"/>
                  </a:lnTo>
                  <a:lnTo>
                    <a:pt x="697" y="373"/>
                  </a:lnTo>
                  <a:lnTo>
                    <a:pt x="702" y="375"/>
                  </a:lnTo>
                  <a:lnTo>
                    <a:pt x="708" y="380"/>
                  </a:lnTo>
                  <a:lnTo>
                    <a:pt x="716" y="382"/>
                  </a:lnTo>
                  <a:lnTo>
                    <a:pt x="726" y="384"/>
                  </a:lnTo>
                  <a:lnTo>
                    <a:pt x="731" y="387"/>
                  </a:lnTo>
                  <a:lnTo>
                    <a:pt x="739" y="391"/>
                  </a:lnTo>
                  <a:lnTo>
                    <a:pt x="742" y="398"/>
                  </a:lnTo>
                  <a:lnTo>
                    <a:pt x="751" y="410"/>
                  </a:lnTo>
                  <a:lnTo>
                    <a:pt x="754" y="426"/>
                  </a:lnTo>
                  <a:lnTo>
                    <a:pt x="754" y="439"/>
                  </a:lnTo>
                  <a:lnTo>
                    <a:pt x="756" y="457"/>
                  </a:lnTo>
                  <a:lnTo>
                    <a:pt x="758" y="470"/>
                  </a:lnTo>
                  <a:lnTo>
                    <a:pt x="761" y="484"/>
                  </a:lnTo>
                  <a:lnTo>
                    <a:pt x="767" y="496"/>
                  </a:lnTo>
                  <a:lnTo>
                    <a:pt x="777" y="505"/>
                  </a:lnTo>
                  <a:lnTo>
                    <a:pt x="779" y="505"/>
                  </a:lnTo>
                  <a:lnTo>
                    <a:pt x="781" y="507"/>
                  </a:lnTo>
                  <a:lnTo>
                    <a:pt x="783" y="507"/>
                  </a:lnTo>
                  <a:lnTo>
                    <a:pt x="786" y="510"/>
                  </a:lnTo>
                  <a:lnTo>
                    <a:pt x="788" y="510"/>
                  </a:lnTo>
                  <a:lnTo>
                    <a:pt x="791" y="510"/>
                  </a:lnTo>
                  <a:lnTo>
                    <a:pt x="794" y="507"/>
                  </a:lnTo>
                  <a:lnTo>
                    <a:pt x="804" y="498"/>
                  </a:lnTo>
                  <a:lnTo>
                    <a:pt x="811" y="482"/>
                  </a:lnTo>
                  <a:lnTo>
                    <a:pt x="819" y="466"/>
                  </a:lnTo>
                  <a:lnTo>
                    <a:pt x="828" y="450"/>
                  </a:lnTo>
                  <a:lnTo>
                    <a:pt x="836" y="437"/>
                  </a:lnTo>
                  <a:lnTo>
                    <a:pt x="846" y="428"/>
                  </a:lnTo>
                  <a:lnTo>
                    <a:pt x="859" y="426"/>
                  </a:lnTo>
                  <a:lnTo>
                    <a:pt x="874" y="433"/>
                  </a:lnTo>
                  <a:lnTo>
                    <a:pt x="876" y="433"/>
                  </a:lnTo>
                  <a:lnTo>
                    <a:pt x="880" y="430"/>
                  </a:lnTo>
                  <a:lnTo>
                    <a:pt x="886" y="428"/>
                  </a:lnTo>
                  <a:lnTo>
                    <a:pt x="890" y="428"/>
                  </a:lnTo>
                  <a:lnTo>
                    <a:pt x="893" y="430"/>
                  </a:lnTo>
                  <a:lnTo>
                    <a:pt x="898" y="433"/>
                  </a:lnTo>
                  <a:lnTo>
                    <a:pt x="903" y="435"/>
                  </a:lnTo>
                  <a:lnTo>
                    <a:pt x="906" y="435"/>
                  </a:lnTo>
                  <a:lnTo>
                    <a:pt x="913" y="435"/>
                  </a:lnTo>
                  <a:lnTo>
                    <a:pt x="916" y="435"/>
                  </a:lnTo>
                  <a:lnTo>
                    <a:pt x="922" y="435"/>
                  </a:lnTo>
                  <a:lnTo>
                    <a:pt x="926" y="435"/>
                  </a:lnTo>
                  <a:lnTo>
                    <a:pt x="930" y="435"/>
                  </a:lnTo>
                  <a:lnTo>
                    <a:pt x="933" y="437"/>
                  </a:lnTo>
                  <a:lnTo>
                    <a:pt x="935" y="442"/>
                  </a:lnTo>
                  <a:lnTo>
                    <a:pt x="938" y="444"/>
                  </a:lnTo>
                  <a:lnTo>
                    <a:pt x="940" y="450"/>
                  </a:lnTo>
                  <a:lnTo>
                    <a:pt x="941" y="452"/>
                  </a:lnTo>
                  <a:lnTo>
                    <a:pt x="943" y="454"/>
                  </a:lnTo>
                  <a:lnTo>
                    <a:pt x="943" y="457"/>
                  </a:lnTo>
                  <a:lnTo>
                    <a:pt x="945" y="461"/>
                  </a:lnTo>
                  <a:lnTo>
                    <a:pt x="947" y="464"/>
                  </a:lnTo>
                  <a:lnTo>
                    <a:pt x="948" y="468"/>
                  </a:lnTo>
                  <a:lnTo>
                    <a:pt x="951" y="470"/>
                  </a:lnTo>
                  <a:lnTo>
                    <a:pt x="955" y="475"/>
                  </a:lnTo>
                  <a:lnTo>
                    <a:pt x="960" y="480"/>
                  </a:lnTo>
                  <a:lnTo>
                    <a:pt x="964" y="484"/>
                  </a:lnTo>
                  <a:lnTo>
                    <a:pt x="966" y="491"/>
                  </a:lnTo>
                  <a:lnTo>
                    <a:pt x="968" y="493"/>
                  </a:lnTo>
                  <a:lnTo>
                    <a:pt x="970" y="498"/>
                  </a:lnTo>
                  <a:lnTo>
                    <a:pt x="972" y="503"/>
                  </a:lnTo>
                  <a:lnTo>
                    <a:pt x="972" y="505"/>
                  </a:lnTo>
                  <a:lnTo>
                    <a:pt x="975" y="510"/>
                  </a:lnTo>
                  <a:lnTo>
                    <a:pt x="980" y="514"/>
                  </a:lnTo>
                  <a:lnTo>
                    <a:pt x="983" y="516"/>
                  </a:lnTo>
                  <a:lnTo>
                    <a:pt x="987" y="521"/>
                  </a:lnTo>
                  <a:lnTo>
                    <a:pt x="987" y="524"/>
                  </a:lnTo>
                  <a:lnTo>
                    <a:pt x="987" y="527"/>
                  </a:lnTo>
                  <a:lnTo>
                    <a:pt x="987" y="529"/>
                  </a:lnTo>
                  <a:lnTo>
                    <a:pt x="987" y="531"/>
                  </a:lnTo>
                  <a:lnTo>
                    <a:pt x="987" y="541"/>
                  </a:lnTo>
                  <a:lnTo>
                    <a:pt x="991" y="550"/>
                  </a:lnTo>
                  <a:lnTo>
                    <a:pt x="995" y="559"/>
                  </a:lnTo>
                  <a:lnTo>
                    <a:pt x="997" y="568"/>
                  </a:lnTo>
                  <a:lnTo>
                    <a:pt x="998" y="577"/>
                  </a:lnTo>
                  <a:lnTo>
                    <a:pt x="1000" y="586"/>
                  </a:lnTo>
                  <a:lnTo>
                    <a:pt x="1005" y="596"/>
                  </a:lnTo>
                  <a:lnTo>
                    <a:pt x="1008" y="604"/>
                  </a:lnTo>
                  <a:lnTo>
                    <a:pt x="1012" y="611"/>
                  </a:lnTo>
                  <a:lnTo>
                    <a:pt x="1015" y="617"/>
                  </a:lnTo>
                  <a:lnTo>
                    <a:pt x="1020" y="624"/>
                  </a:lnTo>
                  <a:lnTo>
                    <a:pt x="1023" y="631"/>
                  </a:lnTo>
                  <a:lnTo>
                    <a:pt x="1025" y="638"/>
                  </a:lnTo>
                  <a:lnTo>
                    <a:pt x="1027" y="645"/>
                  </a:lnTo>
                  <a:lnTo>
                    <a:pt x="1031" y="652"/>
                  </a:lnTo>
                  <a:lnTo>
                    <a:pt x="1033" y="659"/>
                  </a:lnTo>
                  <a:lnTo>
                    <a:pt x="1035" y="666"/>
                  </a:lnTo>
                  <a:lnTo>
                    <a:pt x="1037" y="668"/>
                  </a:lnTo>
                  <a:lnTo>
                    <a:pt x="1038" y="670"/>
                  </a:lnTo>
                  <a:lnTo>
                    <a:pt x="1040" y="673"/>
                  </a:lnTo>
                  <a:lnTo>
                    <a:pt x="1045" y="676"/>
                  </a:lnTo>
                  <a:lnTo>
                    <a:pt x="1046" y="676"/>
                  </a:lnTo>
                  <a:lnTo>
                    <a:pt x="1050" y="678"/>
                  </a:lnTo>
                  <a:lnTo>
                    <a:pt x="1052" y="681"/>
                  </a:lnTo>
                  <a:lnTo>
                    <a:pt x="1054" y="681"/>
                  </a:lnTo>
                  <a:lnTo>
                    <a:pt x="1062" y="688"/>
                  </a:lnTo>
                  <a:lnTo>
                    <a:pt x="1067" y="694"/>
                  </a:lnTo>
                  <a:lnTo>
                    <a:pt x="1071" y="701"/>
                  </a:lnTo>
                  <a:lnTo>
                    <a:pt x="1077" y="708"/>
                  </a:lnTo>
                  <a:lnTo>
                    <a:pt x="1080" y="717"/>
                  </a:lnTo>
                  <a:lnTo>
                    <a:pt x="1082" y="727"/>
                  </a:lnTo>
                  <a:lnTo>
                    <a:pt x="1087" y="733"/>
                  </a:lnTo>
                  <a:lnTo>
                    <a:pt x="1087" y="743"/>
                  </a:lnTo>
                  <a:lnTo>
                    <a:pt x="1088" y="755"/>
                  </a:lnTo>
                  <a:lnTo>
                    <a:pt x="1092" y="762"/>
                  </a:lnTo>
                  <a:lnTo>
                    <a:pt x="1095" y="771"/>
                  </a:lnTo>
                  <a:lnTo>
                    <a:pt x="1100" y="776"/>
                  </a:lnTo>
                  <a:lnTo>
                    <a:pt x="1105" y="783"/>
                  </a:lnTo>
                  <a:lnTo>
                    <a:pt x="1112" y="787"/>
                  </a:lnTo>
                  <a:lnTo>
                    <a:pt x="1119" y="792"/>
                  </a:lnTo>
                  <a:lnTo>
                    <a:pt x="1127" y="799"/>
                  </a:lnTo>
                  <a:lnTo>
                    <a:pt x="1128" y="801"/>
                  </a:lnTo>
                  <a:lnTo>
                    <a:pt x="1130" y="801"/>
                  </a:lnTo>
                  <a:lnTo>
                    <a:pt x="1132" y="804"/>
                  </a:lnTo>
                  <a:lnTo>
                    <a:pt x="1134" y="804"/>
                  </a:lnTo>
                  <a:lnTo>
                    <a:pt x="1134" y="801"/>
                  </a:lnTo>
                  <a:lnTo>
                    <a:pt x="1138" y="801"/>
                  </a:lnTo>
                  <a:lnTo>
                    <a:pt x="1140" y="801"/>
                  </a:lnTo>
                  <a:lnTo>
                    <a:pt x="1144" y="804"/>
                  </a:lnTo>
                  <a:lnTo>
                    <a:pt x="1145" y="806"/>
                  </a:lnTo>
                  <a:lnTo>
                    <a:pt x="1147" y="808"/>
                  </a:lnTo>
                  <a:lnTo>
                    <a:pt x="1147" y="810"/>
                  </a:lnTo>
                  <a:lnTo>
                    <a:pt x="1149" y="813"/>
                  </a:lnTo>
                  <a:lnTo>
                    <a:pt x="1152" y="820"/>
                  </a:lnTo>
                  <a:lnTo>
                    <a:pt x="1153" y="828"/>
                  </a:lnTo>
                  <a:lnTo>
                    <a:pt x="1155" y="835"/>
                  </a:lnTo>
                  <a:lnTo>
                    <a:pt x="1157" y="835"/>
                  </a:lnTo>
                  <a:lnTo>
                    <a:pt x="1161" y="832"/>
                  </a:lnTo>
                  <a:lnTo>
                    <a:pt x="1165" y="830"/>
                  </a:lnTo>
                  <a:lnTo>
                    <a:pt x="1169" y="828"/>
                  </a:lnTo>
                  <a:lnTo>
                    <a:pt x="1172" y="830"/>
                  </a:lnTo>
                  <a:lnTo>
                    <a:pt x="1176" y="832"/>
                  </a:lnTo>
                  <a:lnTo>
                    <a:pt x="1178" y="837"/>
                  </a:lnTo>
                  <a:lnTo>
                    <a:pt x="1176" y="848"/>
                  </a:lnTo>
                  <a:lnTo>
                    <a:pt x="1178" y="848"/>
                  </a:lnTo>
                  <a:lnTo>
                    <a:pt x="1182" y="846"/>
                  </a:lnTo>
                  <a:lnTo>
                    <a:pt x="1184" y="844"/>
                  </a:lnTo>
                  <a:lnTo>
                    <a:pt x="1185" y="846"/>
                  </a:lnTo>
                  <a:lnTo>
                    <a:pt x="1189" y="848"/>
                  </a:lnTo>
                  <a:lnTo>
                    <a:pt x="1192" y="855"/>
                  </a:lnTo>
                  <a:lnTo>
                    <a:pt x="1194" y="853"/>
                  </a:lnTo>
                  <a:lnTo>
                    <a:pt x="1197" y="848"/>
                  </a:lnTo>
                  <a:lnTo>
                    <a:pt x="1201" y="841"/>
                  </a:lnTo>
                  <a:lnTo>
                    <a:pt x="1205" y="837"/>
                  </a:lnTo>
                  <a:lnTo>
                    <a:pt x="1209" y="837"/>
                  </a:lnTo>
                  <a:lnTo>
                    <a:pt x="1212" y="839"/>
                  </a:lnTo>
                  <a:lnTo>
                    <a:pt x="1216" y="848"/>
                  </a:lnTo>
                  <a:lnTo>
                    <a:pt x="1216" y="851"/>
                  </a:lnTo>
                  <a:lnTo>
                    <a:pt x="1219" y="855"/>
                  </a:lnTo>
                  <a:lnTo>
                    <a:pt x="1220" y="858"/>
                  </a:lnTo>
                  <a:lnTo>
                    <a:pt x="1224" y="862"/>
                  </a:lnTo>
                  <a:lnTo>
                    <a:pt x="1226" y="867"/>
                  </a:lnTo>
                  <a:lnTo>
                    <a:pt x="1229" y="871"/>
                  </a:lnTo>
                  <a:lnTo>
                    <a:pt x="1232" y="876"/>
                  </a:lnTo>
                  <a:lnTo>
                    <a:pt x="1234" y="883"/>
                  </a:lnTo>
                  <a:lnTo>
                    <a:pt x="1235" y="885"/>
                  </a:lnTo>
                  <a:lnTo>
                    <a:pt x="1237" y="892"/>
                  </a:lnTo>
                  <a:lnTo>
                    <a:pt x="1239" y="897"/>
                  </a:lnTo>
                  <a:lnTo>
                    <a:pt x="1237" y="902"/>
                  </a:lnTo>
                  <a:lnTo>
                    <a:pt x="1235" y="907"/>
                  </a:lnTo>
                  <a:lnTo>
                    <a:pt x="1234" y="912"/>
                  </a:lnTo>
                  <a:lnTo>
                    <a:pt x="1234" y="918"/>
                  </a:lnTo>
                  <a:lnTo>
                    <a:pt x="1234" y="921"/>
                  </a:lnTo>
                  <a:lnTo>
                    <a:pt x="1235" y="923"/>
                  </a:lnTo>
                  <a:lnTo>
                    <a:pt x="1237" y="921"/>
                  </a:lnTo>
                  <a:lnTo>
                    <a:pt x="1239" y="918"/>
                  </a:lnTo>
                  <a:lnTo>
                    <a:pt x="1243" y="916"/>
                  </a:lnTo>
                  <a:lnTo>
                    <a:pt x="1243" y="921"/>
                  </a:lnTo>
                  <a:lnTo>
                    <a:pt x="1243" y="928"/>
                  </a:lnTo>
                  <a:lnTo>
                    <a:pt x="1241" y="932"/>
                  </a:lnTo>
                  <a:lnTo>
                    <a:pt x="1237" y="937"/>
                  </a:lnTo>
                  <a:lnTo>
                    <a:pt x="1235" y="941"/>
                  </a:lnTo>
                  <a:lnTo>
                    <a:pt x="1232" y="944"/>
                  </a:lnTo>
                  <a:lnTo>
                    <a:pt x="1226" y="948"/>
                  </a:lnTo>
                  <a:lnTo>
                    <a:pt x="1222" y="951"/>
                  </a:lnTo>
                  <a:lnTo>
                    <a:pt x="1219" y="951"/>
                  </a:lnTo>
                  <a:lnTo>
                    <a:pt x="1216" y="951"/>
                  </a:lnTo>
                  <a:lnTo>
                    <a:pt x="1212" y="951"/>
                  </a:lnTo>
                  <a:lnTo>
                    <a:pt x="1210" y="948"/>
                  </a:lnTo>
                  <a:lnTo>
                    <a:pt x="1209" y="948"/>
                  </a:lnTo>
                  <a:lnTo>
                    <a:pt x="1205" y="946"/>
                  </a:lnTo>
                  <a:lnTo>
                    <a:pt x="1202" y="946"/>
                  </a:lnTo>
                  <a:lnTo>
                    <a:pt x="1201" y="946"/>
                  </a:lnTo>
                  <a:lnTo>
                    <a:pt x="1199" y="948"/>
                  </a:lnTo>
                  <a:lnTo>
                    <a:pt x="1199" y="951"/>
                  </a:lnTo>
                  <a:lnTo>
                    <a:pt x="1197" y="951"/>
                  </a:lnTo>
                  <a:lnTo>
                    <a:pt x="1197" y="953"/>
                  </a:lnTo>
                  <a:lnTo>
                    <a:pt x="1197" y="957"/>
                  </a:lnTo>
                  <a:lnTo>
                    <a:pt x="1197" y="962"/>
                  </a:lnTo>
                  <a:lnTo>
                    <a:pt x="1197" y="967"/>
                  </a:lnTo>
                  <a:lnTo>
                    <a:pt x="1197" y="971"/>
                  </a:lnTo>
                  <a:lnTo>
                    <a:pt x="1197" y="976"/>
                  </a:lnTo>
                  <a:lnTo>
                    <a:pt x="1197" y="982"/>
                  </a:lnTo>
                  <a:lnTo>
                    <a:pt x="1195" y="986"/>
                  </a:lnTo>
                  <a:lnTo>
                    <a:pt x="1194" y="991"/>
                  </a:lnTo>
                  <a:lnTo>
                    <a:pt x="1192" y="993"/>
                  </a:lnTo>
                  <a:lnTo>
                    <a:pt x="1189" y="995"/>
                  </a:lnTo>
                  <a:lnTo>
                    <a:pt x="1185" y="998"/>
                  </a:lnTo>
                  <a:lnTo>
                    <a:pt x="1184" y="1000"/>
                  </a:lnTo>
                  <a:lnTo>
                    <a:pt x="1182" y="1002"/>
                  </a:lnTo>
                  <a:lnTo>
                    <a:pt x="1178" y="1005"/>
                  </a:lnTo>
                  <a:lnTo>
                    <a:pt x="1178" y="1009"/>
                  </a:lnTo>
                  <a:lnTo>
                    <a:pt x="1176" y="1011"/>
                  </a:lnTo>
                  <a:lnTo>
                    <a:pt x="1176" y="1016"/>
                  </a:lnTo>
                  <a:lnTo>
                    <a:pt x="1176" y="1023"/>
                  </a:lnTo>
                  <a:lnTo>
                    <a:pt x="1176" y="1028"/>
                  </a:lnTo>
                  <a:lnTo>
                    <a:pt x="1176" y="1032"/>
                  </a:lnTo>
                  <a:lnTo>
                    <a:pt x="1176" y="1037"/>
                  </a:lnTo>
                  <a:lnTo>
                    <a:pt x="1176" y="1041"/>
                  </a:lnTo>
                  <a:lnTo>
                    <a:pt x="1176" y="1046"/>
                  </a:lnTo>
                  <a:lnTo>
                    <a:pt x="1176" y="1051"/>
                  </a:lnTo>
                  <a:lnTo>
                    <a:pt x="1176" y="1056"/>
                  </a:lnTo>
                  <a:lnTo>
                    <a:pt x="1176" y="1059"/>
                  </a:lnTo>
                  <a:lnTo>
                    <a:pt x="1176" y="1061"/>
                  </a:lnTo>
                  <a:lnTo>
                    <a:pt x="1176" y="1063"/>
                  </a:lnTo>
                  <a:lnTo>
                    <a:pt x="1178" y="1072"/>
                  </a:lnTo>
                  <a:lnTo>
                    <a:pt x="1178" y="1082"/>
                  </a:lnTo>
                  <a:lnTo>
                    <a:pt x="1180" y="1091"/>
                  </a:lnTo>
                  <a:lnTo>
                    <a:pt x="1182" y="1100"/>
                  </a:lnTo>
                  <a:lnTo>
                    <a:pt x="1184" y="1109"/>
                  </a:lnTo>
                  <a:lnTo>
                    <a:pt x="1184" y="1118"/>
                  </a:lnTo>
                  <a:lnTo>
                    <a:pt x="1184" y="1127"/>
                  </a:lnTo>
                  <a:lnTo>
                    <a:pt x="1184" y="1138"/>
                  </a:lnTo>
                  <a:lnTo>
                    <a:pt x="1182" y="1154"/>
                  </a:lnTo>
                  <a:lnTo>
                    <a:pt x="1180" y="1168"/>
                  </a:lnTo>
                  <a:lnTo>
                    <a:pt x="1180" y="1181"/>
                  </a:lnTo>
                  <a:lnTo>
                    <a:pt x="1178" y="1195"/>
                  </a:lnTo>
                  <a:lnTo>
                    <a:pt x="1178" y="1208"/>
                  </a:lnTo>
                  <a:lnTo>
                    <a:pt x="1176" y="1219"/>
                  </a:lnTo>
                  <a:lnTo>
                    <a:pt x="1176" y="1231"/>
                  </a:lnTo>
                  <a:lnTo>
                    <a:pt x="1176" y="1240"/>
                  </a:lnTo>
                  <a:lnTo>
                    <a:pt x="1174" y="1252"/>
                  </a:lnTo>
                  <a:lnTo>
                    <a:pt x="1174" y="1261"/>
                  </a:lnTo>
                  <a:lnTo>
                    <a:pt x="1174" y="1268"/>
                  </a:lnTo>
                  <a:lnTo>
                    <a:pt x="1176" y="1277"/>
                  </a:lnTo>
                  <a:lnTo>
                    <a:pt x="1176" y="1285"/>
                  </a:lnTo>
                  <a:lnTo>
                    <a:pt x="1176" y="1292"/>
                  </a:lnTo>
                  <a:lnTo>
                    <a:pt x="1176" y="1296"/>
                  </a:lnTo>
                  <a:lnTo>
                    <a:pt x="1178" y="1303"/>
                  </a:lnTo>
                  <a:lnTo>
                    <a:pt x="1178" y="1310"/>
                  </a:lnTo>
                  <a:lnTo>
                    <a:pt x="1182" y="1317"/>
                  </a:lnTo>
                  <a:lnTo>
                    <a:pt x="1184" y="1322"/>
                  </a:lnTo>
                  <a:lnTo>
                    <a:pt x="1187" y="1328"/>
                  </a:lnTo>
                  <a:lnTo>
                    <a:pt x="1192" y="1333"/>
                  </a:lnTo>
                  <a:lnTo>
                    <a:pt x="1195" y="1338"/>
                  </a:lnTo>
                  <a:lnTo>
                    <a:pt x="1199" y="1345"/>
                  </a:lnTo>
                  <a:lnTo>
                    <a:pt x="1202" y="1349"/>
                  </a:lnTo>
                  <a:lnTo>
                    <a:pt x="1205" y="1351"/>
                  </a:lnTo>
                  <a:lnTo>
                    <a:pt x="1207" y="1357"/>
                  </a:lnTo>
                  <a:lnTo>
                    <a:pt x="1207" y="1360"/>
                  </a:lnTo>
                  <a:lnTo>
                    <a:pt x="1207" y="1364"/>
                  </a:lnTo>
                  <a:lnTo>
                    <a:pt x="1205" y="1369"/>
                  </a:lnTo>
                  <a:lnTo>
                    <a:pt x="1202" y="1373"/>
                  </a:lnTo>
                  <a:lnTo>
                    <a:pt x="1202" y="1378"/>
                  </a:lnTo>
                  <a:lnTo>
                    <a:pt x="1201" y="1380"/>
                  </a:lnTo>
                  <a:lnTo>
                    <a:pt x="1199" y="1385"/>
                  </a:lnTo>
                  <a:lnTo>
                    <a:pt x="1197" y="1389"/>
                  </a:lnTo>
                  <a:lnTo>
                    <a:pt x="1197" y="1394"/>
                  </a:lnTo>
                  <a:lnTo>
                    <a:pt x="1195" y="1399"/>
                  </a:lnTo>
                  <a:lnTo>
                    <a:pt x="1195" y="1401"/>
                  </a:lnTo>
                  <a:lnTo>
                    <a:pt x="1195" y="1405"/>
                  </a:lnTo>
                  <a:lnTo>
                    <a:pt x="1197" y="1408"/>
                  </a:lnTo>
                  <a:lnTo>
                    <a:pt x="1197" y="1412"/>
                  </a:lnTo>
                  <a:lnTo>
                    <a:pt x="1197" y="1415"/>
                  </a:lnTo>
                  <a:lnTo>
                    <a:pt x="1199" y="1419"/>
                  </a:lnTo>
                  <a:lnTo>
                    <a:pt x="1201" y="1422"/>
                  </a:lnTo>
                  <a:lnTo>
                    <a:pt x="1201" y="1424"/>
                  </a:lnTo>
                  <a:lnTo>
                    <a:pt x="1202" y="1426"/>
                  </a:lnTo>
                  <a:lnTo>
                    <a:pt x="1205" y="1426"/>
                  </a:lnTo>
                  <a:lnTo>
                    <a:pt x="1207" y="1428"/>
                  </a:lnTo>
                  <a:lnTo>
                    <a:pt x="1207" y="1434"/>
                  </a:lnTo>
                  <a:lnTo>
                    <a:pt x="1209" y="1436"/>
                  </a:lnTo>
                  <a:lnTo>
                    <a:pt x="1210" y="1441"/>
                  </a:lnTo>
                  <a:lnTo>
                    <a:pt x="1210" y="1443"/>
                  </a:lnTo>
                  <a:lnTo>
                    <a:pt x="1212" y="1448"/>
                  </a:lnTo>
                  <a:lnTo>
                    <a:pt x="1212" y="1450"/>
                  </a:lnTo>
                  <a:lnTo>
                    <a:pt x="1214" y="1455"/>
                  </a:lnTo>
                  <a:lnTo>
                    <a:pt x="1216" y="1457"/>
                  </a:lnTo>
                  <a:lnTo>
                    <a:pt x="1219" y="1462"/>
                  </a:lnTo>
                  <a:lnTo>
                    <a:pt x="1220" y="1464"/>
                  </a:lnTo>
                  <a:lnTo>
                    <a:pt x="1224" y="1469"/>
                  </a:lnTo>
                  <a:lnTo>
                    <a:pt x="1226" y="1471"/>
                  </a:lnTo>
                  <a:lnTo>
                    <a:pt x="1229" y="1476"/>
                  </a:lnTo>
                  <a:lnTo>
                    <a:pt x="1232" y="1478"/>
                  </a:lnTo>
                  <a:lnTo>
                    <a:pt x="1235" y="1482"/>
                  </a:lnTo>
                  <a:lnTo>
                    <a:pt x="1237" y="1485"/>
                  </a:lnTo>
                  <a:lnTo>
                    <a:pt x="1239" y="1487"/>
                  </a:lnTo>
                  <a:lnTo>
                    <a:pt x="1241" y="1492"/>
                  </a:lnTo>
                  <a:lnTo>
                    <a:pt x="1245" y="1494"/>
                  </a:lnTo>
                  <a:lnTo>
                    <a:pt x="1247" y="1498"/>
                  </a:lnTo>
                  <a:lnTo>
                    <a:pt x="1247" y="1503"/>
                  </a:lnTo>
                  <a:lnTo>
                    <a:pt x="1249" y="1505"/>
                  </a:lnTo>
                  <a:lnTo>
                    <a:pt x="1251" y="1511"/>
                  </a:lnTo>
                  <a:lnTo>
                    <a:pt x="1252" y="1513"/>
                  </a:lnTo>
                  <a:lnTo>
                    <a:pt x="1254" y="1523"/>
                  </a:lnTo>
                  <a:lnTo>
                    <a:pt x="1256" y="1532"/>
                  </a:lnTo>
                  <a:lnTo>
                    <a:pt x="1259" y="1539"/>
                  </a:lnTo>
                  <a:lnTo>
                    <a:pt x="1260" y="1548"/>
                  </a:lnTo>
                  <a:lnTo>
                    <a:pt x="1264" y="1555"/>
                  </a:lnTo>
                  <a:lnTo>
                    <a:pt x="1266" y="1564"/>
                  </a:lnTo>
                  <a:lnTo>
                    <a:pt x="1267" y="1573"/>
                  </a:lnTo>
                  <a:lnTo>
                    <a:pt x="1272" y="1580"/>
                  </a:lnTo>
                  <a:lnTo>
                    <a:pt x="1274" y="1588"/>
                  </a:lnTo>
                  <a:lnTo>
                    <a:pt x="1277" y="1597"/>
                  </a:lnTo>
                  <a:lnTo>
                    <a:pt x="1281" y="1604"/>
                  </a:lnTo>
                  <a:lnTo>
                    <a:pt x="1285" y="1611"/>
                  </a:lnTo>
                  <a:lnTo>
                    <a:pt x="1289" y="1618"/>
                  </a:lnTo>
                  <a:lnTo>
                    <a:pt x="1292" y="1625"/>
                  </a:lnTo>
                  <a:lnTo>
                    <a:pt x="1299" y="1629"/>
                  </a:lnTo>
                  <a:lnTo>
                    <a:pt x="1304" y="1636"/>
                  </a:lnTo>
                  <a:lnTo>
                    <a:pt x="1309" y="1641"/>
                  </a:lnTo>
                  <a:lnTo>
                    <a:pt x="1316" y="1648"/>
                  </a:lnTo>
                  <a:lnTo>
                    <a:pt x="1323" y="1652"/>
                  </a:lnTo>
                  <a:lnTo>
                    <a:pt x="1331" y="1657"/>
                  </a:lnTo>
                  <a:lnTo>
                    <a:pt x="1339" y="1660"/>
                  </a:lnTo>
                  <a:lnTo>
                    <a:pt x="1346" y="1660"/>
                  </a:lnTo>
                  <a:lnTo>
                    <a:pt x="1354" y="1663"/>
                  </a:lnTo>
                  <a:lnTo>
                    <a:pt x="1361" y="1660"/>
                  </a:lnTo>
                  <a:lnTo>
                    <a:pt x="1363" y="1665"/>
                  </a:lnTo>
                  <a:lnTo>
                    <a:pt x="1367" y="1667"/>
                  </a:lnTo>
                  <a:lnTo>
                    <a:pt x="1369" y="1670"/>
                  </a:lnTo>
                  <a:lnTo>
                    <a:pt x="1371" y="1674"/>
                  </a:lnTo>
                  <a:lnTo>
                    <a:pt x="1373" y="1677"/>
                  </a:lnTo>
                  <a:lnTo>
                    <a:pt x="1374" y="1681"/>
                  </a:lnTo>
                  <a:lnTo>
                    <a:pt x="1376" y="1683"/>
                  </a:lnTo>
                  <a:lnTo>
                    <a:pt x="1379" y="1688"/>
                  </a:lnTo>
                  <a:lnTo>
                    <a:pt x="1381" y="1690"/>
                  </a:lnTo>
                  <a:lnTo>
                    <a:pt x="1384" y="1695"/>
                  </a:lnTo>
                  <a:lnTo>
                    <a:pt x="1386" y="1697"/>
                  </a:lnTo>
                  <a:lnTo>
                    <a:pt x="1388" y="1700"/>
                  </a:lnTo>
                  <a:lnTo>
                    <a:pt x="1392" y="1702"/>
                  </a:lnTo>
                  <a:lnTo>
                    <a:pt x="1396" y="1704"/>
                  </a:lnTo>
                  <a:lnTo>
                    <a:pt x="1398" y="1709"/>
                  </a:lnTo>
                  <a:lnTo>
                    <a:pt x="1401" y="1709"/>
                  </a:lnTo>
                  <a:lnTo>
                    <a:pt x="1403" y="1711"/>
                  </a:lnTo>
                  <a:lnTo>
                    <a:pt x="1407" y="1711"/>
                  </a:lnTo>
                  <a:lnTo>
                    <a:pt x="1409" y="1713"/>
                  </a:lnTo>
                  <a:lnTo>
                    <a:pt x="1413" y="1713"/>
                  </a:lnTo>
                  <a:lnTo>
                    <a:pt x="1415" y="1713"/>
                  </a:lnTo>
                  <a:lnTo>
                    <a:pt x="1419" y="1713"/>
                  </a:lnTo>
                  <a:lnTo>
                    <a:pt x="1421" y="1711"/>
                  </a:lnTo>
                  <a:lnTo>
                    <a:pt x="1424" y="1709"/>
                  </a:lnTo>
                  <a:lnTo>
                    <a:pt x="1426" y="1706"/>
                  </a:lnTo>
                  <a:lnTo>
                    <a:pt x="1430" y="1702"/>
                  </a:lnTo>
                  <a:lnTo>
                    <a:pt x="1434" y="1702"/>
                  </a:lnTo>
                  <a:lnTo>
                    <a:pt x="1438" y="1700"/>
                  </a:lnTo>
                  <a:lnTo>
                    <a:pt x="1440" y="1697"/>
                  </a:lnTo>
                  <a:lnTo>
                    <a:pt x="1441" y="1695"/>
                  </a:lnTo>
                  <a:lnTo>
                    <a:pt x="1446" y="1693"/>
                  </a:lnTo>
                  <a:lnTo>
                    <a:pt x="1448" y="1693"/>
                  </a:lnTo>
                  <a:lnTo>
                    <a:pt x="1451" y="1690"/>
                  </a:lnTo>
                  <a:lnTo>
                    <a:pt x="1453" y="1690"/>
                  </a:lnTo>
                  <a:lnTo>
                    <a:pt x="1455" y="1688"/>
                  </a:lnTo>
                  <a:lnTo>
                    <a:pt x="1459" y="1688"/>
                  </a:lnTo>
                  <a:lnTo>
                    <a:pt x="1465" y="1686"/>
                  </a:lnTo>
                  <a:lnTo>
                    <a:pt x="1470" y="1683"/>
                  </a:lnTo>
                  <a:lnTo>
                    <a:pt x="1478" y="1683"/>
                  </a:lnTo>
                  <a:lnTo>
                    <a:pt x="1483" y="1683"/>
                  </a:lnTo>
                  <a:lnTo>
                    <a:pt x="1491" y="1686"/>
                  </a:lnTo>
                  <a:lnTo>
                    <a:pt x="1498" y="1686"/>
                  </a:lnTo>
                  <a:lnTo>
                    <a:pt x="1505" y="1686"/>
                  </a:lnTo>
                  <a:lnTo>
                    <a:pt x="1513" y="1686"/>
                  </a:lnTo>
                  <a:lnTo>
                    <a:pt x="1516" y="1686"/>
                  </a:lnTo>
                  <a:lnTo>
                    <a:pt x="1520" y="1686"/>
                  </a:lnTo>
                  <a:lnTo>
                    <a:pt x="1523" y="1683"/>
                  </a:lnTo>
                  <a:lnTo>
                    <a:pt x="1526" y="1681"/>
                  </a:lnTo>
                  <a:lnTo>
                    <a:pt x="1528" y="1681"/>
                  </a:lnTo>
                  <a:lnTo>
                    <a:pt x="1531" y="1679"/>
                  </a:lnTo>
                  <a:lnTo>
                    <a:pt x="1533" y="1677"/>
                  </a:lnTo>
                  <a:lnTo>
                    <a:pt x="1535" y="1677"/>
                  </a:lnTo>
                  <a:lnTo>
                    <a:pt x="1538" y="1674"/>
                  </a:lnTo>
                  <a:lnTo>
                    <a:pt x="1543" y="1672"/>
                  </a:lnTo>
                  <a:lnTo>
                    <a:pt x="1545" y="1672"/>
                  </a:lnTo>
                  <a:lnTo>
                    <a:pt x="1550" y="1667"/>
                  </a:lnTo>
                  <a:lnTo>
                    <a:pt x="1558" y="1665"/>
                  </a:lnTo>
                  <a:lnTo>
                    <a:pt x="1563" y="1665"/>
                  </a:lnTo>
                  <a:lnTo>
                    <a:pt x="1571" y="1665"/>
                  </a:lnTo>
                  <a:lnTo>
                    <a:pt x="1580" y="1665"/>
                  </a:lnTo>
                  <a:lnTo>
                    <a:pt x="1585" y="1665"/>
                  </a:lnTo>
                  <a:lnTo>
                    <a:pt x="1593" y="1667"/>
                  </a:lnTo>
                  <a:lnTo>
                    <a:pt x="1600" y="1667"/>
                  </a:lnTo>
                  <a:lnTo>
                    <a:pt x="1602" y="1667"/>
                  </a:lnTo>
                  <a:lnTo>
                    <a:pt x="1604" y="1670"/>
                  </a:lnTo>
                  <a:lnTo>
                    <a:pt x="1604" y="1672"/>
                  </a:lnTo>
                  <a:lnTo>
                    <a:pt x="1605" y="1674"/>
                  </a:lnTo>
                  <a:lnTo>
                    <a:pt x="1608" y="1679"/>
                  </a:lnTo>
                  <a:lnTo>
                    <a:pt x="1608" y="1683"/>
                  </a:lnTo>
                  <a:lnTo>
                    <a:pt x="1610" y="1688"/>
                  </a:lnTo>
                  <a:lnTo>
                    <a:pt x="1613" y="1693"/>
                  </a:lnTo>
                  <a:lnTo>
                    <a:pt x="1620" y="1695"/>
                  </a:lnTo>
                  <a:lnTo>
                    <a:pt x="1625" y="1695"/>
                  </a:lnTo>
                  <a:lnTo>
                    <a:pt x="1630" y="1695"/>
                  </a:lnTo>
                  <a:lnTo>
                    <a:pt x="1637" y="1690"/>
                  </a:lnTo>
                  <a:lnTo>
                    <a:pt x="1640" y="1688"/>
                  </a:lnTo>
                  <a:lnTo>
                    <a:pt x="1645" y="1683"/>
                  </a:lnTo>
                  <a:lnTo>
                    <a:pt x="1650" y="1679"/>
                  </a:lnTo>
                  <a:lnTo>
                    <a:pt x="1653" y="1674"/>
                  </a:lnTo>
                  <a:lnTo>
                    <a:pt x="1653" y="1672"/>
                  </a:lnTo>
                  <a:lnTo>
                    <a:pt x="1655" y="1667"/>
                  </a:lnTo>
                  <a:lnTo>
                    <a:pt x="1653" y="1660"/>
                  </a:lnTo>
                  <a:lnTo>
                    <a:pt x="1653" y="1655"/>
                  </a:lnTo>
                  <a:lnTo>
                    <a:pt x="1653" y="1650"/>
                  </a:lnTo>
                  <a:lnTo>
                    <a:pt x="1653" y="1646"/>
                  </a:lnTo>
                  <a:lnTo>
                    <a:pt x="1655" y="1641"/>
                  </a:lnTo>
                  <a:lnTo>
                    <a:pt x="1660" y="1639"/>
                  </a:lnTo>
                  <a:lnTo>
                    <a:pt x="1662" y="1636"/>
                  </a:lnTo>
                  <a:lnTo>
                    <a:pt x="1663" y="1636"/>
                  </a:lnTo>
                  <a:lnTo>
                    <a:pt x="1665" y="1634"/>
                  </a:lnTo>
                  <a:lnTo>
                    <a:pt x="1667" y="1634"/>
                  </a:lnTo>
                  <a:lnTo>
                    <a:pt x="1670" y="1634"/>
                  </a:lnTo>
                  <a:lnTo>
                    <a:pt x="1670" y="1632"/>
                  </a:lnTo>
                  <a:lnTo>
                    <a:pt x="1675" y="1632"/>
                  </a:lnTo>
                  <a:lnTo>
                    <a:pt x="1677" y="1632"/>
                  </a:lnTo>
                  <a:lnTo>
                    <a:pt x="1680" y="1627"/>
                  </a:lnTo>
                  <a:lnTo>
                    <a:pt x="1684" y="1625"/>
                  </a:lnTo>
                  <a:lnTo>
                    <a:pt x="1688" y="1620"/>
                  </a:lnTo>
                  <a:lnTo>
                    <a:pt x="1692" y="1616"/>
                  </a:lnTo>
                  <a:lnTo>
                    <a:pt x="1694" y="1609"/>
                  </a:lnTo>
                  <a:lnTo>
                    <a:pt x="1695" y="1602"/>
                  </a:lnTo>
                  <a:lnTo>
                    <a:pt x="1697" y="1597"/>
                  </a:lnTo>
                  <a:lnTo>
                    <a:pt x="1700" y="1590"/>
                  </a:lnTo>
                  <a:lnTo>
                    <a:pt x="1700" y="1582"/>
                  </a:lnTo>
                  <a:lnTo>
                    <a:pt x="1700" y="1575"/>
                  </a:lnTo>
                  <a:lnTo>
                    <a:pt x="1702" y="1571"/>
                  </a:lnTo>
                  <a:lnTo>
                    <a:pt x="1703" y="1564"/>
                  </a:lnTo>
                  <a:lnTo>
                    <a:pt x="1705" y="1562"/>
                  </a:lnTo>
                  <a:lnTo>
                    <a:pt x="1707" y="1557"/>
                  </a:lnTo>
                  <a:lnTo>
                    <a:pt x="1709" y="1555"/>
                  </a:lnTo>
                  <a:lnTo>
                    <a:pt x="1710" y="1550"/>
                  </a:lnTo>
                  <a:lnTo>
                    <a:pt x="1715" y="1548"/>
                  </a:lnTo>
                  <a:lnTo>
                    <a:pt x="1717" y="1543"/>
                  </a:lnTo>
                  <a:lnTo>
                    <a:pt x="1719" y="1541"/>
                  </a:lnTo>
                  <a:lnTo>
                    <a:pt x="1720" y="1536"/>
                  </a:lnTo>
                  <a:lnTo>
                    <a:pt x="1722" y="1530"/>
                  </a:lnTo>
                  <a:lnTo>
                    <a:pt x="1724" y="1523"/>
                  </a:lnTo>
                  <a:lnTo>
                    <a:pt x="1727" y="1516"/>
                  </a:lnTo>
                  <a:lnTo>
                    <a:pt x="1727" y="1509"/>
                  </a:lnTo>
                  <a:lnTo>
                    <a:pt x="1728" y="1503"/>
                  </a:lnTo>
                  <a:lnTo>
                    <a:pt x="1728" y="1496"/>
                  </a:lnTo>
                  <a:lnTo>
                    <a:pt x="1730" y="1489"/>
                  </a:lnTo>
                  <a:lnTo>
                    <a:pt x="1730" y="1482"/>
                  </a:lnTo>
                  <a:lnTo>
                    <a:pt x="1732" y="1476"/>
                  </a:lnTo>
                  <a:lnTo>
                    <a:pt x="1732" y="1469"/>
                  </a:lnTo>
                  <a:lnTo>
                    <a:pt x="1732" y="1464"/>
                  </a:lnTo>
                  <a:lnTo>
                    <a:pt x="1732" y="1457"/>
                  </a:lnTo>
                  <a:lnTo>
                    <a:pt x="1734" y="1450"/>
                  </a:lnTo>
                  <a:lnTo>
                    <a:pt x="1734" y="1446"/>
                  </a:lnTo>
                  <a:lnTo>
                    <a:pt x="1735" y="1441"/>
                  </a:lnTo>
                  <a:lnTo>
                    <a:pt x="1737" y="1436"/>
                  </a:lnTo>
                  <a:lnTo>
                    <a:pt x="1742" y="1426"/>
                  </a:lnTo>
                  <a:lnTo>
                    <a:pt x="1747" y="1419"/>
                  </a:lnTo>
                  <a:lnTo>
                    <a:pt x="1755" y="1415"/>
                  </a:lnTo>
                  <a:lnTo>
                    <a:pt x="1762" y="1410"/>
                  </a:lnTo>
                  <a:lnTo>
                    <a:pt x="1770" y="1405"/>
                  </a:lnTo>
                  <a:lnTo>
                    <a:pt x="1779" y="1403"/>
                  </a:lnTo>
                  <a:lnTo>
                    <a:pt x="1787" y="1401"/>
                  </a:lnTo>
                  <a:lnTo>
                    <a:pt x="1795" y="1396"/>
                  </a:lnTo>
                  <a:lnTo>
                    <a:pt x="1797" y="1396"/>
                  </a:lnTo>
                  <a:lnTo>
                    <a:pt x="1801" y="1399"/>
                  </a:lnTo>
                  <a:lnTo>
                    <a:pt x="1802" y="1399"/>
                  </a:lnTo>
                  <a:lnTo>
                    <a:pt x="1802" y="1392"/>
                  </a:lnTo>
                  <a:lnTo>
                    <a:pt x="1810" y="1394"/>
                  </a:lnTo>
                  <a:lnTo>
                    <a:pt x="1817" y="1394"/>
                  </a:lnTo>
                  <a:lnTo>
                    <a:pt x="1826" y="1396"/>
                  </a:lnTo>
                  <a:lnTo>
                    <a:pt x="1834" y="1396"/>
                  </a:lnTo>
                  <a:lnTo>
                    <a:pt x="1842" y="1396"/>
                  </a:lnTo>
                  <a:lnTo>
                    <a:pt x="1849" y="1396"/>
                  </a:lnTo>
                  <a:lnTo>
                    <a:pt x="1856" y="1394"/>
                  </a:lnTo>
                  <a:lnTo>
                    <a:pt x="1864" y="1392"/>
                  </a:lnTo>
                  <a:lnTo>
                    <a:pt x="1867" y="1389"/>
                  </a:lnTo>
                  <a:lnTo>
                    <a:pt x="1871" y="1387"/>
                  </a:lnTo>
                  <a:lnTo>
                    <a:pt x="1874" y="1382"/>
                  </a:lnTo>
                  <a:lnTo>
                    <a:pt x="1877" y="1380"/>
                  </a:lnTo>
                  <a:lnTo>
                    <a:pt x="1881" y="1380"/>
                  </a:lnTo>
                  <a:lnTo>
                    <a:pt x="1883" y="1380"/>
                  </a:lnTo>
                  <a:lnTo>
                    <a:pt x="1886" y="1380"/>
                  </a:lnTo>
                  <a:lnTo>
                    <a:pt x="1889" y="1380"/>
                  </a:lnTo>
                  <a:lnTo>
                    <a:pt x="1892" y="1380"/>
                  </a:lnTo>
                  <a:lnTo>
                    <a:pt x="1894" y="1378"/>
                  </a:lnTo>
                  <a:lnTo>
                    <a:pt x="1898" y="1378"/>
                  </a:lnTo>
                  <a:lnTo>
                    <a:pt x="1899" y="1376"/>
                  </a:lnTo>
                  <a:lnTo>
                    <a:pt x="1902" y="1376"/>
                  </a:lnTo>
                  <a:lnTo>
                    <a:pt x="1906" y="1373"/>
                  </a:lnTo>
                  <a:lnTo>
                    <a:pt x="1908" y="1373"/>
                  </a:lnTo>
                  <a:lnTo>
                    <a:pt x="1911" y="1373"/>
                  </a:lnTo>
                  <a:lnTo>
                    <a:pt x="1916" y="1373"/>
                  </a:lnTo>
                  <a:lnTo>
                    <a:pt x="1919" y="1373"/>
                  </a:lnTo>
                  <a:lnTo>
                    <a:pt x="1924" y="1373"/>
                  </a:lnTo>
                  <a:lnTo>
                    <a:pt x="1929" y="1373"/>
                  </a:lnTo>
                  <a:lnTo>
                    <a:pt x="1934" y="1373"/>
                  </a:lnTo>
                  <a:lnTo>
                    <a:pt x="1938" y="1376"/>
                  </a:lnTo>
                  <a:lnTo>
                    <a:pt x="1941" y="1380"/>
                  </a:lnTo>
                  <a:lnTo>
                    <a:pt x="1944" y="1382"/>
                  </a:lnTo>
                  <a:lnTo>
                    <a:pt x="1946" y="1385"/>
                  </a:lnTo>
                  <a:lnTo>
                    <a:pt x="1946" y="1389"/>
                  </a:lnTo>
                  <a:lnTo>
                    <a:pt x="1948" y="1396"/>
                  </a:lnTo>
                  <a:lnTo>
                    <a:pt x="1948" y="1401"/>
                  </a:lnTo>
                  <a:lnTo>
                    <a:pt x="1951" y="1396"/>
                  </a:lnTo>
                  <a:lnTo>
                    <a:pt x="1956" y="1392"/>
                  </a:lnTo>
                  <a:lnTo>
                    <a:pt x="1959" y="1387"/>
                  </a:lnTo>
                  <a:lnTo>
                    <a:pt x="1963" y="1387"/>
                  </a:lnTo>
                  <a:lnTo>
                    <a:pt x="1966" y="1385"/>
                  </a:lnTo>
                  <a:lnTo>
                    <a:pt x="1973" y="1385"/>
                  </a:lnTo>
                  <a:lnTo>
                    <a:pt x="1978" y="1385"/>
                  </a:lnTo>
                  <a:lnTo>
                    <a:pt x="1982" y="1385"/>
                  </a:lnTo>
                  <a:lnTo>
                    <a:pt x="1988" y="1387"/>
                  </a:lnTo>
                  <a:lnTo>
                    <a:pt x="1993" y="1387"/>
                  </a:lnTo>
                  <a:lnTo>
                    <a:pt x="1999" y="1389"/>
                  </a:lnTo>
                  <a:lnTo>
                    <a:pt x="2003" y="1389"/>
                  </a:lnTo>
                  <a:lnTo>
                    <a:pt x="2009" y="1392"/>
                  </a:lnTo>
                  <a:lnTo>
                    <a:pt x="2013" y="1396"/>
                  </a:lnTo>
                  <a:lnTo>
                    <a:pt x="2014" y="1401"/>
                  </a:lnTo>
                  <a:lnTo>
                    <a:pt x="2016" y="1405"/>
                  </a:lnTo>
                  <a:lnTo>
                    <a:pt x="2016" y="1408"/>
                  </a:lnTo>
                  <a:lnTo>
                    <a:pt x="2016" y="1412"/>
                  </a:lnTo>
                  <a:lnTo>
                    <a:pt x="2016" y="1417"/>
                  </a:lnTo>
                  <a:lnTo>
                    <a:pt x="2018" y="1419"/>
                  </a:lnTo>
                  <a:lnTo>
                    <a:pt x="2018" y="1422"/>
                  </a:lnTo>
                  <a:lnTo>
                    <a:pt x="2021" y="1426"/>
                  </a:lnTo>
                  <a:lnTo>
                    <a:pt x="2021" y="1428"/>
                  </a:lnTo>
                  <a:lnTo>
                    <a:pt x="2021" y="1431"/>
                  </a:lnTo>
                  <a:lnTo>
                    <a:pt x="2021" y="1434"/>
                  </a:lnTo>
                  <a:lnTo>
                    <a:pt x="2021" y="1436"/>
                  </a:lnTo>
                  <a:lnTo>
                    <a:pt x="2021" y="1439"/>
                  </a:lnTo>
                  <a:lnTo>
                    <a:pt x="2021" y="1441"/>
                  </a:lnTo>
                  <a:lnTo>
                    <a:pt x="2018" y="1446"/>
                  </a:lnTo>
                  <a:lnTo>
                    <a:pt x="2016" y="1450"/>
                  </a:lnTo>
                  <a:lnTo>
                    <a:pt x="2016" y="1457"/>
                  </a:lnTo>
                  <a:lnTo>
                    <a:pt x="2014" y="1462"/>
                  </a:lnTo>
                  <a:lnTo>
                    <a:pt x="2011" y="1464"/>
                  </a:lnTo>
                  <a:lnTo>
                    <a:pt x="2009" y="1469"/>
                  </a:lnTo>
                  <a:lnTo>
                    <a:pt x="2005" y="1473"/>
                  </a:lnTo>
                  <a:lnTo>
                    <a:pt x="2003" y="1478"/>
                  </a:lnTo>
                  <a:lnTo>
                    <a:pt x="1999" y="1482"/>
                  </a:lnTo>
                  <a:lnTo>
                    <a:pt x="1998" y="1485"/>
                  </a:lnTo>
                  <a:lnTo>
                    <a:pt x="1993" y="1487"/>
                  </a:lnTo>
                  <a:lnTo>
                    <a:pt x="1991" y="1492"/>
                  </a:lnTo>
                  <a:lnTo>
                    <a:pt x="1988" y="1494"/>
                  </a:lnTo>
                  <a:lnTo>
                    <a:pt x="1984" y="1496"/>
                  </a:lnTo>
                  <a:lnTo>
                    <a:pt x="1982" y="1498"/>
                  </a:lnTo>
                  <a:lnTo>
                    <a:pt x="1981" y="1503"/>
                  </a:lnTo>
                  <a:lnTo>
                    <a:pt x="1978" y="1509"/>
                  </a:lnTo>
                  <a:lnTo>
                    <a:pt x="1976" y="1513"/>
                  </a:lnTo>
                  <a:lnTo>
                    <a:pt x="1974" y="1518"/>
                  </a:lnTo>
                  <a:lnTo>
                    <a:pt x="1974" y="1525"/>
                  </a:lnTo>
                  <a:lnTo>
                    <a:pt x="1973" y="1527"/>
                  </a:lnTo>
                  <a:lnTo>
                    <a:pt x="1969" y="1527"/>
                  </a:lnTo>
                  <a:lnTo>
                    <a:pt x="1969" y="1532"/>
                  </a:lnTo>
                  <a:lnTo>
                    <a:pt x="1969" y="1534"/>
                  </a:lnTo>
                  <a:lnTo>
                    <a:pt x="1966" y="1539"/>
                  </a:lnTo>
                  <a:lnTo>
                    <a:pt x="1966" y="1541"/>
                  </a:lnTo>
                  <a:lnTo>
                    <a:pt x="1966" y="1543"/>
                  </a:lnTo>
                  <a:lnTo>
                    <a:pt x="1966" y="1548"/>
                  </a:lnTo>
                  <a:lnTo>
                    <a:pt x="1966" y="1550"/>
                  </a:lnTo>
                  <a:lnTo>
                    <a:pt x="1966" y="1555"/>
                  </a:lnTo>
                  <a:lnTo>
                    <a:pt x="1965" y="1559"/>
                  </a:lnTo>
                  <a:lnTo>
                    <a:pt x="1963" y="1562"/>
                  </a:lnTo>
                  <a:lnTo>
                    <a:pt x="1963" y="1566"/>
                  </a:lnTo>
                  <a:lnTo>
                    <a:pt x="1961" y="1571"/>
                  </a:lnTo>
                  <a:lnTo>
                    <a:pt x="1959" y="1573"/>
                  </a:lnTo>
                  <a:lnTo>
                    <a:pt x="1957" y="1575"/>
                  </a:lnTo>
                  <a:lnTo>
                    <a:pt x="1953" y="1580"/>
                  </a:lnTo>
                  <a:lnTo>
                    <a:pt x="1951" y="1582"/>
                  </a:lnTo>
                  <a:lnTo>
                    <a:pt x="1956" y="1582"/>
                  </a:lnTo>
                  <a:lnTo>
                    <a:pt x="1959" y="1586"/>
                  </a:lnTo>
                  <a:lnTo>
                    <a:pt x="1963" y="1588"/>
                  </a:lnTo>
                  <a:lnTo>
                    <a:pt x="1963" y="1590"/>
                  </a:lnTo>
                  <a:lnTo>
                    <a:pt x="1965" y="1590"/>
                  </a:lnTo>
                  <a:lnTo>
                    <a:pt x="1966" y="1590"/>
                  </a:lnTo>
                  <a:lnTo>
                    <a:pt x="1966" y="1595"/>
                  </a:lnTo>
                  <a:lnTo>
                    <a:pt x="1965" y="1600"/>
                  </a:lnTo>
                  <a:lnTo>
                    <a:pt x="1963" y="1602"/>
                  </a:lnTo>
                  <a:lnTo>
                    <a:pt x="1963" y="1606"/>
                  </a:lnTo>
                  <a:lnTo>
                    <a:pt x="1961" y="1609"/>
                  </a:lnTo>
                  <a:lnTo>
                    <a:pt x="1957" y="1611"/>
                  </a:lnTo>
                  <a:lnTo>
                    <a:pt x="1956" y="1613"/>
                  </a:lnTo>
                  <a:lnTo>
                    <a:pt x="1951" y="1616"/>
                  </a:lnTo>
                  <a:lnTo>
                    <a:pt x="1953" y="1618"/>
                  </a:lnTo>
                  <a:lnTo>
                    <a:pt x="1957" y="1618"/>
                  </a:lnTo>
                  <a:lnTo>
                    <a:pt x="1957" y="1623"/>
                  </a:lnTo>
                  <a:lnTo>
                    <a:pt x="1959" y="1625"/>
                  </a:lnTo>
                  <a:lnTo>
                    <a:pt x="1959" y="1627"/>
                  </a:lnTo>
                  <a:lnTo>
                    <a:pt x="1961" y="1632"/>
                  </a:lnTo>
                  <a:lnTo>
                    <a:pt x="1961" y="1634"/>
                  </a:lnTo>
                  <a:lnTo>
                    <a:pt x="1959" y="1636"/>
                  </a:lnTo>
                  <a:lnTo>
                    <a:pt x="1957" y="1643"/>
                  </a:lnTo>
                  <a:lnTo>
                    <a:pt x="1956" y="1648"/>
                  </a:lnTo>
                  <a:lnTo>
                    <a:pt x="1953" y="1655"/>
                  </a:lnTo>
                  <a:lnTo>
                    <a:pt x="1951" y="1660"/>
                  </a:lnTo>
                  <a:lnTo>
                    <a:pt x="1949" y="1667"/>
                  </a:lnTo>
                  <a:lnTo>
                    <a:pt x="1948" y="1674"/>
                  </a:lnTo>
                  <a:lnTo>
                    <a:pt x="1946" y="1681"/>
                  </a:lnTo>
                  <a:lnTo>
                    <a:pt x="1946" y="1688"/>
                  </a:lnTo>
                  <a:lnTo>
                    <a:pt x="1944" y="1690"/>
                  </a:lnTo>
                  <a:lnTo>
                    <a:pt x="1944" y="1695"/>
                  </a:lnTo>
                  <a:lnTo>
                    <a:pt x="1944" y="1700"/>
                  </a:lnTo>
                  <a:lnTo>
                    <a:pt x="1944" y="1702"/>
                  </a:lnTo>
                  <a:lnTo>
                    <a:pt x="1944" y="1706"/>
                  </a:lnTo>
                  <a:lnTo>
                    <a:pt x="1942" y="1711"/>
                  </a:lnTo>
                  <a:lnTo>
                    <a:pt x="1942" y="1713"/>
                  </a:lnTo>
                  <a:lnTo>
                    <a:pt x="1941" y="1718"/>
                  </a:lnTo>
                  <a:lnTo>
                    <a:pt x="1941" y="1722"/>
                  </a:lnTo>
                  <a:lnTo>
                    <a:pt x="1938" y="1727"/>
                  </a:lnTo>
                  <a:lnTo>
                    <a:pt x="1936" y="1732"/>
                  </a:lnTo>
                  <a:lnTo>
                    <a:pt x="1934" y="1737"/>
                  </a:lnTo>
                  <a:lnTo>
                    <a:pt x="1934" y="1740"/>
                  </a:lnTo>
                  <a:lnTo>
                    <a:pt x="1934" y="1742"/>
                  </a:lnTo>
                  <a:lnTo>
                    <a:pt x="1934" y="1744"/>
                  </a:lnTo>
                  <a:lnTo>
                    <a:pt x="1934" y="1749"/>
                  </a:lnTo>
                  <a:lnTo>
                    <a:pt x="1931" y="1751"/>
                  </a:lnTo>
                  <a:lnTo>
                    <a:pt x="1929" y="1751"/>
                  </a:lnTo>
                  <a:lnTo>
                    <a:pt x="1926" y="1751"/>
                  </a:lnTo>
                  <a:lnTo>
                    <a:pt x="1926" y="1749"/>
                  </a:lnTo>
                  <a:lnTo>
                    <a:pt x="1924" y="1744"/>
                  </a:lnTo>
                  <a:lnTo>
                    <a:pt x="1924" y="1740"/>
                  </a:lnTo>
                  <a:lnTo>
                    <a:pt x="1924" y="1734"/>
                  </a:lnTo>
                  <a:lnTo>
                    <a:pt x="1924" y="1729"/>
                  </a:lnTo>
                  <a:lnTo>
                    <a:pt x="1926" y="1725"/>
                  </a:lnTo>
                  <a:lnTo>
                    <a:pt x="1926" y="1720"/>
                  </a:lnTo>
                  <a:lnTo>
                    <a:pt x="1926" y="1716"/>
                  </a:lnTo>
                  <a:lnTo>
                    <a:pt x="1929" y="1709"/>
                  </a:lnTo>
                  <a:lnTo>
                    <a:pt x="1924" y="1709"/>
                  </a:lnTo>
                  <a:lnTo>
                    <a:pt x="1923" y="1706"/>
                  </a:lnTo>
                  <a:lnTo>
                    <a:pt x="1923" y="1704"/>
                  </a:lnTo>
                  <a:lnTo>
                    <a:pt x="1921" y="1702"/>
                  </a:lnTo>
                  <a:lnTo>
                    <a:pt x="1919" y="1700"/>
                  </a:lnTo>
                  <a:lnTo>
                    <a:pt x="1917" y="1700"/>
                  </a:lnTo>
                  <a:lnTo>
                    <a:pt x="1917" y="1697"/>
                  </a:lnTo>
                  <a:lnTo>
                    <a:pt x="1916" y="1697"/>
                  </a:lnTo>
                  <a:lnTo>
                    <a:pt x="1916" y="1695"/>
                  </a:lnTo>
                  <a:lnTo>
                    <a:pt x="1917" y="1695"/>
                  </a:lnTo>
                  <a:lnTo>
                    <a:pt x="1916" y="1695"/>
                  </a:lnTo>
                  <a:lnTo>
                    <a:pt x="1917" y="1695"/>
                  </a:lnTo>
                  <a:lnTo>
                    <a:pt x="1919" y="1690"/>
                  </a:lnTo>
                  <a:lnTo>
                    <a:pt x="1919" y="1686"/>
                  </a:lnTo>
                  <a:lnTo>
                    <a:pt x="1919" y="1681"/>
                  </a:lnTo>
                  <a:lnTo>
                    <a:pt x="1917" y="1677"/>
                  </a:lnTo>
                  <a:lnTo>
                    <a:pt x="1916" y="1674"/>
                  </a:lnTo>
                  <a:lnTo>
                    <a:pt x="1914" y="1672"/>
                  </a:lnTo>
                  <a:lnTo>
                    <a:pt x="1911" y="1670"/>
                  </a:lnTo>
                  <a:lnTo>
                    <a:pt x="1906" y="1670"/>
                  </a:lnTo>
                  <a:lnTo>
                    <a:pt x="1906" y="1674"/>
                  </a:lnTo>
                  <a:lnTo>
                    <a:pt x="1906" y="1677"/>
                  </a:lnTo>
                  <a:lnTo>
                    <a:pt x="1904" y="1681"/>
                  </a:lnTo>
                  <a:lnTo>
                    <a:pt x="1902" y="1683"/>
                  </a:lnTo>
                  <a:lnTo>
                    <a:pt x="1899" y="1688"/>
                  </a:lnTo>
                  <a:lnTo>
                    <a:pt x="1898" y="1690"/>
                  </a:lnTo>
                  <a:lnTo>
                    <a:pt x="1896" y="1695"/>
                  </a:lnTo>
                  <a:lnTo>
                    <a:pt x="1894" y="1700"/>
                  </a:lnTo>
                  <a:lnTo>
                    <a:pt x="1892" y="1704"/>
                  </a:lnTo>
                  <a:lnTo>
                    <a:pt x="1891" y="1702"/>
                  </a:lnTo>
                  <a:lnTo>
                    <a:pt x="1889" y="1702"/>
                  </a:lnTo>
                  <a:lnTo>
                    <a:pt x="1886" y="1702"/>
                  </a:lnTo>
                  <a:lnTo>
                    <a:pt x="1883" y="1702"/>
                  </a:lnTo>
                  <a:lnTo>
                    <a:pt x="1881" y="1700"/>
                  </a:lnTo>
                  <a:lnTo>
                    <a:pt x="1879" y="1702"/>
                  </a:lnTo>
                  <a:lnTo>
                    <a:pt x="1877" y="1702"/>
                  </a:lnTo>
                  <a:lnTo>
                    <a:pt x="1875" y="1702"/>
                  </a:lnTo>
                  <a:lnTo>
                    <a:pt x="1874" y="1704"/>
                  </a:lnTo>
                  <a:lnTo>
                    <a:pt x="1871" y="1709"/>
                  </a:lnTo>
                  <a:lnTo>
                    <a:pt x="1869" y="1713"/>
                  </a:lnTo>
                  <a:lnTo>
                    <a:pt x="1867" y="1716"/>
                  </a:lnTo>
                  <a:lnTo>
                    <a:pt x="1867" y="1720"/>
                  </a:lnTo>
                  <a:lnTo>
                    <a:pt x="1866" y="1722"/>
                  </a:lnTo>
                  <a:lnTo>
                    <a:pt x="1864" y="1727"/>
                  </a:lnTo>
                  <a:lnTo>
                    <a:pt x="1859" y="1732"/>
                  </a:lnTo>
                  <a:lnTo>
                    <a:pt x="1859" y="1734"/>
                  </a:lnTo>
                  <a:lnTo>
                    <a:pt x="1858" y="1737"/>
                  </a:lnTo>
                  <a:lnTo>
                    <a:pt x="1858" y="1742"/>
                  </a:lnTo>
                  <a:lnTo>
                    <a:pt x="1856" y="1744"/>
                  </a:lnTo>
                  <a:lnTo>
                    <a:pt x="1854" y="1749"/>
                  </a:lnTo>
                  <a:lnTo>
                    <a:pt x="1851" y="1751"/>
                  </a:lnTo>
                  <a:lnTo>
                    <a:pt x="1849" y="1753"/>
                  </a:lnTo>
                  <a:lnTo>
                    <a:pt x="1846" y="1753"/>
                  </a:lnTo>
                  <a:lnTo>
                    <a:pt x="1842" y="1756"/>
                  </a:lnTo>
                  <a:lnTo>
                    <a:pt x="1839" y="1758"/>
                  </a:lnTo>
                  <a:lnTo>
                    <a:pt x="1837" y="1758"/>
                  </a:lnTo>
                  <a:lnTo>
                    <a:pt x="1834" y="1760"/>
                  </a:lnTo>
                  <a:lnTo>
                    <a:pt x="1831" y="1760"/>
                  </a:lnTo>
                  <a:lnTo>
                    <a:pt x="1827" y="1763"/>
                  </a:lnTo>
                  <a:lnTo>
                    <a:pt x="1826" y="1760"/>
                  </a:lnTo>
                  <a:lnTo>
                    <a:pt x="1822" y="1760"/>
                  </a:lnTo>
                  <a:lnTo>
                    <a:pt x="1819" y="1760"/>
                  </a:lnTo>
                  <a:lnTo>
                    <a:pt x="1817" y="1760"/>
                  </a:lnTo>
                  <a:lnTo>
                    <a:pt x="1817" y="1751"/>
                  </a:lnTo>
                </a:path>
              </a:pathLst>
            </a:custGeom>
            <a:solidFill>
              <a:schemeClr val="bg2"/>
            </a:solidFill>
            <a:ln w="12700" cap="rnd">
              <a:solidFill>
                <a:srgbClr val="808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pic>
          <p:nvPicPr>
            <p:cNvPr id="22" name="Picture 25" descr="pemex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643188" y="5000625"/>
              <a:ext cx="935037" cy="115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3" name="Group 29"/>
            <p:cNvGrpSpPr>
              <a:grpSpLocks/>
            </p:cNvGrpSpPr>
            <p:nvPr/>
          </p:nvGrpSpPr>
          <p:grpSpPr bwMode="auto">
            <a:xfrm>
              <a:off x="3856748" y="3143770"/>
              <a:ext cx="565308" cy="559363"/>
              <a:chOff x="4604" y="2614"/>
              <a:chExt cx="879" cy="893"/>
            </a:xfrm>
            <a:solidFill>
              <a:schemeClr val="bg2">
                <a:lumMod val="60000"/>
                <a:lumOff val="40000"/>
              </a:schemeClr>
            </a:solidFill>
          </p:grpSpPr>
          <p:sp>
            <p:nvSpPr>
              <p:cNvPr id="29" name="Oval 30"/>
              <p:cNvSpPr>
                <a:spLocks noChangeArrowheads="1"/>
              </p:cNvSpPr>
              <p:nvPr/>
            </p:nvSpPr>
            <p:spPr bwMode="auto">
              <a:xfrm>
                <a:off x="4604" y="2614"/>
                <a:ext cx="861" cy="893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latin typeface="+mn-lt"/>
                </a:endParaRPr>
              </a:p>
            </p:txBody>
          </p:sp>
          <p:pic>
            <p:nvPicPr>
              <p:cNvPr id="30" name="Picture 6" descr="Escudo Dorado1 abocardado"/>
              <p:cNvPicPr>
                <a:picLocks noChangeAspect="1" noChangeArrowheads="1"/>
              </p:cNvPicPr>
              <p:nvPr/>
            </p:nvPicPr>
            <p:blipFill>
              <a:blip r:embed="rId11" cstate="screen"/>
              <a:srcRect/>
              <a:stretch>
                <a:fillRect/>
              </a:stretch>
            </p:blipFill>
            <p:spPr bwMode="auto">
              <a:xfrm>
                <a:off x="4614" y="2632"/>
                <a:ext cx="869" cy="86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4" name="Picture 32" descr="MEXICO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932363" y="2060575"/>
              <a:ext cx="1295400" cy="784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Oval 53"/>
            <p:cNvSpPr>
              <a:spLocks noChangeArrowheads="1"/>
            </p:cNvSpPr>
            <p:nvPr/>
          </p:nvSpPr>
          <p:spPr bwMode="auto">
            <a:xfrm>
              <a:off x="2627313" y="2060575"/>
              <a:ext cx="914400" cy="914400"/>
            </a:xfrm>
            <a:prstGeom prst="ellipse">
              <a:avLst/>
            </a:prstGeom>
            <a:solidFill>
              <a:srgbClr val="C0C0C0">
                <a:alpha val="50195"/>
              </a:srgbClr>
            </a:solidFill>
            <a:ln w="9525" algn="ctr">
              <a:solidFill>
                <a:srgbClr val="FF0000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6" name="Oval 53"/>
            <p:cNvSpPr>
              <a:spLocks noChangeArrowheads="1"/>
            </p:cNvSpPr>
            <p:nvPr/>
          </p:nvSpPr>
          <p:spPr bwMode="auto">
            <a:xfrm>
              <a:off x="4643438" y="3141663"/>
              <a:ext cx="914400" cy="914400"/>
            </a:xfrm>
            <a:prstGeom prst="ellipse">
              <a:avLst/>
            </a:prstGeom>
            <a:solidFill>
              <a:srgbClr val="C0C0C0">
                <a:alpha val="50195"/>
              </a:srgbClr>
            </a:solidFill>
            <a:ln w="9525" algn="ctr">
              <a:solidFill>
                <a:srgbClr val="FF0000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7" name="Text Box 19"/>
            <p:cNvSpPr txBox="1">
              <a:spLocks noChangeArrowheads="1"/>
            </p:cNvSpPr>
            <p:nvPr/>
          </p:nvSpPr>
          <p:spPr bwMode="auto">
            <a:xfrm>
              <a:off x="3515732" y="2012318"/>
              <a:ext cx="1563179" cy="483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s-ES" sz="800" dirty="0"/>
                <a:t>BAJA </a:t>
              </a:r>
              <a:r>
                <a:rPr lang="es-ES" sz="800" dirty="0" smtClean="0"/>
                <a:t>CALIFORNIA</a:t>
              </a:r>
              <a:r>
                <a:rPr lang="es-ES" dirty="0" smtClean="0"/>
                <a:t> </a:t>
              </a:r>
              <a:endParaRPr lang="es-ES" dirty="0"/>
            </a:p>
          </p:txBody>
        </p:sp>
        <p:sp>
          <p:nvSpPr>
            <p:cNvPr id="28" name="Text Box 21"/>
            <p:cNvSpPr txBox="1">
              <a:spLocks noChangeArrowheads="1"/>
            </p:cNvSpPr>
            <p:nvPr/>
          </p:nvSpPr>
          <p:spPr bwMode="auto">
            <a:xfrm>
              <a:off x="5651500" y="3357563"/>
              <a:ext cx="1008063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sz="800" dirty="0"/>
                <a:t>TAMAULIPAS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26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Estrategia de SEMAR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939800"/>
            <a:ext cx="7543800" cy="431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s-MX" sz="2000" dirty="0" smtClean="0"/>
              <a:t>Seguimiento al derrame:</a:t>
            </a:r>
            <a:endParaRPr lang="es-MX" sz="2000" dirty="0"/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/>
          <a:srcRect r="10764" b="2792"/>
          <a:stretch>
            <a:fillRect/>
          </a:stretch>
        </p:blipFill>
        <p:spPr bwMode="auto">
          <a:xfrm>
            <a:off x="4248912" y="3868737"/>
            <a:ext cx="3991738" cy="2448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0" name="Picture 11" descr="0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7200" y="1435100"/>
            <a:ext cx="3240088" cy="22225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1" name="Picture 15" descr="[jsMoviePlayer]"/>
          <p:cNvPicPr>
            <a:picLocks noChangeAspect="1" noChangeArrowheads="1"/>
          </p:cNvPicPr>
          <p:nvPr/>
        </p:nvPicPr>
        <p:blipFill>
          <a:blip r:embed="rId5" r:link="rId6"/>
          <a:srcRect t="3496" r="11380"/>
          <a:stretch>
            <a:fillRect/>
          </a:stretch>
        </p:blipFill>
        <p:spPr bwMode="auto">
          <a:xfrm>
            <a:off x="4265169" y="922338"/>
            <a:ext cx="3959225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06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57200" y="3868737"/>
            <a:ext cx="3229714" cy="2448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27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Estrategia de SEMAR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939800"/>
            <a:ext cx="7543800" cy="431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s-MX" sz="2000" dirty="0" smtClean="0"/>
              <a:t>Identificación de áreas sensibles prioritarias de protección:</a:t>
            </a:r>
          </a:p>
        </p:txBody>
      </p:sp>
      <p:pic>
        <p:nvPicPr>
          <p:cNvPr id="12" name="4 Imagen" descr="0003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11638" y="2060575"/>
            <a:ext cx="4392612" cy="3870325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13" name="Picture 7" descr="humed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600200"/>
            <a:ext cx="2743200" cy="1905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4" name="Picture 9" descr="CIMG3949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7200" y="4114800"/>
            <a:ext cx="2736850" cy="1741488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04800" y="3671833"/>
            <a:ext cx="3657600" cy="36676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0488" tIns="44450" rIns="90488" bIns="44450">
            <a:spAutoFit/>
          </a:bodyPr>
          <a:lstStyle/>
          <a:p>
            <a:pPr marL="179388" indent="-179388"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es-MX" sz="1800" dirty="0">
                <a:cs typeface="Arial" charset="0"/>
              </a:rPr>
              <a:t>Bocanas de sistemas </a:t>
            </a:r>
            <a:r>
              <a:rPr lang="es-MX" sz="1800" dirty="0" err="1" smtClean="0">
                <a:cs typeface="Arial" charset="0"/>
              </a:rPr>
              <a:t>estuarinos</a:t>
            </a:r>
            <a:endParaRPr lang="es-ES" sz="1800" dirty="0">
              <a:cs typeface="Arial" charset="0"/>
            </a:endParaRP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316305" y="6019800"/>
            <a:ext cx="3455987" cy="36676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488" tIns="44450" rIns="90488" bIns="44450">
            <a:spAutoFit/>
          </a:bodyPr>
          <a:lstStyle/>
          <a:p>
            <a:pPr marL="179388" indent="-179388">
              <a:spcBef>
                <a:spcPct val="50000"/>
              </a:spcBef>
              <a:buFont typeface="Wingdings" pitchFamily="2" charset="2"/>
              <a:buChar char="§"/>
              <a:defRPr/>
            </a:pPr>
            <a:r>
              <a:rPr lang="es-MX" sz="1800" dirty="0">
                <a:cs typeface="Arial" charset="0"/>
              </a:rPr>
              <a:t>Zonas de Humedales</a:t>
            </a:r>
            <a:endParaRPr lang="es-ES" sz="180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28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Estrategia de SEMAR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939800"/>
            <a:ext cx="7543800" cy="431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s-MX" sz="2000" dirty="0" smtClean="0"/>
              <a:t>Comunicación con la Guardia Costera de los EE.UU.</a:t>
            </a: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87875" y="2159000"/>
            <a:ext cx="3900488" cy="4181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1" name="Picture 14" descr="USFLA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990735" y="1505146"/>
            <a:ext cx="1223963" cy="769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5" name="Group 11"/>
          <p:cNvGrpSpPr>
            <a:grpSpLocks/>
          </p:cNvGrpSpPr>
          <p:nvPr/>
        </p:nvGrpSpPr>
        <p:grpSpPr bwMode="auto">
          <a:xfrm>
            <a:off x="52388" y="2159000"/>
            <a:ext cx="4498975" cy="4175125"/>
            <a:chOff x="204" y="1525"/>
            <a:chExt cx="2834" cy="2630"/>
          </a:xfrm>
        </p:grpSpPr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204" y="1525"/>
              <a:ext cx="2834" cy="26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9" name="Rectangle 10"/>
            <p:cNvSpPr>
              <a:spLocks noChangeArrowheads="1"/>
            </p:cNvSpPr>
            <p:nvPr/>
          </p:nvSpPr>
          <p:spPr bwMode="auto">
            <a:xfrm>
              <a:off x="340" y="2795"/>
              <a:ext cx="862" cy="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MX" sz="800">
                <a:cs typeface="Arial" charset="0"/>
              </a:endParaRPr>
            </a:p>
            <a:p>
              <a:r>
                <a:rPr lang="es-MX" sz="800">
                  <a:cs typeface="Arial" charset="0"/>
                </a:rPr>
                <a:t> </a:t>
              </a:r>
              <a:r>
                <a:rPr lang="es-MX" sz="900">
                  <a:cs typeface="Arial" charset="0"/>
                </a:rPr>
                <a:t>MEXUSPAC</a:t>
              </a:r>
            </a:p>
            <a:p>
              <a:r>
                <a:rPr lang="es-MX" sz="900">
                  <a:cs typeface="Arial" charset="0"/>
                </a:rPr>
                <a:t>CLI </a:t>
              </a:r>
            </a:p>
            <a:p>
              <a:r>
                <a:rPr lang="es-MX" sz="900">
                  <a:cs typeface="Arial" charset="0"/>
                </a:rPr>
                <a:t>COMANDANTE DE RN-2</a:t>
              </a:r>
            </a:p>
          </p:txBody>
        </p:sp>
      </p:grpSp>
      <p:pic>
        <p:nvPicPr>
          <p:cNvPr id="20" name="Picture 13" descr="MEXIC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57546" y="1505146"/>
            <a:ext cx="1295400" cy="784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" name="AutoShape 46"/>
          <p:cNvSpPr>
            <a:spLocks noChangeArrowheads="1"/>
          </p:cNvSpPr>
          <p:nvPr/>
        </p:nvSpPr>
        <p:spPr bwMode="auto">
          <a:xfrm>
            <a:off x="3657600" y="2590800"/>
            <a:ext cx="1655763" cy="485775"/>
          </a:xfrm>
          <a:prstGeom prst="leftRightArrow">
            <a:avLst>
              <a:gd name="adj1" fmla="val 50000"/>
              <a:gd name="adj2" fmla="val 68170"/>
            </a:avLst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</p:spPr>
        <p:txBody>
          <a:bodyPr lIns="90488" tIns="44450" rIns="90488" bIns="44450" anchor="ctr">
            <a:spAutoFit/>
          </a:bodyPr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29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Estrategia de SEMAR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939800"/>
            <a:ext cx="7543800" cy="736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es-MX" sz="2000" dirty="0" smtClean="0"/>
              <a:t>Vigilancia de la zona costera y marítima y monitoreo de la calidad del agua</a:t>
            </a:r>
          </a:p>
        </p:txBody>
      </p:sp>
      <p:pic>
        <p:nvPicPr>
          <p:cNvPr id="13" name="Picture 8" descr="DSCN023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23634" y="1828800"/>
            <a:ext cx="2651932" cy="2160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grpSp>
        <p:nvGrpSpPr>
          <p:cNvPr id="14" name="Group 10"/>
          <p:cNvGrpSpPr>
            <a:grpSpLocks/>
          </p:cNvGrpSpPr>
          <p:nvPr/>
        </p:nvGrpSpPr>
        <p:grpSpPr bwMode="auto">
          <a:xfrm>
            <a:off x="3851275" y="2362200"/>
            <a:ext cx="3863975" cy="3420000"/>
            <a:chOff x="2426" y="1752"/>
            <a:chExt cx="2434" cy="1587"/>
          </a:xfrm>
        </p:grpSpPr>
        <p:pic>
          <p:nvPicPr>
            <p:cNvPr id="15" name="Picture 6" descr="CIMG3948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670" y="1752"/>
              <a:ext cx="1190" cy="1587"/>
            </a:xfrm>
            <a:prstGeom prst="rect">
              <a:avLst/>
            </a:prstGeom>
            <a:noFill/>
            <a:ln w="12700" algn="ctr">
              <a:solidFill>
                <a:srgbClr val="00008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16" name="Picture 9"/>
            <p:cNvPicPr>
              <a:picLocks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2426" y="1752"/>
              <a:ext cx="1247" cy="1587"/>
            </a:xfrm>
            <a:prstGeom prst="rect">
              <a:avLst/>
            </a:prstGeom>
            <a:noFill/>
            <a:ln w="12700" algn="ctr">
              <a:solidFill>
                <a:srgbClr val="00008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09600" y="4183800"/>
            <a:ext cx="2880000" cy="2160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3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Información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2 CuadroTexto"/>
          <p:cNvSpPr txBox="1">
            <a:spLocks noChangeArrowheads="1"/>
          </p:cNvSpPr>
          <p:nvPr/>
        </p:nvSpPr>
        <p:spPr bwMode="auto">
          <a:xfrm>
            <a:off x="457200" y="990600"/>
            <a:ext cx="75438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3525" indent="-263525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es-ES" sz="2000" dirty="0"/>
              <a:t>Propiedad de </a:t>
            </a:r>
            <a:r>
              <a:rPr lang="es-ES" sz="2000" i="1" dirty="0" err="1" smtClean="0"/>
              <a:t>Transocean</a:t>
            </a:r>
            <a:endParaRPr lang="es-ES" sz="2000" i="1" dirty="0" smtClean="0"/>
          </a:p>
          <a:p>
            <a:pPr marL="263525" indent="-263525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es-ES" sz="2000" dirty="0" smtClean="0"/>
              <a:t>En 2009 </a:t>
            </a:r>
            <a:r>
              <a:rPr lang="es-ES" sz="2000" dirty="0"/>
              <a:t>perforó el pozo petrolero más profundo de la </a:t>
            </a:r>
            <a:r>
              <a:rPr lang="es-ES" sz="2000" dirty="0" smtClean="0"/>
              <a:t>historia</a:t>
            </a:r>
            <a:endParaRPr lang="es-MX" sz="2000" dirty="0"/>
          </a:p>
        </p:txBody>
      </p:sp>
      <p:grpSp>
        <p:nvGrpSpPr>
          <p:cNvPr id="8" name="5 Grupo"/>
          <p:cNvGrpSpPr>
            <a:grpSpLocks/>
          </p:cNvGrpSpPr>
          <p:nvPr/>
        </p:nvGrpSpPr>
        <p:grpSpPr bwMode="auto">
          <a:xfrm>
            <a:off x="533400" y="2209800"/>
            <a:ext cx="7619999" cy="3714750"/>
            <a:chOff x="1357290" y="857232"/>
            <a:chExt cx="6161032" cy="2680138"/>
          </a:xfrm>
        </p:grpSpPr>
        <p:pic>
          <p:nvPicPr>
            <p:cNvPr id="9" name="0 Imagen" descr="èrforación1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57290" y="857232"/>
              <a:ext cx="6161032" cy="2680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1 Imagen" descr="Petrolera britanica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24550" y="1303647"/>
              <a:ext cx="1580261" cy="189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30</a:t>
            </a:fld>
            <a:endParaRPr lang="es-ES_tradnl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939800"/>
            <a:ext cx="7543800" cy="1041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MX" sz="2000" dirty="0" smtClean="0"/>
              <a:t>Determinación del tipo de equipos y medios para contener los residuos sólidos del hidrocarburo </a:t>
            </a:r>
            <a:r>
              <a:rPr lang="es-MX" sz="2000" dirty="0" err="1" smtClean="0"/>
              <a:t>intemperizado</a:t>
            </a:r>
            <a:endParaRPr lang="es-MX" sz="2000" dirty="0" smtClean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1663" y="2071687"/>
            <a:ext cx="4249737" cy="2881313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/>
          <a:srcRect l="9007"/>
          <a:stretch>
            <a:fillRect/>
          </a:stretch>
        </p:blipFill>
        <p:spPr bwMode="auto">
          <a:xfrm>
            <a:off x="325438" y="2071687"/>
            <a:ext cx="3886200" cy="286385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22904" y="5168900"/>
            <a:ext cx="8424863" cy="3937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MX" sz="2000" dirty="0">
                <a:cs typeface="Arial" charset="0"/>
              </a:rPr>
              <a:t>Bocanas de sistemas lagunares-</a:t>
            </a:r>
            <a:r>
              <a:rPr lang="es-MX" sz="2000" dirty="0" err="1">
                <a:cs typeface="Arial" charset="0"/>
              </a:rPr>
              <a:t>estuarinos</a:t>
            </a:r>
            <a:endParaRPr lang="es-ES" sz="2000" dirty="0">
              <a:cs typeface="Arial" charset="0"/>
            </a:endParaRPr>
          </a:p>
        </p:txBody>
      </p:sp>
      <p:sp>
        <p:nvSpPr>
          <p:cNvPr id="11" name="2 Título"/>
          <p:cNvSpPr>
            <a:spLocks noGrp="1"/>
          </p:cNvSpPr>
          <p:nvPr>
            <p:ph type="title"/>
          </p:nvPr>
        </p:nvSpPr>
        <p:spPr>
          <a:xfrm>
            <a:off x="341215" y="47135"/>
            <a:ext cx="7926877" cy="642938"/>
          </a:xfrm>
        </p:spPr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Estrategia de SEMAR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31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Estrategia de SEMAR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939800"/>
            <a:ext cx="7543800" cy="431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MX" sz="2000" dirty="0" smtClean="0"/>
              <a:t>Equipo especializado con que cuenta </a:t>
            </a:r>
            <a:r>
              <a:rPr lang="es-MX" sz="2000" dirty="0" smtClean="0"/>
              <a:t>SEMAR</a:t>
            </a:r>
            <a:endParaRPr lang="es-MX" sz="2000" dirty="0"/>
          </a:p>
        </p:txBody>
      </p:sp>
      <p:graphicFrame>
        <p:nvGraphicFramePr>
          <p:cNvPr id="6" name="Group 671"/>
          <p:cNvGraphicFramePr>
            <a:graphicFrameLocks noGrp="1"/>
          </p:cNvGraphicFramePr>
          <p:nvPr/>
        </p:nvGraphicFramePr>
        <p:xfrm>
          <a:off x="127765" y="1428946"/>
          <a:ext cx="8321675" cy="4876800"/>
        </p:xfrm>
        <a:graphic>
          <a:graphicData uri="http://schemas.openxmlformats.org/drawingml/2006/table">
            <a:tbl>
              <a:tblPr/>
              <a:tblGrid>
                <a:gridCol w="5245100"/>
                <a:gridCol w="762000"/>
                <a:gridCol w="762000"/>
                <a:gridCol w="762000"/>
                <a:gridCol w="790575"/>
              </a:tblGrid>
              <a:tr h="182071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UNIDAD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GOLFO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PACIFICO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830"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EQUIPO PARA COMBATE DE DERRAMES EN ALTAMAR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345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BARRERAS OCEANICAS  RO BOOM 2000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MTS.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2,000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1,000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1,000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45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DESNATADOR DE ALTA CAPACIDAD "TERMINATOR"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UNIDAD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45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BARCAZA INFLABLE  CAP. 100 MTS. CUBICOS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UNIDAD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45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FUENTE DE PODER MULTIPROPOSITO  CAP. 50 KW.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UNIDAD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830"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EQUIPO PARA COMBATE DE DERRAMES EN BAHIA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207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BARRERAS DE CONTENCION  TIPO  BAHIA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MTS.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12,942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5,757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7,185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07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 RECUPERADORES DE HIDROCARBUROS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UNIDAD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59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27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32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07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 MOTOBOMBAS  ACCESORIOS DEL EQUIPO ESPECIALIZADO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UNIDAD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07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 TANQUES DE ALMACENAMIENTO TEMPORAL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UNIDAD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07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TOTAL  CAPACIDAD DE ALMACENAMIENTO TEMPORAL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LITROS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357,000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125,000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232,000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45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INFLADOR P/BARRERA NEUMATICA  Y RO TANK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UNIDAD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34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19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45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FUENTE DE PODER MULTIPROPOSITO  CAP. 25 KW.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UNIDAD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45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CARRETE HIDRAULICO PARA BOBINADO DE BARRERAS RO BOOM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UNIDAD</a:t>
                      </a: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830"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OTROS EQUIPOS AUXILIARES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9345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EMBARCACION MENOR ( CAROLINA SKIFF.)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UNIDAD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45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VEHICULO TIPO PIPA DE 10, 000 LTS. CAP.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UNIDAD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45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GRUA HIDRAULICA CAP. 30 TONELADAS 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UNIDAD</a:t>
                      </a:r>
                      <a:endParaRPr kumimoji="0" lang="es-E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es-E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32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Estrategia de SEMAR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939800"/>
            <a:ext cx="7543800" cy="431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MX" sz="2000" dirty="0" smtClean="0"/>
              <a:t>Equipo especializado con que cuenta </a:t>
            </a:r>
            <a:r>
              <a:rPr lang="es-MX" sz="2000" dirty="0" smtClean="0"/>
              <a:t>PEMEX</a:t>
            </a:r>
            <a:endParaRPr lang="es-MX" sz="20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t="9204"/>
          <a:stretch>
            <a:fillRect/>
          </a:stretch>
        </p:blipFill>
        <p:spPr bwMode="auto">
          <a:xfrm>
            <a:off x="439738" y="1259268"/>
            <a:ext cx="7271940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33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Conclusión y </a:t>
            </a:r>
            <a:r>
              <a:rPr lang="es-ES" dirty="0" smtClean="0">
                <a:solidFill>
                  <a:schemeClr val="tx1"/>
                </a:solidFill>
              </a:rPr>
              <a:t>Recomendaciones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939800"/>
            <a:ext cx="7543800" cy="736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MX" sz="2000" dirty="0" smtClean="0"/>
              <a:t>Probable arribazón de hidrocarburo </a:t>
            </a:r>
            <a:r>
              <a:rPr lang="es-MX" sz="2000" dirty="0" err="1" smtClean="0"/>
              <a:t>intemperizado</a:t>
            </a:r>
            <a:r>
              <a:rPr lang="es-MX" sz="2000" dirty="0" smtClean="0"/>
              <a:t> en las costas de Tamaulipas</a:t>
            </a:r>
          </a:p>
        </p:txBody>
      </p:sp>
      <p:pic>
        <p:nvPicPr>
          <p:cNvPr id="7" name="Picture 6" descr="rancho nuevo mayo 2009 (28)"/>
          <p:cNvPicPr>
            <a:picLocks noChangeAspect="1" noChangeArrowheads="1"/>
          </p:cNvPicPr>
          <p:nvPr/>
        </p:nvPicPr>
        <p:blipFill>
          <a:blip r:embed="rId3" cstate="screen"/>
          <a:srcRect l="3185"/>
          <a:stretch>
            <a:fillRect/>
          </a:stretch>
        </p:blipFill>
        <p:spPr bwMode="auto">
          <a:xfrm>
            <a:off x="3922776" y="3962400"/>
            <a:ext cx="4230624" cy="2052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/>
          <a:srcRect r="22079" b="14880"/>
          <a:stretch>
            <a:fillRect/>
          </a:stretch>
        </p:blipFill>
        <p:spPr bwMode="auto">
          <a:xfrm>
            <a:off x="533400" y="1636484"/>
            <a:ext cx="3220429" cy="4383316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0" name="Picture 10" descr="DSC00570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939455" y="1640268"/>
            <a:ext cx="4197266" cy="2052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871714" y="6008688"/>
            <a:ext cx="6840538" cy="3937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MX" sz="2000" dirty="0">
                <a:cs typeface="Arial" charset="0"/>
              </a:rPr>
              <a:t>Plastas y grumos de petróleo </a:t>
            </a:r>
            <a:r>
              <a:rPr lang="es-MX" sz="2000" dirty="0" err="1">
                <a:cs typeface="Arial" charset="0"/>
              </a:rPr>
              <a:t>intemperizado</a:t>
            </a:r>
            <a:endParaRPr lang="es-ES" sz="200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34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Conclusión y </a:t>
            </a:r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Recomendaciones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939800"/>
            <a:ext cx="7543800" cy="1041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MX" sz="2000" dirty="0" smtClean="0"/>
              <a:t>Incrementar el nivel de coordinación entre los Organismos de Coordinación Regional y Local del Plan Nacional de </a:t>
            </a:r>
            <a:r>
              <a:rPr lang="es-MX" sz="2000" dirty="0" smtClean="0"/>
              <a:t>Contingencias</a:t>
            </a:r>
            <a:endParaRPr lang="es-MX" sz="2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 l="4772"/>
          <a:stretch>
            <a:fillRect/>
          </a:stretch>
        </p:blipFill>
        <p:spPr bwMode="auto">
          <a:xfrm>
            <a:off x="4419600" y="3048000"/>
            <a:ext cx="4561800" cy="32118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screen"/>
          <a:srcRect r="10526"/>
          <a:stretch>
            <a:fillRect/>
          </a:stretch>
        </p:blipFill>
        <p:spPr bwMode="auto">
          <a:xfrm>
            <a:off x="457200" y="2057400"/>
            <a:ext cx="3886200" cy="28956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35</a:t>
            </a:fld>
            <a:endParaRPr lang="es-ES_tradnl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939800"/>
            <a:ext cx="7543800" cy="1041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0" hangingPunct="0">
              <a:lnSpc>
                <a:spcPct val="90000"/>
              </a:lnSpc>
              <a:spcBef>
                <a:spcPct val="50000"/>
              </a:spcBef>
            </a:pPr>
            <a:r>
              <a:rPr lang="es-MX" sz="2000" dirty="0" smtClean="0"/>
              <a:t>Mantener la coordinación entre el Equipo de Respuesta Conjunta de México y de Estados Unidos de América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33400" y="1828799"/>
            <a:ext cx="7523503" cy="4212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9" name="2 Título"/>
          <p:cNvSpPr>
            <a:spLocks noGrp="1"/>
          </p:cNvSpPr>
          <p:nvPr>
            <p:ph type="title"/>
          </p:nvPr>
        </p:nvSpPr>
        <p:spPr>
          <a:xfrm>
            <a:off x="341215" y="47135"/>
            <a:ext cx="7926877" cy="642938"/>
          </a:xfrm>
        </p:spPr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Conclusión y </a:t>
            </a:r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Recomendaciones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36</a:t>
            </a:fld>
            <a:endParaRPr lang="es-ES_tradnl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939800"/>
            <a:ext cx="7543800" cy="431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sz="2000" dirty="0" smtClean="0"/>
              <a:t>Aplicar el Plan Nacional de Contingencias a nivel </a:t>
            </a:r>
            <a:r>
              <a:rPr lang="es-MX" sz="2000" dirty="0" smtClean="0"/>
              <a:t>Federal</a:t>
            </a:r>
            <a:endParaRPr lang="es-MX" sz="2000" dirty="0"/>
          </a:p>
        </p:txBody>
      </p:sp>
      <p:pic>
        <p:nvPicPr>
          <p:cNvPr id="1027" name="Picture 3" descr="C:\Documents and Settings\Sala de Juntas\Escritorio\FOTOS\FOTOS SEGUNDO SEMINARIO\DSC00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3856" y="1388400"/>
            <a:ext cx="6480000" cy="4860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10" name="2 Título"/>
          <p:cNvSpPr>
            <a:spLocks noGrp="1"/>
          </p:cNvSpPr>
          <p:nvPr>
            <p:ph type="title"/>
          </p:nvPr>
        </p:nvSpPr>
        <p:spPr>
          <a:xfrm>
            <a:off x="341215" y="47135"/>
            <a:ext cx="7926877" cy="642938"/>
          </a:xfrm>
        </p:spPr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Conclusión y </a:t>
            </a:r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Recomendaciones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37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Conclusión y </a:t>
            </a:r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Recomendaciones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939800"/>
            <a:ext cx="7543800" cy="736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just"/>
            <a:r>
              <a:rPr lang="es-MX" sz="2000" dirty="0" smtClean="0"/>
              <a:t>Las </a:t>
            </a:r>
            <a:r>
              <a:rPr lang="es-MX" sz="2000" dirty="0" smtClean="0"/>
              <a:t>Secretarías de Estado </a:t>
            </a:r>
            <a:r>
              <a:rPr lang="es-MX" sz="2000" dirty="0" smtClean="0"/>
              <a:t>hagan </a:t>
            </a:r>
            <a:r>
              <a:rPr lang="es-MX" sz="2000" dirty="0" smtClean="0"/>
              <a:t>del conocimiento de la Secretaría de Marina las existencias de equipos </a:t>
            </a:r>
            <a:r>
              <a:rPr lang="es-MX" sz="2000" dirty="0" smtClean="0"/>
              <a:t>utilizables</a:t>
            </a:r>
            <a:endParaRPr lang="es-MX" sz="2000" dirty="0"/>
          </a:p>
        </p:txBody>
      </p:sp>
      <p:pic>
        <p:nvPicPr>
          <p:cNvPr id="2050" name="Picture 2" descr="C:\Documents and Settings\Sala de Juntas\Escritorio\FOTOS\fotos ejecucion\CIMG1277.JPG"/>
          <p:cNvPicPr>
            <a:picLocks noChangeAspect="1" noChangeArrowheads="1"/>
          </p:cNvPicPr>
          <p:nvPr/>
        </p:nvPicPr>
        <p:blipFill>
          <a:blip r:embed="rId3" cstate="print"/>
          <a:srcRect b="6414"/>
          <a:stretch>
            <a:fillRect/>
          </a:stretch>
        </p:blipFill>
        <p:spPr bwMode="auto">
          <a:xfrm>
            <a:off x="1136904" y="1648800"/>
            <a:ext cx="6770255" cy="4752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38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Acciones para el control del derrame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939800"/>
            <a:ext cx="7543800" cy="812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s-MX" sz="2000" b="1" dirty="0" smtClean="0"/>
              <a:t>Primer Intento:</a:t>
            </a:r>
            <a:r>
              <a:rPr lang="es-MX" sz="2000" dirty="0" smtClean="0"/>
              <a:t> El 7 de mayo la </a:t>
            </a:r>
            <a:r>
              <a:rPr lang="es-MX" sz="2000" i="1" dirty="0" smtClean="0"/>
              <a:t>British </a:t>
            </a:r>
            <a:r>
              <a:rPr lang="es-MX" sz="2000" i="1" dirty="0" err="1" smtClean="0"/>
              <a:t>Petroleum</a:t>
            </a:r>
            <a:r>
              <a:rPr lang="es-MX" sz="2000" i="1" dirty="0" smtClean="0"/>
              <a:t> </a:t>
            </a:r>
            <a:r>
              <a:rPr lang="es-MX" sz="2000" dirty="0" smtClean="0"/>
              <a:t>trató de colocar una cúpula sobre la fuga, </a:t>
            </a:r>
            <a:r>
              <a:rPr lang="es-MX" sz="2000" b="1" dirty="0" smtClean="0"/>
              <a:t>sin éxito</a:t>
            </a:r>
            <a:endParaRPr lang="es-MX" sz="2000" dirty="0"/>
          </a:p>
        </p:txBody>
      </p:sp>
      <p:pic>
        <p:nvPicPr>
          <p:cNvPr id="5" name="4 Imagen" descr="tophat_dhtml_466_4.gif"/>
          <p:cNvPicPr>
            <a:picLocks noChangeAspect="1"/>
          </p:cNvPicPr>
          <p:nvPr/>
        </p:nvPicPr>
        <p:blipFill>
          <a:blip r:embed="rId3"/>
          <a:srcRect r="5650"/>
          <a:stretch>
            <a:fillRect/>
          </a:stretch>
        </p:blipFill>
        <p:spPr bwMode="auto">
          <a:xfrm>
            <a:off x="228597" y="2145118"/>
            <a:ext cx="4123337" cy="327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5 Imagen" descr="tophat_dhtml_466_3.gif"/>
          <p:cNvPicPr>
            <a:picLocks noChangeAspect="1"/>
          </p:cNvPicPr>
          <p:nvPr/>
        </p:nvPicPr>
        <p:blipFill>
          <a:blip r:embed="rId4"/>
          <a:srcRect l="3433"/>
          <a:stretch>
            <a:fillRect/>
          </a:stretch>
        </p:blipFill>
        <p:spPr bwMode="auto">
          <a:xfrm>
            <a:off x="4552950" y="2116243"/>
            <a:ext cx="42862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39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Acciones para el control del derrame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939800"/>
            <a:ext cx="7543800" cy="812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s-MX" sz="2000" b="1" dirty="0" smtClean="0"/>
              <a:t>Segundo Intento:</a:t>
            </a:r>
            <a:r>
              <a:rPr lang="es-MX" sz="2000" dirty="0" smtClean="0"/>
              <a:t> El 26 de mayo bajo un procedimiento denominado “Top </a:t>
            </a:r>
            <a:r>
              <a:rPr lang="es-MX" sz="2000" dirty="0" err="1" smtClean="0"/>
              <a:t>Kill</a:t>
            </a:r>
            <a:r>
              <a:rPr lang="es-MX" sz="2000" dirty="0" smtClean="0"/>
              <a:t>”, </a:t>
            </a:r>
            <a:r>
              <a:rPr lang="es-MX" sz="2000" b="1" dirty="0" smtClean="0"/>
              <a:t>sin éxito</a:t>
            </a:r>
            <a:endParaRPr lang="es-MX" sz="2000" dirty="0"/>
          </a:p>
        </p:txBody>
      </p:sp>
      <p:pic>
        <p:nvPicPr>
          <p:cNvPr id="7" name="3 Imagen" descr="top kill.jpg"/>
          <p:cNvPicPr>
            <a:picLocks noChangeAspect="1"/>
          </p:cNvPicPr>
          <p:nvPr/>
        </p:nvPicPr>
        <p:blipFill>
          <a:blip r:embed="rId3"/>
          <a:srcRect l="2293" r="1391"/>
          <a:stretch>
            <a:fillRect/>
          </a:stretch>
        </p:blipFill>
        <p:spPr bwMode="auto">
          <a:xfrm>
            <a:off x="1143000" y="1905000"/>
            <a:ext cx="6426000" cy="428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4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Información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2 CuadroTexto"/>
          <p:cNvSpPr txBox="1">
            <a:spLocks noChangeArrowheads="1"/>
          </p:cNvSpPr>
          <p:nvPr/>
        </p:nvSpPr>
        <p:spPr bwMode="auto">
          <a:xfrm>
            <a:off x="457200" y="990600"/>
            <a:ext cx="75438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3525" indent="-263525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es-ES" sz="2000" dirty="0" smtClean="0"/>
              <a:t>Proyecto “Macondo”, para </a:t>
            </a:r>
            <a:r>
              <a:rPr lang="es-ES" sz="2000" i="1" dirty="0" smtClean="0"/>
              <a:t>British </a:t>
            </a:r>
            <a:r>
              <a:rPr lang="es-ES" sz="2000" i="1" dirty="0" err="1" smtClean="0"/>
              <a:t>Petroleum</a:t>
            </a:r>
            <a:endParaRPr lang="es-ES" sz="2000" i="1" dirty="0" smtClean="0"/>
          </a:p>
          <a:p>
            <a:pPr marL="263525" indent="-263525" algn="just">
              <a:spcAft>
                <a:spcPts val="1200"/>
              </a:spcAft>
              <a:buFont typeface="Wingdings" pitchFamily="2" charset="2"/>
              <a:buChar char="§"/>
            </a:pPr>
            <a:r>
              <a:rPr lang="es-ES" sz="2000" dirty="0" smtClean="0"/>
              <a:t>67 kilómetros de </a:t>
            </a:r>
            <a:r>
              <a:rPr lang="es-ES" sz="2000" dirty="0" err="1" smtClean="0"/>
              <a:t>Venice</a:t>
            </a:r>
            <a:r>
              <a:rPr lang="es-ES" sz="2000" dirty="0" smtClean="0"/>
              <a:t>, costa sureste de </a:t>
            </a:r>
            <a:r>
              <a:rPr lang="es-ES" sz="2000" dirty="0" err="1" smtClean="0"/>
              <a:t>Louisiana</a:t>
            </a:r>
            <a:endParaRPr lang="es-ES" sz="2000" dirty="0" smtClean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847088"/>
            <a:ext cx="770964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40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Acciones para el control del derrame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04800" y="1143000"/>
            <a:ext cx="25908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MX" sz="2000" b="1" dirty="0" smtClean="0"/>
              <a:t>Tercer Intento: </a:t>
            </a:r>
          </a:p>
          <a:p>
            <a:r>
              <a:rPr lang="es-MX" sz="2000" dirty="0" smtClean="0"/>
              <a:t>El 4 de junio se instaló una campana metálica</a:t>
            </a:r>
          </a:p>
          <a:p>
            <a:endParaRPr lang="es-MX" sz="2000" dirty="0" smtClean="0"/>
          </a:p>
          <a:p>
            <a:endParaRPr lang="es-MX" sz="2000" dirty="0" smtClean="0"/>
          </a:p>
          <a:p>
            <a:endParaRPr lang="es-MX" sz="2000" dirty="0" smtClean="0"/>
          </a:p>
          <a:p>
            <a:endParaRPr lang="es-MX" sz="2000" dirty="0" smtClean="0"/>
          </a:p>
          <a:p>
            <a:endParaRPr lang="es-MX" sz="2000" dirty="0" smtClean="0"/>
          </a:p>
          <a:p>
            <a:r>
              <a:rPr lang="es-MX" sz="2000" i="1" dirty="0" smtClean="0"/>
              <a:t>British </a:t>
            </a:r>
            <a:r>
              <a:rPr lang="es-MX" sz="2000" i="1" dirty="0" err="1" smtClean="0"/>
              <a:t>Petroleum</a:t>
            </a:r>
            <a:r>
              <a:rPr lang="es-MX" sz="2000" i="1" dirty="0" smtClean="0"/>
              <a:t> </a:t>
            </a:r>
            <a:r>
              <a:rPr lang="es-MX" sz="2000" dirty="0" smtClean="0"/>
              <a:t>estima que se logre recuperar al menos el 90% del crudo</a:t>
            </a:r>
            <a:endParaRPr lang="es-MX" sz="2000" dirty="0"/>
          </a:p>
        </p:txBody>
      </p:sp>
      <p:pic>
        <p:nvPicPr>
          <p:cNvPr id="6" name="Imagen 12"/>
          <p:cNvPicPr>
            <a:picLocks noChangeAspect="1" noChangeArrowheads="1"/>
          </p:cNvPicPr>
          <p:nvPr/>
        </p:nvPicPr>
        <p:blipFill>
          <a:blip r:embed="rId3"/>
          <a:srcRect l="1078" t="10452" r="133" b="32391"/>
          <a:stretch>
            <a:fillRect/>
          </a:stretch>
        </p:blipFill>
        <p:spPr bwMode="auto">
          <a:xfrm>
            <a:off x="2819400" y="2801111"/>
            <a:ext cx="5580000" cy="364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12"/>
          <p:cNvPicPr>
            <a:picLocks noChangeAspect="1" noChangeArrowheads="1"/>
          </p:cNvPicPr>
          <p:nvPr/>
        </p:nvPicPr>
        <p:blipFill>
          <a:blip r:embed="rId3"/>
          <a:srcRect l="1078" t="68825" r="133" b="2181"/>
          <a:stretch>
            <a:fillRect/>
          </a:stretch>
        </p:blipFill>
        <p:spPr bwMode="auto">
          <a:xfrm>
            <a:off x="2819400" y="914399"/>
            <a:ext cx="5580000" cy="184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41</a:t>
            </a:fld>
            <a:endParaRPr lang="es-ES_tradnl" dirty="0"/>
          </a:p>
        </p:txBody>
      </p:sp>
      <p:pic>
        <p:nvPicPr>
          <p:cNvPr id="5" name="3 Imagen" descr="incendio plataform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3975" y="2233612"/>
            <a:ext cx="6143625" cy="4090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2 CuadroTexto"/>
          <p:cNvSpPr txBox="1">
            <a:spLocks noChangeArrowheads="1"/>
          </p:cNvSpPr>
          <p:nvPr/>
        </p:nvSpPr>
        <p:spPr bwMode="auto">
          <a:xfrm>
            <a:off x="381000" y="748605"/>
            <a:ext cx="7772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MX" sz="2800" b="1" dirty="0" smtClean="0"/>
              <a:t>Estrategia de la Secretaría de Marina en relación al derrame de la plataforma “</a:t>
            </a:r>
            <a:r>
              <a:rPr lang="es-MX" sz="2800" b="1" dirty="0" err="1" smtClean="0"/>
              <a:t>Deepwater</a:t>
            </a:r>
            <a:r>
              <a:rPr lang="es-MX" sz="2800" b="1" dirty="0" smtClean="0"/>
              <a:t> </a:t>
            </a:r>
            <a:r>
              <a:rPr lang="es-MX" sz="2800" b="1" dirty="0" err="1" smtClean="0"/>
              <a:t>Horizon</a:t>
            </a:r>
            <a:r>
              <a:rPr lang="es-MX" sz="2800" b="1" dirty="0" smtClean="0"/>
              <a:t>”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5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Información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7" name="Picture 3" descr="G:\Imagen1.jpg"/>
          <p:cNvPicPr>
            <a:picLocks noChangeAspect="1" noChangeArrowheads="1"/>
          </p:cNvPicPr>
          <p:nvPr/>
        </p:nvPicPr>
        <p:blipFill>
          <a:blip r:embed="rId3"/>
          <a:srcRect t="4121"/>
          <a:stretch>
            <a:fillRect/>
          </a:stretch>
        </p:blipFill>
        <p:spPr bwMode="auto">
          <a:xfrm>
            <a:off x="963609" y="746557"/>
            <a:ext cx="7419975" cy="5748915"/>
          </a:xfrm>
          <a:prstGeom prst="rect">
            <a:avLst/>
          </a:prstGeom>
          <a:noFill/>
        </p:spPr>
      </p:pic>
      <p:sp>
        <p:nvSpPr>
          <p:cNvPr id="7" name="2 CuadroTexto"/>
          <p:cNvSpPr txBox="1">
            <a:spLocks noChangeArrowheads="1"/>
          </p:cNvSpPr>
          <p:nvPr/>
        </p:nvSpPr>
        <p:spPr bwMode="auto">
          <a:xfrm>
            <a:off x="1200728" y="1665982"/>
            <a:ext cx="2209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ES" sz="1600" b="1" dirty="0" smtClean="0">
                <a:solidFill>
                  <a:schemeClr val="bg1"/>
                </a:solidFill>
              </a:rPr>
              <a:t>1,525 metros de la superficie y 3,962 metros por debajo del lecho marino</a:t>
            </a:r>
            <a:endParaRPr lang="es-MX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6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Información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2 Rectángulo"/>
          <p:cNvSpPr>
            <a:spLocks noChangeArrowheads="1"/>
          </p:cNvSpPr>
          <p:nvPr/>
        </p:nvSpPr>
        <p:spPr bwMode="auto">
          <a:xfrm>
            <a:off x="457200" y="990600"/>
            <a:ext cx="7543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ES" sz="2000" dirty="0" smtClean="0"/>
              <a:t>Falla en un </a:t>
            </a:r>
            <a:r>
              <a:rPr lang="es-ES" sz="2000" dirty="0"/>
              <a:t>mecanismo para prevenir </a:t>
            </a:r>
            <a:r>
              <a:rPr lang="es-ES" sz="2000" dirty="0" smtClean="0"/>
              <a:t>explosiones </a:t>
            </a:r>
            <a:endParaRPr lang="es-MX" sz="2000" dirty="0"/>
          </a:p>
        </p:txBody>
      </p:sp>
      <p:pic>
        <p:nvPicPr>
          <p:cNvPr id="9" name="4 Imagen" descr="deepwater_horizon_in_flames_06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13331" y="2286000"/>
            <a:ext cx="3849669" cy="2880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0" name="4 Imagen" descr="Estudio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4510" y="2276573"/>
            <a:ext cx="4096209" cy="2880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7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/>
                </a:solidFill>
              </a:rPr>
              <a:t>Derrame de Petróleo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7" name="2 Rectángulo"/>
          <p:cNvSpPr>
            <a:spLocks noChangeArrowheads="1"/>
          </p:cNvSpPr>
          <p:nvPr/>
        </p:nvSpPr>
        <p:spPr bwMode="auto">
          <a:xfrm>
            <a:off x="457201" y="1143000"/>
            <a:ext cx="7543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ES" sz="2000" dirty="0" smtClean="0"/>
              <a:t>El derrame se estima entre </a:t>
            </a:r>
            <a:r>
              <a:rPr lang="es-ES" sz="2000" dirty="0"/>
              <a:t>4,500 </a:t>
            </a:r>
            <a:r>
              <a:rPr lang="es-ES" sz="2000" dirty="0" smtClean="0"/>
              <a:t>y </a:t>
            </a:r>
            <a:r>
              <a:rPr lang="es-ES" sz="2000" dirty="0"/>
              <a:t>78,000 </a:t>
            </a:r>
            <a:r>
              <a:rPr lang="es-ES" sz="2000" dirty="0" smtClean="0"/>
              <a:t>barriles </a:t>
            </a:r>
            <a:r>
              <a:rPr lang="es-ES" sz="2000" dirty="0"/>
              <a:t>diarios de </a:t>
            </a:r>
            <a:r>
              <a:rPr lang="es-ES" sz="2000" dirty="0" smtClean="0"/>
              <a:t>crudo</a:t>
            </a:r>
            <a:endParaRPr lang="es-MX" sz="2000" dirty="0"/>
          </a:p>
        </p:txBody>
      </p:sp>
      <p:pic>
        <p:nvPicPr>
          <p:cNvPr id="8" name="3 Imagen" descr="pre_petrole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92" y="4221457"/>
            <a:ext cx="3075430" cy="2160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1" name="4 Imagen" descr="quema11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867405" y="4240800"/>
            <a:ext cx="2856886" cy="2160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2" name="5 Imagen" descr="dispersante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1752600"/>
            <a:ext cx="3630826" cy="2340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8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Derrame de Petróleo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 Box 340"/>
          <p:cNvSpPr txBox="1">
            <a:spLocks noChangeArrowheads="1"/>
          </p:cNvSpPr>
          <p:nvPr/>
        </p:nvSpPr>
        <p:spPr bwMode="auto">
          <a:xfrm>
            <a:off x="3779838" y="4391025"/>
            <a:ext cx="1439862" cy="3333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488" tIns="44450" rIns="90488" bIns="44450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s-MX">
                <a:solidFill>
                  <a:schemeClr val="bg1"/>
                </a:solidFill>
              </a:rPr>
              <a:t>20/04/2010</a:t>
            </a:r>
            <a:endParaRPr lang="es-ES">
              <a:solidFill>
                <a:schemeClr val="bg1"/>
              </a:solidFill>
            </a:endParaRPr>
          </a:p>
        </p:txBody>
      </p:sp>
      <p:pic>
        <p:nvPicPr>
          <p:cNvPr id="10" name="Picture 353" descr="deepwa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765174"/>
            <a:ext cx="5410200" cy="569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52"/>
          <p:cNvSpPr txBox="1">
            <a:spLocks noChangeArrowheads="1"/>
          </p:cNvSpPr>
          <p:nvPr/>
        </p:nvSpPr>
        <p:spPr bwMode="auto">
          <a:xfrm>
            <a:off x="6516688" y="1412875"/>
            <a:ext cx="1008062" cy="3937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sz="1000">
                <a:solidFill>
                  <a:srgbClr val="0000FF"/>
                </a:solidFill>
                <a:cs typeface="Arial" charset="0"/>
              </a:rPr>
              <a:t>DEEPWATER HORIZON</a:t>
            </a:r>
            <a:endParaRPr lang="es-ES" sz="10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52400" y="1600200"/>
            <a:ext cx="2895600" cy="409342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marL="263525" indent="-263525" eaLnBrk="0" hangingPunct="0"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s-MX" sz="2000" dirty="0" smtClean="0">
                <a:latin typeface="Arial" pitchFamily="34" charset="0"/>
                <a:ea typeface="Times New Roman" pitchFamily="18" charset="0"/>
              </a:rPr>
              <a:t>67 km de </a:t>
            </a:r>
            <a:r>
              <a:rPr lang="es-MX" sz="2000" dirty="0">
                <a:latin typeface="Arial" pitchFamily="34" charset="0"/>
                <a:ea typeface="Times New Roman" pitchFamily="18" charset="0"/>
              </a:rPr>
              <a:t>la costa de </a:t>
            </a:r>
            <a:r>
              <a:rPr lang="es-MX" sz="2000" dirty="0" err="1" smtClean="0">
                <a:latin typeface="Arial" pitchFamily="34" charset="0"/>
                <a:ea typeface="Times New Roman" pitchFamily="18" charset="0"/>
              </a:rPr>
              <a:t>Louisiana</a:t>
            </a:r>
            <a:endParaRPr lang="es-MX" sz="2000" dirty="0" smtClean="0">
              <a:latin typeface="Arial" pitchFamily="34" charset="0"/>
              <a:ea typeface="Times New Roman" pitchFamily="18" charset="0"/>
            </a:endParaRPr>
          </a:p>
          <a:p>
            <a:pPr marL="263525" indent="-263525" eaLnBrk="0" hangingPunct="0">
              <a:spcAft>
                <a:spcPts val="1200"/>
              </a:spcAft>
              <a:buFont typeface="Wingdings" pitchFamily="2" charset="2"/>
              <a:buChar char="§"/>
              <a:defRPr/>
            </a:pPr>
            <a:endParaRPr lang="es-MX" sz="2000" dirty="0" smtClean="0">
              <a:latin typeface="Arial" pitchFamily="34" charset="0"/>
              <a:ea typeface="Times New Roman" pitchFamily="18" charset="0"/>
            </a:endParaRPr>
          </a:p>
          <a:p>
            <a:pPr marL="263525" indent="-263525" eaLnBrk="0" hangingPunct="0"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s-MX" sz="2000" dirty="0" smtClean="0">
                <a:latin typeface="Arial" pitchFamily="34" charset="0"/>
                <a:ea typeface="Times New Roman" pitchFamily="18" charset="0"/>
              </a:rPr>
              <a:t>920 km </a:t>
            </a:r>
            <a:r>
              <a:rPr lang="es-MX" sz="2000" dirty="0">
                <a:latin typeface="Arial" pitchFamily="34" charset="0"/>
                <a:ea typeface="Times New Roman" pitchFamily="18" charset="0"/>
              </a:rPr>
              <a:t>al Este Noreste de Playa Bagdad, </a:t>
            </a:r>
            <a:r>
              <a:rPr lang="es-MX" sz="2000" dirty="0" smtClean="0">
                <a:latin typeface="Arial" pitchFamily="34" charset="0"/>
                <a:ea typeface="Times New Roman" pitchFamily="18" charset="0"/>
              </a:rPr>
              <a:t>Matamoros</a:t>
            </a:r>
            <a:r>
              <a:rPr lang="es-MX" sz="2000" dirty="0">
                <a:latin typeface="Arial" pitchFamily="34" charset="0"/>
                <a:ea typeface="Times New Roman" pitchFamily="18" charset="0"/>
              </a:rPr>
              <a:t>, </a:t>
            </a:r>
            <a:r>
              <a:rPr lang="es-MX" sz="2000" dirty="0" err="1" smtClean="0">
                <a:latin typeface="Arial" pitchFamily="34" charset="0"/>
                <a:ea typeface="Times New Roman" pitchFamily="18" charset="0"/>
              </a:rPr>
              <a:t>Tamps</a:t>
            </a:r>
            <a:endParaRPr lang="es-MX" sz="2000" dirty="0" smtClean="0">
              <a:latin typeface="Arial" pitchFamily="34" charset="0"/>
              <a:ea typeface="Times New Roman" pitchFamily="18" charset="0"/>
            </a:endParaRPr>
          </a:p>
          <a:p>
            <a:pPr marL="263525" indent="-263525" eaLnBrk="0" hangingPunct="0">
              <a:spcAft>
                <a:spcPts val="1200"/>
              </a:spcAft>
              <a:buFont typeface="Wingdings" pitchFamily="2" charset="2"/>
              <a:buChar char="§"/>
              <a:defRPr/>
            </a:pPr>
            <a:endParaRPr lang="es-MX" sz="2000" dirty="0" smtClean="0">
              <a:latin typeface="Arial" pitchFamily="34" charset="0"/>
              <a:ea typeface="Times New Roman" pitchFamily="18" charset="0"/>
            </a:endParaRPr>
          </a:p>
          <a:p>
            <a:pPr marL="263525" indent="-263525" eaLnBrk="0" hangingPunct="0">
              <a:spcAft>
                <a:spcPts val="1200"/>
              </a:spcAft>
              <a:buFont typeface="Wingdings" pitchFamily="2" charset="2"/>
              <a:buChar char="§"/>
              <a:defRPr/>
            </a:pPr>
            <a:r>
              <a:rPr lang="es-MX" sz="2000" dirty="0" smtClean="0">
                <a:latin typeface="Arial" pitchFamily="34" charset="0"/>
                <a:ea typeface="Times New Roman" pitchFamily="18" charset="0"/>
              </a:rPr>
              <a:t>793 km </a:t>
            </a:r>
            <a:r>
              <a:rPr lang="es-MX" sz="2000" dirty="0">
                <a:latin typeface="Arial" pitchFamily="34" charset="0"/>
                <a:ea typeface="Times New Roman" pitchFamily="18" charset="0"/>
              </a:rPr>
              <a:t>al Norte de la Península de </a:t>
            </a:r>
            <a:r>
              <a:rPr lang="es-MX" sz="2000" dirty="0" smtClean="0">
                <a:latin typeface="Arial" pitchFamily="34" charset="0"/>
                <a:ea typeface="Times New Roman" pitchFamily="18" charset="0"/>
              </a:rPr>
              <a:t>Yucatán</a:t>
            </a:r>
            <a:r>
              <a:rPr lang="es-MX" sz="2000" dirty="0" smtClean="0">
                <a:latin typeface="Arial" pitchFamily="34" charset="0"/>
              </a:rPr>
              <a:t> </a:t>
            </a:r>
            <a:endParaRPr lang="es-MX" sz="200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E8B4E-B727-40E9-B878-43175334F0E3}" type="slidenum">
              <a:rPr lang="es-ES_tradnl" smtClean="0"/>
              <a:pPr>
                <a:defRPr/>
              </a:pPr>
              <a:t>9</a:t>
            </a:fld>
            <a:endParaRPr lang="es-ES_tradnl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bg1">
                    <a:lumMod val="65000"/>
                  </a:schemeClr>
                </a:solidFill>
              </a:rPr>
              <a:t>Derrame de Petróleo</a:t>
            </a:r>
            <a:endParaRPr lang="es-MX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6 Rectángulo"/>
          <p:cNvSpPr>
            <a:spLocks noChangeArrowheads="1"/>
          </p:cNvSpPr>
          <p:nvPr/>
        </p:nvSpPr>
        <p:spPr bwMode="auto">
          <a:xfrm>
            <a:off x="457200" y="990600"/>
            <a:ext cx="7543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sz="2000" dirty="0"/>
              <a:t>La mancha del hidrocarburo derramado se ha extendido en una superficie aproximada de 350 km de largo por 200 km de ancho</a:t>
            </a:r>
          </a:p>
        </p:txBody>
      </p:sp>
      <p:pic>
        <p:nvPicPr>
          <p:cNvPr id="12" name="7 Imagen" descr="20_oil_spill_466_slider_may14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968" y="2714624"/>
            <a:ext cx="4119225" cy="2880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15" name="9 Imagen" descr="satelite deepwate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492" y="2714625"/>
            <a:ext cx="3842814" cy="2880000"/>
          </a:xfrm>
          <a:prstGeom prst="rect">
            <a:avLst/>
          </a:prstGeom>
          <a:noFill/>
          <a:ln w="12700" algn="ctr">
            <a:solidFill>
              <a:srgbClr val="00008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DENAL SEMAR 2009  Borrador v6 p imprimi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liticas y estrat Bco y negro">
  <a:themeElements>
    <a:clrScheme name="Presentación 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ción 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CODENAL SEMAR 2009  Borrador v6 p imprimir</Template>
  <TotalTime>2032</TotalTime>
  <Words>1055</Words>
  <Application>Microsoft Office PowerPoint</Application>
  <PresentationFormat>Presentación en pantalla (4:3)</PresentationFormat>
  <Paragraphs>282</Paragraphs>
  <Slides>41</Slides>
  <Notes>41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41</vt:i4>
      </vt:variant>
    </vt:vector>
  </HeadingPairs>
  <TitlesOfParts>
    <vt:vector size="43" baseType="lpstr">
      <vt:lpstr>CODENAL SEMAR 2009  Borrador v6 p imprimir</vt:lpstr>
      <vt:lpstr>Politicas y estrat Bco y negro</vt:lpstr>
      <vt:lpstr>Diapositiva 1</vt:lpstr>
      <vt:lpstr>Información</vt:lpstr>
      <vt:lpstr>Información</vt:lpstr>
      <vt:lpstr>Información</vt:lpstr>
      <vt:lpstr>Información</vt:lpstr>
      <vt:lpstr>Información</vt:lpstr>
      <vt:lpstr>Derrame de Petróleo</vt:lpstr>
      <vt:lpstr>Derrame de Petróleo</vt:lpstr>
      <vt:lpstr>Derrame de Petróleo</vt:lpstr>
      <vt:lpstr>Derrame de Petróleo</vt:lpstr>
      <vt:lpstr>Riesgo para el litoral mexicano</vt:lpstr>
      <vt:lpstr>Riesgo para el litoral mexicano</vt:lpstr>
      <vt:lpstr>Riesgo para el litoral mexicano</vt:lpstr>
      <vt:lpstr>Riesgo para el litoral mexicano</vt:lpstr>
      <vt:lpstr>Riesgo para el litoral mexicano</vt:lpstr>
      <vt:lpstr>Riesgo para el litoral mexicano</vt:lpstr>
      <vt:lpstr>Riesgo para el litoral mexicano</vt:lpstr>
      <vt:lpstr>Riesgo ante temporada de huracanes</vt:lpstr>
      <vt:lpstr>Riesgo ante temporada de huracanes</vt:lpstr>
      <vt:lpstr>Riesgo ante temporada de huracanes</vt:lpstr>
      <vt:lpstr>Riesgo ante temporada de huracanes</vt:lpstr>
      <vt:lpstr>Riesgo ante temporada de huracanes</vt:lpstr>
      <vt:lpstr>Estrategia de SEMAR</vt:lpstr>
      <vt:lpstr>Estrategia de SEMAR</vt:lpstr>
      <vt:lpstr>Estrategia de SEMAR</vt:lpstr>
      <vt:lpstr>Estrategia de SEMAR</vt:lpstr>
      <vt:lpstr>Estrategia de SEMAR</vt:lpstr>
      <vt:lpstr>Estrategia de SEMAR</vt:lpstr>
      <vt:lpstr>Estrategia de SEMAR</vt:lpstr>
      <vt:lpstr>Estrategia de SEMAR</vt:lpstr>
      <vt:lpstr>Estrategia de SEMAR</vt:lpstr>
      <vt:lpstr>Estrategia de SEMAR</vt:lpstr>
      <vt:lpstr>Conclusión y Recomendaciones</vt:lpstr>
      <vt:lpstr>Conclusión y Recomendaciones</vt:lpstr>
      <vt:lpstr>Conclusión y Recomendaciones</vt:lpstr>
      <vt:lpstr>Conclusión y Recomendaciones</vt:lpstr>
      <vt:lpstr>Conclusión y Recomendaciones</vt:lpstr>
      <vt:lpstr>Acciones para el control del derrame</vt:lpstr>
      <vt:lpstr>Acciones para el control del derrame</vt:lpstr>
      <vt:lpstr>Acciones para el control del derrame</vt:lpstr>
      <vt:lpstr>Diapositiva 41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Jose Gerardo Valcarcel del Barrio</dc:creator>
  <cp:lastModifiedBy>Sala de Juntas</cp:lastModifiedBy>
  <cp:revision>214</cp:revision>
  <dcterms:created xsi:type="dcterms:W3CDTF">2009-03-21T15:06:59Z</dcterms:created>
  <dcterms:modified xsi:type="dcterms:W3CDTF">2010-06-08T01:28:00Z</dcterms:modified>
</cp:coreProperties>
</file>