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74" r:id="rId3"/>
    <p:sldId id="273" r:id="rId4"/>
    <p:sldId id="278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Karla\Documents\Arroz\Estad&#237;sticas\ARROZ-2009.xlsx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3822462817147871"/>
          <c:y val="0.20503731726271646"/>
          <c:w val="0.66070581802274886"/>
          <c:h val="0.6439167729732107"/>
        </c:manualLayout>
      </c:layout>
      <c:lineChart>
        <c:grouping val="standard"/>
        <c:ser>
          <c:idx val="1"/>
          <c:order val="0"/>
          <c:tx>
            <c:strRef>
              <c:f>Resumen!$A$3</c:f>
              <c:strCache>
                <c:ptCount val="1"/>
                <c:pt idx="0">
                  <c:v>Nayarit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Resumen!$E$22:$T$22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Resumen!$E$19:$T$19</c:f>
              <c:numCache>
                <c:formatCode>#,##0.00</c:formatCode>
                <c:ptCount val="16"/>
                <c:pt idx="0" formatCode="General">
                  <c:v>894.5</c:v>
                </c:pt>
                <c:pt idx="1">
                  <c:v>1519.71</c:v>
                </c:pt>
                <c:pt idx="2">
                  <c:v>1421.1799999999998</c:v>
                </c:pt>
                <c:pt idx="3">
                  <c:v>1546.9</c:v>
                </c:pt>
                <c:pt idx="4">
                  <c:v>1704.43</c:v>
                </c:pt>
                <c:pt idx="5">
                  <c:v>1582.43</c:v>
                </c:pt>
                <c:pt idx="6">
                  <c:v>1487.02</c:v>
                </c:pt>
                <c:pt idx="7">
                  <c:v>1473.1399999999999</c:v>
                </c:pt>
                <c:pt idx="8">
                  <c:v>1637.6599999999999</c:v>
                </c:pt>
                <c:pt idx="9">
                  <c:v>1702.93</c:v>
                </c:pt>
                <c:pt idx="10">
                  <c:v>1724.1699999999998</c:v>
                </c:pt>
                <c:pt idx="11">
                  <c:v>2103.71</c:v>
                </c:pt>
                <c:pt idx="12" formatCode="_-* #,##0.00_-;\-* #,##0.00_-;_-* &quot;-&quot;??_-;_-@_-">
                  <c:v>2200.6799999999998</c:v>
                </c:pt>
                <c:pt idx="13" formatCode="_-* #,##0.00_-;\-* #,##0.00_-;_-* &quot;-&quot;??_-;_-@_-">
                  <c:v>4099.1100000000024</c:v>
                </c:pt>
                <c:pt idx="14" formatCode="_-* #,##0.00_-;\-* #,##0.00_-;_-* &quot;-&quot;??_-;_-@_-">
                  <c:v>3000</c:v>
                </c:pt>
                <c:pt idx="15" formatCode="_-* #,##0.00_-;\-* #,##0.00_-;_-* &quot;-&quot;??_-;_-@_-">
                  <c:v>2500</c:v>
                </c:pt>
              </c:numCache>
            </c:numRef>
          </c:val>
        </c:ser>
        <c:ser>
          <c:idx val="0"/>
          <c:order val="1"/>
          <c:tx>
            <c:strRef>
              <c:f>Resumen!$A$22</c:f>
              <c:strCache>
                <c:ptCount val="1"/>
                <c:pt idx="0">
                  <c:v>Nacional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Resumen!$E$22:$T$22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Resumen!$E$38:$T$38</c:f>
              <c:numCache>
                <c:formatCode>#,##0.00</c:formatCode>
                <c:ptCount val="16"/>
                <c:pt idx="0">
                  <c:v>1066.0999999999999</c:v>
                </c:pt>
                <c:pt idx="1">
                  <c:v>1616.62</c:v>
                </c:pt>
                <c:pt idx="2">
                  <c:v>1516.1299999999999</c:v>
                </c:pt>
                <c:pt idx="3">
                  <c:v>1640.47</c:v>
                </c:pt>
                <c:pt idx="4">
                  <c:v>1775.71</c:v>
                </c:pt>
                <c:pt idx="5">
                  <c:v>1467.37</c:v>
                </c:pt>
                <c:pt idx="6">
                  <c:v>1481.03</c:v>
                </c:pt>
                <c:pt idx="7">
                  <c:v>1639.2</c:v>
                </c:pt>
                <c:pt idx="8">
                  <c:v>1661.7</c:v>
                </c:pt>
                <c:pt idx="9">
                  <c:v>1816.61</c:v>
                </c:pt>
                <c:pt idx="10">
                  <c:v>1903.6499999999999</c:v>
                </c:pt>
                <c:pt idx="11">
                  <c:v>1906.23</c:v>
                </c:pt>
                <c:pt idx="12" formatCode="_-* #,##0.00_-;\-* #,##0.00_-;_-* &quot;-&quot;??_-;_-@_-">
                  <c:v>2076.1999999999998</c:v>
                </c:pt>
                <c:pt idx="13" formatCode="_-* #,##0.00_-;\-* #,##0.00_-;_-* &quot;-&quot;??_-;_-@_-">
                  <c:v>3626.64</c:v>
                </c:pt>
                <c:pt idx="14" formatCode="_-* #,##0.00_-;\-* #,##0.00_-;_-* &quot;-&quot;??_-;_-@_-">
                  <c:v>3000</c:v>
                </c:pt>
                <c:pt idx="15" formatCode="_-* #,##0.00_-;\-* #,##0.00_-;_-* &quot;-&quot;??_-;_-@_-">
                  <c:v>2500</c:v>
                </c:pt>
              </c:numCache>
            </c:numRef>
          </c:val>
        </c:ser>
        <c:marker val="1"/>
        <c:axId val="76383744"/>
        <c:axId val="76385280"/>
      </c:lineChart>
      <c:catAx>
        <c:axId val="763837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BakerSignet BT" pitchFamily="34" charset="0"/>
              </a:defRPr>
            </a:pPr>
            <a:endParaRPr lang="es-ES"/>
          </a:p>
        </c:txPr>
        <c:crossAx val="76385280"/>
        <c:crosses val="autoZero"/>
        <c:auto val="1"/>
        <c:lblAlgn val="ctr"/>
        <c:lblOffset val="100"/>
      </c:catAx>
      <c:valAx>
        <c:axId val="763852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>
                    <a:solidFill>
                      <a:schemeClr val="tx1"/>
                    </a:solidFill>
                    <a:latin typeface="BakerSignet BT" pitchFamily="34" charset="0"/>
                  </a:defRPr>
                </a:pPr>
                <a:r>
                  <a:rPr lang="es-ES" sz="1800">
                    <a:solidFill>
                      <a:schemeClr val="tx1"/>
                    </a:solidFill>
                    <a:latin typeface="BakerSignet BT" pitchFamily="34" charset="0"/>
                  </a:rPr>
                  <a:t>Precio Medio Rural ($/t)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BakerSignet BT" pitchFamily="34" charset="0"/>
              </a:defRPr>
            </a:pPr>
            <a:endParaRPr lang="es-ES"/>
          </a:p>
        </c:txPr>
        <c:crossAx val="76383744"/>
        <c:crosses val="autoZero"/>
        <c:crossBetween val="between"/>
      </c:valAx>
      <c:spPr>
        <a:solidFill>
          <a:sysClr val="window" lastClr="FFFFFF">
            <a:alpha val="55000"/>
          </a:sys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BakerSignet BT" pitchFamily="34" charset="0"/>
              </a:defRPr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BakerSignet BT" pitchFamily="34" charset="0"/>
              </a:defRPr>
            </a:pPr>
            <a:endParaRPr lang="es-ES"/>
          </a:p>
        </c:txPr>
      </c:legendEntry>
      <c:layout/>
      <c:txPr>
        <a:bodyPr/>
        <a:lstStyle/>
        <a:p>
          <a:pPr>
            <a:defRPr sz="1400">
              <a:solidFill>
                <a:schemeClr val="tx1"/>
              </a:solidFill>
              <a:latin typeface="BakerSignet BT" pitchFamily="34" charset="0"/>
            </a:defRPr>
          </a:pPr>
          <a:endParaRPr lang="es-ES"/>
        </a:p>
      </c:txPr>
    </c:legend>
    <c:plotVisOnly val="1"/>
  </c:chart>
  <c:spPr>
    <a:blipFill dpi="0" rotWithShape="1">
      <a:blip xmlns:r="http://schemas.openxmlformats.org/officeDocument/2006/relationships" r:embed="rId1">
        <a:alphaModFix amt="80000"/>
      </a:blip>
      <a:srcRect/>
      <a:stretch>
        <a:fillRect/>
      </a:stretch>
    </a:blip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7807F-C484-4450-AD68-CCB4F48EE72C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F9584-5A2C-4438-A089-337FC4660E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F9584-5A2C-4438-A089-337FC4660E9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atron 0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6" name="5 Imagen" descr="portada 0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EFFF-C105-4E01-89F7-A8FAD8886F95}" type="datetimeFigureOut">
              <a:rPr lang="es-MX" smtClean="0"/>
              <a:pPr/>
              <a:t>22/11/2010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6E97-76B2-409A-A4E5-DA95F89FDF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4" r:id="rId3"/>
    <p:sldLayoutId id="2147483662" r:id="rId4"/>
    <p:sldLayoutId id="2147483663" r:id="rId5"/>
    <p:sldLayoutId id="2147483660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3214686"/>
            <a:ext cx="67866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BakerSignet BT" pitchFamily="34" charset="0"/>
              </a:rPr>
              <a:t>APOYO A PRODUCTORES PARA LA COMERCIALIZACION DE ARROZ.</a:t>
            </a:r>
          </a:p>
          <a:p>
            <a:pPr algn="r"/>
            <a:r>
              <a:rPr lang="es-MX" sz="2800" dirty="0" smtClean="0">
                <a:latin typeface="BakerSignet BT" pitchFamily="34" charset="0"/>
              </a:rPr>
              <a:t>CICLO P.V . 2010</a:t>
            </a:r>
            <a:endParaRPr lang="es-ES" sz="2800" dirty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928670"/>
            <a:ext cx="7643866" cy="509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rgbClr val="FFFF00"/>
              </a:buClr>
            </a:pPr>
            <a:r>
              <a:rPr lang="es-MX" sz="2300" dirty="0" smtClean="0">
                <a:latin typeface="BakerSignet BT" pitchFamily="34" charset="0"/>
              </a:rPr>
              <a:t>Actualmente en México se consumen </a:t>
            </a:r>
            <a:r>
              <a:rPr lang="es-MX" sz="2300" dirty="0" smtClean="0">
                <a:latin typeface="BakerSignet BT" pitchFamily="34" charset="0"/>
              </a:rPr>
              <a:t>1.08 </a:t>
            </a:r>
            <a:r>
              <a:rPr lang="es-MX" sz="2300" dirty="0" smtClean="0">
                <a:latin typeface="BakerSignet BT" pitchFamily="34" charset="0"/>
              </a:rPr>
              <a:t>millones de toneladas anuales de arroz, </a:t>
            </a:r>
            <a:r>
              <a:rPr lang="es-MX" sz="2300" dirty="0" smtClean="0">
                <a:latin typeface="BakerSignet BT" pitchFamily="34" charset="0"/>
              </a:rPr>
              <a:t>a partir del </a:t>
            </a:r>
            <a:r>
              <a:rPr lang="es-MX" sz="2300" dirty="0" smtClean="0">
                <a:latin typeface="BakerSignet BT" pitchFamily="34" charset="0"/>
              </a:rPr>
              <a:t>2005 se importa el 75% del consumo nacional, dejando se ser autosuficientes </a:t>
            </a:r>
            <a:r>
              <a:rPr lang="es-MX" sz="2300" dirty="0" smtClean="0">
                <a:latin typeface="BakerSignet BT" pitchFamily="34" charset="0"/>
              </a:rPr>
              <a:t>en </a:t>
            </a:r>
            <a:r>
              <a:rPr lang="es-MX" sz="2300" dirty="0" smtClean="0">
                <a:latin typeface="BakerSignet BT" pitchFamily="34" charset="0"/>
              </a:rPr>
              <a:t>el año 1989; En 2010 la caída de producción por precios bajos ocasionará una mayor dependencia del exterior.</a:t>
            </a:r>
          </a:p>
          <a:p>
            <a:pPr>
              <a:lnSpc>
                <a:spcPct val="120000"/>
              </a:lnSpc>
              <a:buClr>
                <a:srgbClr val="FFFF00"/>
              </a:buClr>
              <a:buFontTx/>
              <a:buChar char="•"/>
            </a:pPr>
            <a:endParaRPr lang="es-MX" sz="2300" dirty="0" smtClean="0">
              <a:latin typeface="BakerSignet BT" pitchFamily="34" charset="0"/>
            </a:endParaRPr>
          </a:p>
          <a:p>
            <a:pPr algn="just"/>
            <a:r>
              <a:rPr lang="es-ES" sz="2300" dirty="0" smtClean="0">
                <a:latin typeface="BakerSignet BT" pitchFamily="34" charset="0"/>
              </a:rPr>
              <a:t>En Nayarit, la producción de arroz palay se ha incrementado de manera importante </a:t>
            </a:r>
            <a:r>
              <a:rPr lang="es-MX" sz="2300" dirty="0" smtClean="0">
                <a:latin typeface="BakerSignet BT" pitchFamily="34" charset="0"/>
              </a:rPr>
              <a:t>y prueba de ello es que durante 2009, nuestro Estado ocupó el 3er lugar nacional en producción de arroz palay. </a:t>
            </a:r>
          </a:p>
          <a:p>
            <a:pPr algn="just"/>
            <a:endParaRPr lang="es-MX" sz="2300" dirty="0" smtClean="0">
              <a:latin typeface="BakerSignet BT" pitchFamily="34" charset="0"/>
            </a:endParaRPr>
          </a:p>
          <a:p>
            <a:pPr algn="just"/>
            <a:r>
              <a:rPr lang="es-MX" sz="2300" dirty="0" smtClean="0">
                <a:latin typeface="BakerSignet BT" pitchFamily="34" charset="0"/>
              </a:rPr>
              <a:t>Durante el ciclo P-V 2010 fueron sembradas poco más de 6 mil hectáreas, con una producción total estimada en 30 mil ton.</a:t>
            </a:r>
          </a:p>
          <a:p>
            <a:pPr>
              <a:lnSpc>
                <a:spcPct val="120000"/>
              </a:lnSpc>
              <a:buClr>
                <a:srgbClr val="FFFF00"/>
              </a:buClr>
              <a:buFontTx/>
              <a:buChar char="•"/>
            </a:pP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215206" y="2142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BakerSignet BT" pitchFamily="34" charset="0"/>
              </a:rPr>
              <a:t>PROBLEMÁTICA</a:t>
            </a:r>
            <a:endParaRPr lang="es-ES" b="1" dirty="0">
              <a:solidFill>
                <a:schemeClr val="bg1"/>
              </a:solidFill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714356"/>
            <a:ext cx="774893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300" dirty="0" smtClean="0">
                <a:latin typeface="BakerSignet BT" pitchFamily="34" charset="0"/>
              </a:rPr>
              <a:t>La Secretaria de Economía ha </a:t>
            </a:r>
            <a:r>
              <a:rPr lang="es-ES" sz="2300" dirty="0" smtClean="0">
                <a:latin typeface="BakerSignet BT" pitchFamily="34" charset="0"/>
              </a:rPr>
              <a:t>desprotegido al </a:t>
            </a:r>
            <a:r>
              <a:rPr lang="es-ES" sz="2300" dirty="0" smtClean="0">
                <a:latin typeface="BakerSignet BT" pitchFamily="34" charset="0"/>
              </a:rPr>
              <a:t>sector arrocero nacional, permitiendo la importación de arroz a precios muy por debajo del costo de producción nacional, </a:t>
            </a:r>
            <a:r>
              <a:rPr lang="es-ES" sz="2300" dirty="0" smtClean="0">
                <a:latin typeface="BakerSignet BT" pitchFamily="34" charset="0"/>
              </a:rPr>
              <a:t>provocando </a:t>
            </a:r>
            <a:r>
              <a:rPr lang="es-ES" sz="2300" dirty="0" smtClean="0">
                <a:latin typeface="BakerSignet BT" pitchFamily="34" charset="0"/>
              </a:rPr>
              <a:t>así el “Dumping”. El 66% de las </a:t>
            </a:r>
            <a:r>
              <a:rPr lang="es-ES" sz="2300" dirty="0" smtClean="0">
                <a:latin typeface="BakerSignet BT" pitchFamily="34" charset="0"/>
              </a:rPr>
              <a:t>importaciones se </a:t>
            </a:r>
            <a:r>
              <a:rPr lang="es-ES" sz="2300" dirty="0" smtClean="0">
                <a:latin typeface="BakerSignet BT" pitchFamily="34" charset="0"/>
              </a:rPr>
              <a:t>realizan </a:t>
            </a:r>
            <a:r>
              <a:rPr lang="es-ES" sz="2300" dirty="0" smtClean="0">
                <a:latin typeface="BakerSignet BT" pitchFamily="34" charset="0"/>
              </a:rPr>
              <a:t>a través de empresas “Mexicanas”, </a:t>
            </a:r>
            <a:r>
              <a:rPr lang="es-ES" sz="2300" dirty="0" smtClean="0">
                <a:latin typeface="BakerSignet BT" pitchFamily="34" charset="0"/>
              </a:rPr>
              <a:t>que son socias </a:t>
            </a:r>
            <a:r>
              <a:rPr lang="es-ES" sz="2300" dirty="0" smtClean="0">
                <a:latin typeface="BakerSignet BT" pitchFamily="34" charset="0"/>
              </a:rPr>
              <a:t>del </a:t>
            </a:r>
            <a:r>
              <a:rPr lang="es-ES" sz="2300" dirty="0" smtClean="0">
                <a:latin typeface="BakerSignet BT" pitchFamily="34" charset="0"/>
              </a:rPr>
              <a:t>principal </a:t>
            </a:r>
            <a:r>
              <a:rPr lang="es-ES" sz="2300" dirty="0" smtClean="0">
                <a:latin typeface="BakerSignet BT" pitchFamily="34" charset="0"/>
              </a:rPr>
              <a:t>introductor de arroz americano al mercado nacional.</a:t>
            </a:r>
            <a:endParaRPr lang="es-ES" sz="2300" dirty="0" smtClean="0">
              <a:latin typeface="BakerSignet BT" pitchFamily="34" charset="0"/>
            </a:endParaRPr>
          </a:p>
          <a:p>
            <a:pPr algn="just"/>
            <a:endParaRPr lang="es-ES" dirty="0" smtClean="0">
              <a:latin typeface="BakerSignet BT" pitchFamily="34" charset="0"/>
            </a:endParaRPr>
          </a:p>
          <a:p>
            <a:pPr algn="just"/>
            <a:r>
              <a:rPr lang="es-ES" sz="2300" dirty="0" smtClean="0">
                <a:latin typeface="BakerSignet BT" pitchFamily="34" charset="0"/>
              </a:rPr>
              <a:t>Dichas empresas, </a:t>
            </a:r>
            <a:r>
              <a:rPr lang="es-ES" sz="2300" dirty="0" smtClean="0">
                <a:latin typeface="BakerSignet BT" pitchFamily="34" charset="0"/>
              </a:rPr>
              <a:t>m</a:t>
            </a:r>
            <a:r>
              <a:rPr lang="es-ES" sz="2300" dirty="0" smtClean="0">
                <a:latin typeface="BakerSignet BT" pitchFamily="34" charset="0"/>
              </a:rPr>
              <a:t>ediante </a:t>
            </a:r>
            <a:r>
              <a:rPr lang="es-ES" sz="2300" dirty="0" smtClean="0">
                <a:latin typeface="BakerSignet BT" pitchFamily="34" charset="0"/>
              </a:rPr>
              <a:t>una política de </a:t>
            </a:r>
            <a:r>
              <a:rPr lang="es-ES" sz="2300" dirty="0" smtClean="0">
                <a:latin typeface="BakerSignet BT" pitchFamily="34" charset="0"/>
              </a:rPr>
              <a:t> competencia desleal, desestabilizan el mercado, ocasionado </a:t>
            </a:r>
            <a:r>
              <a:rPr lang="es-ES" sz="2300" dirty="0" smtClean="0">
                <a:latin typeface="BakerSignet BT" pitchFamily="34" charset="0"/>
              </a:rPr>
              <a:t>un desplome en </a:t>
            </a:r>
            <a:r>
              <a:rPr lang="es-ES" sz="2300" dirty="0" smtClean="0">
                <a:latin typeface="BakerSignet BT" pitchFamily="34" charset="0"/>
              </a:rPr>
              <a:t>el precio </a:t>
            </a:r>
            <a:r>
              <a:rPr lang="es-ES" sz="2300" dirty="0" smtClean="0">
                <a:latin typeface="BakerSignet BT" pitchFamily="34" charset="0"/>
              </a:rPr>
              <a:t>del </a:t>
            </a:r>
            <a:r>
              <a:rPr lang="es-ES" sz="2300" dirty="0" smtClean="0">
                <a:latin typeface="BakerSignet BT" pitchFamily="34" charset="0"/>
              </a:rPr>
              <a:t>“Arroz </a:t>
            </a:r>
            <a:r>
              <a:rPr lang="es-ES" sz="2300" dirty="0" smtClean="0">
                <a:latin typeface="BakerSignet BT" pitchFamily="34" charset="0"/>
              </a:rPr>
              <a:t>N</a:t>
            </a:r>
            <a:r>
              <a:rPr lang="es-ES" sz="2300" dirty="0" smtClean="0">
                <a:latin typeface="BakerSignet BT" pitchFamily="34" charset="0"/>
              </a:rPr>
              <a:t>acional”, provocando la acumulación </a:t>
            </a:r>
            <a:r>
              <a:rPr lang="es-ES" sz="2300" dirty="0" smtClean="0">
                <a:latin typeface="BakerSignet BT" pitchFamily="34" charset="0"/>
              </a:rPr>
              <a:t>de </a:t>
            </a:r>
            <a:r>
              <a:rPr lang="es-ES" sz="2300" dirty="0" smtClean="0">
                <a:latin typeface="BakerSignet BT" pitchFamily="34" charset="0"/>
              </a:rPr>
              <a:t>inventarios en el país.</a:t>
            </a:r>
          </a:p>
          <a:p>
            <a:pPr algn="just"/>
            <a:endParaRPr lang="es-ES" sz="1500" dirty="0" smtClean="0">
              <a:latin typeface="BakerSignet BT" pitchFamily="34" charset="0"/>
            </a:endParaRPr>
          </a:p>
          <a:p>
            <a:pPr algn="just"/>
            <a:r>
              <a:rPr lang="es-MX" sz="2300" dirty="0" smtClean="0">
                <a:latin typeface="BakerSignet BT" pitchFamily="34" charset="0"/>
              </a:rPr>
              <a:t>Debido </a:t>
            </a:r>
            <a:r>
              <a:rPr lang="es-MX" sz="2300" dirty="0" smtClean="0">
                <a:latin typeface="BakerSignet BT" pitchFamily="34" charset="0"/>
              </a:rPr>
              <a:t>al bajo </a:t>
            </a:r>
            <a:r>
              <a:rPr lang="es-MX" sz="2300" dirty="0" smtClean="0">
                <a:latin typeface="BakerSignet BT" pitchFamily="34" charset="0"/>
              </a:rPr>
              <a:t>volumen de </a:t>
            </a:r>
            <a:r>
              <a:rPr lang="es-MX" sz="2300" dirty="0" smtClean="0">
                <a:latin typeface="BakerSignet BT" pitchFamily="34" charset="0"/>
              </a:rPr>
              <a:t>ventas del arroz nacional, por el diferencial de precio </a:t>
            </a:r>
            <a:r>
              <a:rPr lang="es-MX" sz="2300" dirty="0" smtClean="0">
                <a:latin typeface="BakerSignet BT" pitchFamily="34" charset="0"/>
              </a:rPr>
              <a:t>del arroz importado</a:t>
            </a:r>
            <a:r>
              <a:rPr lang="es-MX" sz="2300" dirty="0" smtClean="0">
                <a:latin typeface="BakerSignet BT" pitchFamily="34" charset="0"/>
              </a:rPr>
              <a:t>, los </a:t>
            </a:r>
            <a:r>
              <a:rPr lang="es-MX" sz="2300" dirty="0" smtClean="0">
                <a:latin typeface="BakerSignet BT" pitchFamily="34" charset="0"/>
              </a:rPr>
              <a:t>industriales, </a:t>
            </a:r>
            <a:r>
              <a:rPr lang="es-MX" sz="2300" dirty="0" smtClean="0">
                <a:latin typeface="BakerSignet BT" pitchFamily="34" charset="0"/>
              </a:rPr>
              <a:t>pagaron </a:t>
            </a:r>
            <a:r>
              <a:rPr lang="es-MX" sz="2300" dirty="0" smtClean="0">
                <a:latin typeface="BakerSignet BT" pitchFamily="34" charset="0"/>
              </a:rPr>
              <a:t>   $ 2,500/Ton</a:t>
            </a:r>
            <a:r>
              <a:rPr lang="es-MX" sz="2300" dirty="0" smtClean="0">
                <a:latin typeface="BakerSignet BT" pitchFamily="34" charset="0"/>
              </a:rPr>
              <a:t>. es </a:t>
            </a:r>
            <a:r>
              <a:rPr lang="es-MX" sz="2300" dirty="0" smtClean="0">
                <a:latin typeface="BakerSignet BT" pitchFamily="34" charset="0"/>
              </a:rPr>
              <a:t>decir, </a:t>
            </a:r>
            <a:r>
              <a:rPr lang="es-MX" sz="2300" dirty="0" smtClean="0">
                <a:latin typeface="BakerSignet BT" pitchFamily="34" charset="0"/>
              </a:rPr>
              <a:t>$ </a:t>
            </a:r>
            <a:r>
              <a:rPr lang="es-MX" sz="2300" dirty="0" smtClean="0">
                <a:latin typeface="BakerSignet BT" pitchFamily="34" charset="0"/>
              </a:rPr>
              <a:t>440 </a:t>
            </a:r>
            <a:r>
              <a:rPr lang="es-MX" sz="2300" dirty="0" smtClean="0">
                <a:latin typeface="BakerSignet BT" pitchFamily="34" charset="0"/>
              </a:rPr>
              <a:t>por debajo del precio </a:t>
            </a:r>
            <a:r>
              <a:rPr lang="es-MX" sz="2300" dirty="0" smtClean="0">
                <a:latin typeface="BakerSignet BT" pitchFamily="34" charset="0"/>
              </a:rPr>
              <a:t>objetivo </a:t>
            </a:r>
            <a:r>
              <a:rPr lang="es-MX" sz="2300" dirty="0" smtClean="0">
                <a:latin typeface="BakerSignet BT" pitchFamily="34" charset="0"/>
              </a:rPr>
              <a:t>establecido por la SAGARPA.</a:t>
            </a:r>
            <a:r>
              <a:rPr lang="es-ES" sz="2300" dirty="0" smtClean="0">
                <a:latin typeface="BakerSignet BT" pitchFamily="34" charset="0"/>
              </a:rPr>
              <a:t>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215206" y="2142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BakerSignet BT" pitchFamily="34" charset="0"/>
              </a:rPr>
              <a:t>PROBLEMÁTICA</a:t>
            </a:r>
            <a:endParaRPr lang="es-ES" b="1" dirty="0">
              <a:solidFill>
                <a:schemeClr val="bg1"/>
              </a:solidFill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54"/>
          <p:cNvGraphicFramePr>
            <a:graphicFrameLocks noGrp="1"/>
          </p:cNvGraphicFramePr>
          <p:nvPr/>
        </p:nvGraphicFramePr>
        <p:xfrm>
          <a:off x="642910" y="1071546"/>
          <a:ext cx="6858048" cy="500261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429024"/>
                <a:gridCol w="1285884"/>
                <a:gridCol w="1357322"/>
                <a:gridCol w="785818"/>
              </a:tblGrid>
              <a:tr h="272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</a:rPr>
                        <a:t>CONCEPTO</a:t>
                      </a:r>
                      <a:endParaRPr lang="es-ES" sz="1800" b="1" kern="1200" dirty="0" smtClean="0">
                        <a:solidFill>
                          <a:schemeClr val="bg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</a:rPr>
                        <a:t>1989</a:t>
                      </a:r>
                      <a:endParaRPr lang="es-ES" sz="1800" b="1" kern="1200" dirty="0" smtClean="0">
                        <a:solidFill>
                          <a:schemeClr val="bg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es-ES" sz="1800" b="1" kern="1200" dirty="0" smtClean="0">
                        <a:solidFill>
                          <a:schemeClr val="bg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s-ES" sz="1800" b="1" kern="1200" dirty="0" smtClean="0">
                        <a:solidFill>
                          <a:schemeClr val="bg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1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SUPERFICIE </a:t>
                      </a:r>
                      <a:r>
                        <a:rPr lang="es-MX" sz="1800" kern="1200" dirty="0" smtClean="0"/>
                        <a:t>SEMBRADA  </a:t>
                      </a:r>
                      <a:r>
                        <a:rPr lang="es-MX" sz="1800" kern="1200" dirty="0" smtClean="0"/>
                        <a:t>(HA)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265,000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69,200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-73.8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PRODUCCION OBTENIDA (TON)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848,000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290,000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-60.8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1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CONSUMO NACIONAL (TON)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850,000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1´080,000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35.3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8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NO. DE PRODUCTORES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25,000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5,400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smtClean="0"/>
                        <a:t>-78.4</a:t>
                      </a:r>
                      <a:endParaRPr lang="es-ES" sz="1800" kern="120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NUMERO DE MOLINOS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smtClean="0"/>
                        <a:t>74</a:t>
                      </a:r>
                      <a:endParaRPr lang="es-ES" sz="1800" kern="120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20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smtClean="0"/>
                        <a:t>-71.2</a:t>
                      </a:r>
                      <a:endParaRPr lang="es-ES" sz="1800" kern="120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93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JORNALES DE CAMPO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smtClean="0"/>
                        <a:t>9’985,000</a:t>
                      </a:r>
                      <a:endParaRPr lang="es-ES" sz="1800" kern="120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1’550,000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smtClean="0"/>
                        <a:t>-84.5</a:t>
                      </a:r>
                      <a:endParaRPr lang="es-ES" sz="1800" kern="120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8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EMPLEOS EN IND. (DIRECTOS)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12,500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2,800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-77.6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1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EMPLEOS INDIRECTOS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smtClean="0"/>
                        <a:t>36,000</a:t>
                      </a:r>
                      <a:endParaRPr lang="es-ES" sz="1800" kern="120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9,000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-75.0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0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% DE IMPORTACIONES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.028%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/>
                        <a:t>75%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lang="es-MX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142976" y="500042"/>
            <a:ext cx="614366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b="1" dirty="0" smtClean="0">
                <a:latin typeface="BakerSignet BT" pitchFamily="34" charset="0"/>
              </a:rPr>
              <a:t>COMPARATIVO DEL SISTEMA PRODUCTO ARROZ</a:t>
            </a:r>
            <a:endParaRPr lang="es-ES" sz="2300" b="1" dirty="0">
              <a:latin typeface="BakerSignet BT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215206" y="2142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BakerSignet BT" pitchFamily="34" charset="0"/>
              </a:rPr>
              <a:t>PROBLEMÁTICA</a:t>
            </a:r>
            <a:endParaRPr lang="es-ES" b="1" dirty="0">
              <a:solidFill>
                <a:schemeClr val="bg1"/>
              </a:solidFill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14282" y="1785926"/>
          <a:ext cx="8001056" cy="32359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15955"/>
                <a:gridCol w="2642551"/>
                <a:gridCol w="264255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COMERCIALIZADOR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PRECIO DE COMPRA $/Ton.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VOLUMEN DE COMPRA Ton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Grupo Progreso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2,500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12,200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Covadonga*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2,750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8,500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Arrocera de Nayarit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2,500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5,700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Agroservicios de Colima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2,500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700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Integradora de Arroceros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2,500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2,600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Schetinos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2,400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300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Total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s-ES" sz="1800" kern="1200" dirty="0" smtClean="0"/>
                        <a:t>30,000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BakerSignet B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00892" y="202148"/>
            <a:ext cx="221457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 smtClean="0">
                <a:solidFill>
                  <a:schemeClr val="bg1"/>
                </a:solidFill>
                <a:latin typeface="BakerSignet BT" pitchFamily="34" charset="0"/>
              </a:rPr>
              <a:t>COMERCIALIZACIÓN</a:t>
            </a:r>
            <a:endParaRPr lang="es-ES" sz="1650" b="1" dirty="0" smtClean="0">
              <a:solidFill>
                <a:schemeClr val="bg1"/>
              </a:solidFill>
              <a:latin typeface="BakerSignet BT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14414" y="714356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BakerSignet BT" pitchFamily="34" charset="0"/>
              </a:rPr>
              <a:t>DISTRIBUCION DE LA COSECHA  P.V. </a:t>
            </a:r>
            <a:r>
              <a:rPr lang="es-MX" sz="2400" b="1" dirty="0" smtClean="0">
                <a:latin typeface="BakerSignet BT" pitchFamily="34" charset="0"/>
              </a:rPr>
              <a:t>2010</a:t>
            </a:r>
          </a:p>
          <a:p>
            <a:pPr algn="ctr"/>
            <a:r>
              <a:rPr lang="es-MX" sz="2400" b="1" dirty="0" smtClean="0">
                <a:latin typeface="BakerSignet BT" pitchFamily="34" charset="0"/>
              </a:rPr>
              <a:t>NAYARIT </a:t>
            </a:r>
            <a:endParaRPr lang="es-ES" sz="2400" b="1" dirty="0">
              <a:latin typeface="BakerSignet BT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507207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akerSignet BT" pitchFamily="34" charset="0"/>
              </a:rPr>
              <a:t> * 	La empresa Covadonga, tiene la promesa de pago a este precio, debido a                   	subsidios  y créditos otorgados por el Gobierno </a:t>
            </a:r>
            <a:r>
              <a:rPr lang="es-MX" dirty="0" smtClean="0">
                <a:latin typeface="BakerSignet BT" pitchFamily="34" charset="0"/>
              </a:rPr>
              <a:t>F</a:t>
            </a:r>
            <a:r>
              <a:rPr lang="es-MX" dirty="0" smtClean="0">
                <a:latin typeface="BakerSignet BT" pitchFamily="34" charset="0"/>
              </a:rPr>
              <a:t>ederal.</a:t>
            </a:r>
            <a:endParaRPr lang="es-ES" dirty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6 Gráfico"/>
          <p:cNvGraphicFramePr/>
          <p:nvPr/>
        </p:nvGraphicFramePr>
        <p:xfrm>
          <a:off x="642910" y="1428736"/>
          <a:ext cx="657229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928662" y="500042"/>
            <a:ext cx="6299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BakerSignet BT" pitchFamily="34" charset="0"/>
              </a:rPr>
              <a:t>COMPORTAMIENTO  DEL PRECIO MEDIO </a:t>
            </a:r>
            <a:r>
              <a:rPr lang="es-MX" sz="2400" b="1" dirty="0" smtClean="0">
                <a:latin typeface="BakerSignet BT" pitchFamily="34" charset="0"/>
              </a:rPr>
              <a:t>RURAL</a:t>
            </a:r>
          </a:p>
          <a:p>
            <a:pPr algn="ctr"/>
            <a:r>
              <a:rPr lang="es-MX" sz="2400" b="1" dirty="0" smtClean="0">
                <a:latin typeface="BakerSignet BT" pitchFamily="34" charset="0"/>
              </a:rPr>
              <a:t>1995-2010</a:t>
            </a:r>
            <a:endParaRPr lang="es-ES" sz="2400" b="1" dirty="0">
              <a:latin typeface="BakerSignet BT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000892" y="214290"/>
            <a:ext cx="1960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  <a:latin typeface="BakerSignet BT" pitchFamily="34" charset="0"/>
              </a:rPr>
              <a:t>COMERCIALIZACION</a:t>
            </a:r>
            <a:endParaRPr lang="es-ES" sz="1600" b="1" dirty="0" smtClean="0">
              <a:solidFill>
                <a:schemeClr val="bg1"/>
              </a:solidFill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745412"/>
            <a:ext cx="764386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300" dirty="0" smtClean="0">
                <a:latin typeface="BakerSignet BT" pitchFamily="34" charset="0"/>
              </a:rPr>
              <a:t>Solicitar a </a:t>
            </a:r>
            <a:r>
              <a:rPr lang="es-ES" sz="2300" dirty="0" smtClean="0">
                <a:latin typeface="BakerSignet BT" pitchFamily="34" charset="0"/>
              </a:rPr>
              <a:t>SAGARPA-ASERCA, </a:t>
            </a:r>
            <a:r>
              <a:rPr lang="es-ES" sz="2300" dirty="0" smtClean="0">
                <a:latin typeface="BakerSignet BT" pitchFamily="34" charset="0"/>
              </a:rPr>
              <a:t>el pago de </a:t>
            </a:r>
            <a:r>
              <a:rPr lang="es-ES" sz="2300" dirty="0" smtClean="0">
                <a:latin typeface="BakerSignet BT" pitchFamily="34" charset="0"/>
              </a:rPr>
              <a:t>$ 440/ton</a:t>
            </a:r>
            <a:r>
              <a:rPr lang="es-ES" sz="2300" dirty="0" smtClean="0">
                <a:latin typeface="BakerSignet BT" pitchFamily="34" charset="0"/>
              </a:rPr>
              <a:t>. como compensación del precio objetivo, para los productores de arroz del </a:t>
            </a:r>
            <a:r>
              <a:rPr lang="es-ES" sz="2300" dirty="0" smtClean="0">
                <a:latin typeface="BakerSignet BT" pitchFamily="34" charset="0"/>
              </a:rPr>
              <a:t>país</a:t>
            </a:r>
            <a:r>
              <a:rPr lang="es-ES" sz="2300" dirty="0" smtClean="0">
                <a:latin typeface="BakerSignet BT" pitchFamily="34" charset="0"/>
              </a:rPr>
              <a:t> </a:t>
            </a:r>
            <a:r>
              <a:rPr lang="es-ES" sz="2300" dirty="0" smtClean="0">
                <a:latin typeface="BakerSignet BT" pitchFamily="34" charset="0"/>
              </a:rPr>
              <a:t>del ciclo P.V. 2010.</a:t>
            </a:r>
            <a:endParaRPr lang="es-ES" sz="2300" dirty="0" smtClean="0">
              <a:latin typeface="BakerSignet BT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es-ES" sz="2300" dirty="0" smtClean="0">
              <a:latin typeface="BakerSignet BT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300" dirty="0" smtClean="0">
                <a:latin typeface="BakerSignet BT" pitchFamily="34" charset="0"/>
              </a:rPr>
              <a:t>Propiciar la compra del </a:t>
            </a:r>
            <a:r>
              <a:rPr lang="es-ES" sz="2300" dirty="0" smtClean="0">
                <a:latin typeface="BakerSignet BT" pitchFamily="34" charset="0"/>
              </a:rPr>
              <a:t>“</a:t>
            </a:r>
            <a:r>
              <a:rPr lang="es-ES" sz="2300" dirty="0" smtClean="0">
                <a:latin typeface="BakerSignet BT" pitchFamily="34" charset="0"/>
              </a:rPr>
              <a:t>A</a:t>
            </a:r>
            <a:r>
              <a:rPr lang="es-ES" sz="2300" dirty="0" smtClean="0">
                <a:latin typeface="BakerSignet BT" pitchFamily="34" charset="0"/>
              </a:rPr>
              <a:t>rroz Nacional”, </a:t>
            </a:r>
            <a:r>
              <a:rPr lang="es-ES" sz="2300" dirty="0" smtClean="0">
                <a:latin typeface="BakerSignet BT" pitchFamily="34" charset="0"/>
              </a:rPr>
              <a:t>para abastecer los programas públicos, DIF, DICONSA, </a:t>
            </a:r>
            <a:r>
              <a:rPr lang="es-ES" sz="2300" dirty="0" smtClean="0">
                <a:latin typeface="BakerSignet BT" pitchFamily="34" charset="0"/>
              </a:rPr>
              <a:t>S</a:t>
            </a:r>
            <a:r>
              <a:rPr lang="es-ES" sz="2300" dirty="0" smtClean="0">
                <a:latin typeface="BakerSignet BT" pitchFamily="34" charset="0"/>
              </a:rPr>
              <a:t>EDENA</a:t>
            </a:r>
            <a:r>
              <a:rPr lang="es-ES" sz="2300" dirty="0" smtClean="0">
                <a:latin typeface="BakerSignet BT" pitchFamily="34" charset="0"/>
              </a:rPr>
              <a:t>, </a:t>
            </a:r>
            <a:r>
              <a:rPr lang="es-ES" sz="2300" dirty="0" smtClean="0">
                <a:latin typeface="BakerSignet BT" pitchFamily="34" charset="0"/>
              </a:rPr>
              <a:t>dando prioridad al sector social.</a:t>
            </a:r>
            <a:endParaRPr lang="es-ES" sz="2300" dirty="0" smtClean="0">
              <a:latin typeface="BakerSignet BT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es-ES" sz="2300" dirty="0" smtClean="0">
              <a:latin typeface="BakerSignet BT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2300" dirty="0" smtClean="0">
                <a:latin typeface="BakerSignet BT" pitchFamily="34" charset="0"/>
              </a:rPr>
              <a:t>Promover la regulación de las importaciones de arroz, privilegiando el crecimiento de la producción nacional y </a:t>
            </a:r>
            <a:r>
              <a:rPr lang="es-ES" sz="2300" dirty="0" smtClean="0">
                <a:latin typeface="BakerSignet BT" pitchFamily="34" charset="0"/>
              </a:rPr>
              <a:t>reduciendo </a:t>
            </a:r>
            <a:r>
              <a:rPr lang="es-ES" sz="2300" dirty="0" smtClean="0">
                <a:latin typeface="BakerSignet BT" pitchFamily="34" charset="0"/>
              </a:rPr>
              <a:t>la dependencia alimentaria del exterior</a:t>
            </a:r>
            <a:r>
              <a:rPr lang="es-ES" sz="2300" dirty="0" smtClean="0">
                <a:latin typeface="BakerSignet BT" pitchFamily="34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es-ES" sz="2300" dirty="0" smtClean="0">
              <a:latin typeface="BakerSignet BT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2300" dirty="0" smtClean="0">
                <a:latin typeface="BakerSignet BT" pitchFamily="34" charset="0"/>
              </a:rPr>
              <a:t> Solicitar a SAGARPA-ASERCA, la publicación en reglas de operación 2011, de un programa de “Agricultura por Contrato”, que contemple la cobertura de bases, dando de esta forma, certidumbre a productores e industriales.</a:t>
            </a:r>
            <a:endParaRPr lang="es-ES" sz="2300" dirty="0" smtClean="0">
              <a:latin typeface="BakerSignet B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215206" y="21429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BakerSignet BT" pitchFamily="34" charset="0"/>
              </a:rPr>
              <a:t>PROPUESTAS</a:t>
            </a:r>
            <a:endParaRPr lang="es-ES" b="1" dirty="0">
              <a:solidFill>
                <a:schemeClr val="bg1"/>
              </a:solidFill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529</Words>
  <Application>Microsoft Office PowerPoint</Application>
  <PresentationFormat>Presentación en pantalla (4:3)</PresentationFormat>
  <Paragraphs>95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Todo Oficina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Eduardo</dc:creator>
  <cp:lastModifiedBy>Francisco</cp:lastModifiedBy>
  <cp:revision>47</cp:revision>
  <dcterms:created xsi:type="dcterms:W3CDTF">2010-11-22T22:58:10Z</dcterms:created>
  <dcterms:modified xsi:type="dcterms:W3CDTF">2010-11-23T05:25:04Z</dcterms:modified>
</cp:coreProperties>
</file>