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6.xml" ContentType="application/vnd.openxmlformats-officedocument.drawingml.chart+xml"/>
  <Override PartName="/ppt/charts/chart7.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rawings/drawing3.xml" ContentType="application/vnd.openxmlformats-officedocument.drawingml.chartshap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9" r:id="rId3"/>
    <p:sldId id="257" r:id="rId4"/>
    <p:sldId id="261" r:id="rId5"/>
    <p:sldId id="262" r:id="rId6"/>
    <p:sldId id="263" r:id="rId7"/>
    <p:sldId id="264" r:id="rId8"/>
    <p:sldId id="265" r:id="rId9"/>
    <p:sldId id="266" r:id="rId10"/>
    <p:sldId id="268" r:id="rId11"/>
    <p:sldId id="271" r:id="rId12"/>
    <p:sldId id="292" r:id="rId13"/>
    <p:sldId id="282" r:id="rId14"/>
    <p:sldId id="283" r:id="rId15"/>
    <p:sldId id="278" r:id="rId16"/>
    <p:sldId id="279" r:id="rId1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8618"/>
    <a:srgbClr val="A9023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84" autoAdjust="0"/>
  </p:normalViewPr>
  <p:slideViewPr>
    <p:cSldViewPr>
      <p:cViewPr>
        <p:scale>
          <a:sx n="78" d="100"/>
          <a:sy n="78" d="100"/>
        </p:scale>
        <p:origin x="-846" y="84"/>
      </p:cViewPr>
      <p:guideLst>
        <p:guide orient="horz" pos="482"/>
        <p:guide pos="165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L:\conago\conagoxentidadxdelito\Nacional%20por%20delito\001%20MAK%20x%20delito%20NACIONALenero-abri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guillermo_galvan\Escritorio\conago\MAK%20entidades%20con%20datos%20hasta%20septiembre%20(trabajad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L:\conago\conagoxentidadxdelito\Nacional%20por%20delito\001%20MAK%20x%20delito%20NACIONALenero-abri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L:\conago\conagoxentidadxdelito\Nacional%20por%20delito\001%20MAK%20x%20delito%20NACIONALenero-abri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L:\conago\conagoxentidadxdelito\Nacional%20por%20delito\001%20MAK%20x%20delito%20NACIONALenero-abril.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F:\CONAGO\CONAGO-delitos-2010.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angelica_echazarreta\Escritorio\CONAGO\CONAGO-delitos-2010.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_tradnl"/>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s-ES_tradnl" sz="1400" b="1" i="0" u="none" strike="noStrike" kern="1200" baseline="0">
                <a:solidFill>
                  <a:prstClr val="black"/>
                </a:solidFill>
                <a:latin typeface="+mn-lt"/>
                <a:ea typeface="+mn-ea"/>
                <a:cs typeface="+mn-cs"/>
              </a:defRPr>
            </a:pPr>
            <a:r>
              <a:rPr lang="es-MX" sz="1400" dirty="0">
                <a:solidFill>
                  <a:schemeClr val="dk1"/>
                </a:solidFill>
                <a:latin typeface="+mn-lt"/>
                <a:ea typeface="+mn-ea"/>
                <a:cs typeface="+mn-cs"/>
              </a:rPr>
              <a:t>Gráfica de Serie de</a:t>
            </a:r>
            <a:r>
              <a:rPr lang="es-MX" sz="1400" baseline="0" dirty="0">
                <a:solidFill>
                  <a:schemeClr val="dk1"/>
                </a:solidFill>
                <a:latin typeface="+mn-lt"/>
                <a:ea typeface="+mn-ea"/>
                <a:cs typeface="+mn-cs"/>
              </a:rPr>
              <a:t> Tiempo </a:t>
            </a:r>
            <a:r>
              <a:rPr lang="es-MX" sz="1400" baseline="0" dirty="0" smtClean="0">
                <a:solidFill>
                  <a:schemeClr val="dk1"/>
                </a:solidFill>
                <a:latin typeface="+mn-lt"/>
                <a:ea typeface="+mn-ea"/>
                <a:cs typeface="+mn-cs"/>
              </a:rPr>
              <a:t>Nacional </a:t>
            </a:r>
            <a:r>
              <a:rPr lang="es-MX" sz="1400" baseline="30000" dirty="0" smtClean="0">
                <a:solidFill>
                  <a:schemeClr val="dk1"/>
                </a:solidFill>
                <a:latin typeface="+mn-lt"/>
                <a:ea typeface="+mn-ea"/>
                <a:cs typeface="+mn-cs"/>
              </a:rPr>
              <a:t>1</a:t>
            </a:r>
            <a:endParaRPr lang="es-MX" sz="1400" baseline="0" dirty="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lang="es-ES_tradnl" sz="1400" b="1" i="0" u="none" strike="noStrike" kern="1200" baseline="0">
                <a:solidFill>
                  <a:prstClr val="black"/>
                </a:solidFill>
                <a:latin typeface="+mn-lt"/>
                <a:ea typeface="+mn-ea"/>
                <a:cs typeface="+mn-cs"/>
              </a:defRPr>
            </a:pPr>
            <a:r>
              <a:rPr lang="es-MX" sz="1400" b="0" baseline="0" dirty="0" smtClean="0">
                <a:solidFill>
                  <a:schemeClr val="dk1"/>
                </a:solidFill>
                <a:latin typeface="+mn-lt"/>
                <a:ea typeface="+mn-ea"/>
                <a:cs typeface="+mn-cs"/>
              </a:rPr>
              <a:t>Pronóstico elaborado con base al Primer Cuatrimestre 2010</a:t>
            </a:r>
            <a:r>
              <a:rPr lang="es-MX" sz="1400" b="1" baseline="30000" dirty="0" smtClean="0">
                <a:solidFill>
                  <a:schemeClr val="dk1"/>
                </a:solidFill>
                <a:latin typeface="+mn-lt"/>
                <a:ea typeface="+mn-ea"/>
                <a:cs typeface="+mn-cs"/>
              </a:rPr>
              <a:t>2</a:t>
            </a:r>
            <a:endParaRPr lang="es-MX" sz="1400" b="1" baseline="30000" dirty="0">
              <a:solidFill>
                <a:schemeClr val="dk1"/>
              </a:solidFill>
              <a:latin typeface="+mn-lt"/>
              <a:ea typeface="+mn-ea"/>
              <a:cs typeface="+mn-cs"/>
            </a:endParaRPr>
          </a:p>
        </c:rich>
      </c:tx>
      <c:layout>
        <c:manualLayout>
          <c:xMode val="edge"/>
          <c:yMode val="edge"/>
          <c:x val="0.22060482848578791"/>
          <c:y val="7.172921714574601E-2"/>
        </c:manualLayout>
      </c:layout>
      <c:overlay val="1"/>
      <c:spPr>
        <a:solidFill>
          <a:schemeClr val="lt1"/>
        </a:solidFill>
        <a:ln w="25400" cap="flat" cmpd="sng" algn="ctr">
          <a:solidFill>
            <a:srgbClr val="CC9B00"/>
          </a:solidFill>
          <a:prstDash val="solid"/>
        </a:ln>
        <a:effectLst/>
      </c:spPr>
    </c:title>
    <c:plotArea>
      <c:layout>
        <c:manualLayout>
          <c:layoutTarget val="inner"/>
          <c:xMode val="edge"/>
          <c:yMode val="edge"/>
          <c:x val="5.4498521018209248E-2"/>
          <c:y val="0.16755577386378676"/>
          <c:w val="0.92486650279825156"/>
          <c:h val="0.64746401845761425"/>
        </c:manualLayout>
      </c:layout>
      <c:lineChart>
        <c:grouping val="standard"/>
        <c:ser>
          <c:idx val="1"/>
          <c:order val="0"/>
          <c:tx>
            <c:strRef>
              <c:f>'Nacional total ene abr'!$D$28</c:f>
              <c:strCache>
                <c:ptCount val="1"/>
                <c:pt idx="0">
                  <c:v>Incidencia</c:v>
                </c:pt>
              </c:strCache>
            </c:strRef>
          </c:tx>
          <c:spPr>
            <a:ln w="25400">
              <a:noFill/>
            </a:ln>
            <a:effectLst/>
          </c:spPr>
          <c:marker>
            <c:symbol val="square"/>
            <c:size val="5"/>
            <c:spPr>
              <a:solidFill>
                <a:schemeClr val="accent1">
                  <a:lumMod val="75000"/>
                </a:schemeClr>
              </a:solidFill>
              <a:ln w="25400">
                <a:solidFill>
                  <a:srgbClr val="325EEA"/>
                </a:solidFill>
              </a:ln>
              <a:effectLst/>
            </c:spPr>
          </c:marker>
          <c:dPt>
            <c:idx val="4"/>
            <c:marker>
              <c:symbol val="none"/>
            </c:marker>
          </c:dPt>
          <c:dPt>
            <c:idx val="5"/>
            <c:marker>
              <c:symbol val="none"/>
            </c:marker>
          </c:dPt>
          <c:dPt>
            <c:idx val="6"/>
            <c:marker>
              <c:symbol val="none"/>
            </c:marker>
          </c:dPt>
          <c:dPt>
            <c:idx val="7"/>
            <c:marker>
              <c:symbol val="none"/>
            </c:marker>
          </c:dPt>
          <c:dPt>
            <c:idx val="8"/>
            <c:marker>
              <c:symbol val="none"/>
            </c:marker>
          </c:dPt>
          <c:dLbls>
            <c:dLbl>
              <c:idx val="4"/>
              <c:delete val="1"/>
            </c:dLbl>
            <c:dLbl>
              <c:idx val="5"/>
              <c:delete val="1"/>
            </c:dLbl>
            <c:dLbl>
              <c:idx val="6"/>
              <c:delete val="1"/>
            </c:dLbl>
            <c:dLbl>
              <c:idx val="7"/>
              <c:delete val="1"/>
            </c:dLbl>
            <c:dLbl>
              <c:idx val="8"/>
              <c:delete val="1"/>
            </c:dLbl>
            <c:txPr>
              <a:bodyPr/>
              <a:lstStyle/>
              <a:p>
                <a:pPr>
                  <a:defRPr lang="es-ES_tradnl"/>
                </a:pPr>
                <a:endParaRPr lang="es-ES_tradnl"/>
              </a:p>
            </c:txPr>
            <c:showVal val="1"/>
          </c:dLbls>
          <c:cat>
            <c:multiLvlStrRef>
              <c:f>'Nacional total ene abr'!$A$29:$B$50</c:f>
              <c:multiLvlStrCache>
                <c:ptCount val="12"/>
                <c:lvl>
                  <c:pt idx="0">
                    <c:v>Ene</c:v>
                  </c:pt>
                  <c:pt idx="1">
                    <c:v>Feb</c:v>
                  </c:pt>
                  <c:pt idx="2">
                    <c:v>Mar</c:v>
                  </c:pt>
                  <c:pt idx="3">
                    <c:v>Abr</c:v>
                  </c:pt>
                  <c:pt idx="4">
                    <c:v>May</c:v>
                  </c:pt>
                  <c:pt idx="5">
                    <c:v>Jun</c:v>
                  </c:pt>
                  <c:pt idx="6">
                    <c:v>Jul</c:v>
                  </c:pt>
                  <c:pt idx="7">
                    <c:v>Ago</c:v>
                  </c:pt>
                  <c:pt idx="8">
                    <c:v>Sep</c:v>
                  </c:pt>
                  <c:pt idx="9">
                    <c:v>Oct</c:v>
                  </c:pt>
                  <c:pt idx="10">
                    <c:v>Nov</c:v>
                  </c:pt>
                  <c:pt idx="11">
                    <c:v>Dic</c:v>
                  </c:pt>
                </c:lvl>
                <c:lvl>
                  <c:pt idx="0">
                    <c:v>2010</c:v>
                  </c:pt>
                </c:lvl>
              </c:multiLvlStrCache>
            </c:multiLvlStrRef>
          </c:cat>
          <c:val>
            <c:numRef>
              <c:f>'Nacional total ene abr'!$D$29:$D$50</c:f>
              <c:numCache>
                <c:formatCode>#,##0</c:formatCode>
                <c:ptCount val="12"/>
                <c:pt idx="0">
                  <c:v>36623</c:v>
                </c:pt>
                <c:pt idx="1">
                  <c:v>35186</c:v>
                </c:pt>
                <c:pt idx="2">
                  <c:v>39709</c:v>
                </c:pt>
                <c:pt idx="3">
                  <c:v>36407</c:v>
                </c:pt>
                <c:pt idx="4" formatCode="General">
                  <c:v>33143</c:v>
                </c:pt>
                <c:pt idx="5" formatCode="General">
                  <c:v>31383</c:v>
                </c:pt>
                <c:pt idx="6" formatCode="General">
                  <c:v>31150</c:v>
                </c:pt>
                <c:pt idx="7" formatCode="General">
                  <c:v>18687</c:v>
                </c:pt>
                <c:pt idx="8" formatCode="General">
                  <c:v>11070</c:v>
                </c:pt>
              </c:numCache>
            </c:numRef>
          </c:val>
        </c:ser>
        <c:ser>
          <c:idx val="2"/>
          <c:order val="1"/>
          <c:tx>
            <c:strRef>
              <c:f>'Nacional total ene abr'!$E$28</c:f>
              <c:strCache>
                <c:ptCount val="1"/>
                <c:pt idx="0">
                  <c:v>Pronóstico</c:v>
                </c:pt>
              </c:strCache>
            </c:strRef>
          </c:tx>
          <c:spPr>
            <a:ln w="9525">
              <a:solidFill>
                <a:srgbClr val="99301B"/>
              </a:solidFill>
            </a:ln>
            <a:effectLst>
              <a:outerShdw blurRad="50800" dist="38100" dir="2700000" algn="tl" rotWithShape="0">
                <a:prstClr val="black">
                  <a:alpha val="40000"/>
                </a:prstClr>
              </a:outerShdw>
            </a:effectLst>
          </c:spPr>
          <c:marker>
            <c:symbol val="circle"/>
            <c:size val="5"/>
            <c:spPr>
              <a:solidFill>
                <a:sysClr val="window" lastClr="FFFFFF"/>
              </a:solidFill>
              <a:ln>
                <a:solidFill>
                  <a:schemeClr val="accent2">
                    <a:lumMod val="50000"/>
                  </a:schemeClr>
                </a:solidFill>
              </a:ln>
              <a:effectLst>
                <a:outerShdw blurRad="50800" dist="38100" dir="2700000" algn="tl" rotWithShape="0">
                  <a:prstClr val="black">
                    <a:alpha val="40000"/>
                  </a:prstClr>
                </a:outerShdw>
              </a:effectLst>
            </c:spPr>
          </c:marker>
          <c:cat>
            <c:multiLvlStrRef>
              <c:f>'Nacional total ene abr'!$A$29:$B$50</c:f>
              <c:multiLvlStrCache>
                <c:ptCount val="12"/>
                <c:lvl>
                  <c:pt idx="0">
                    <c:v>Ene</c:v>
                  </c:pt>
                  <c:pt idx="1">
                    <c:v>Feb</c:v>
                  </c:pt>
                  <c:pt idx="2">
                    <c:v>Mar</c:v>
                  </c:pt>
                  <c:pt idx="3">
                    <c:v>Abr</c:v>
                  </c:pt>
                  <c:pt idx="4">
                    <c:v>May</c:v>
                  </c:pt>
                  <c:pt idx="5">
                    <c:v>Jun</c:v>
                  </c:pt>
                  <c:pt idx="6">
                    <c:v>Jul</c:v>
                  </c:pt>
                  <c:pt idx="7">
                    <c:v>Ago</c:v>
                  </c:pt>
                  <c:pt idx="8">
                    <c:v>Sep</c:v>
                  </c:pt>
                  <c:pt idx="9">
                    <c:v>Oct</c:v>
                  </c:pt>
                  <c:pt idx="10">
                    <c:v>Nov</c:v>
                  </c:pt>
                  <c:pt idx="11">
                    <c:v>Dic</c:v>
                  </c:pt>
                </c:lvl>
                <c:lvl>
                  <c:pt idx="0">
                    <c:v>2010</c:v>
                  </c:pt>
                </c:lvl>
              </c:multiLvlStrCache>
            </c:multiLvlStrRef>
          </c:cat>
          <c:val>
            <c:numRef>
              <c:f>'Nacional total ene abr'!$E$29:$E$50</c:f>
              <c:numCache>
                <c:formatCode>#,##0</c:formatCode>
                <c:ptCount val="12"/>
                <c:pt idx="0">
                  <c:v>36400.5</c:v>
                </c:pt>
                <c:pt idx="1">
                  <c:v>36836.950000000012</c:v>
                </c:pt>
                <c:pt idx="2">
                  <c:v>36865.690999999992</c:v>
                </c:pt>
                <c:pt idx="3">
                  <c:v>37850.149980000002</c:v>
                </c:pt>
              </c:numCache>
            </c:numRef>
          </c:val>
        </c:ser>
        <c:ser>
          <c:idx val="3"/>
          <c:order val="2"/>
          <c:tx>
            <c:strRef>
              <c:f>'Nacional total ene abr'!$G$28</c:f>
              <c:strCache>
                <c:ptCount val="1"/>
                <c:pt idx="0">
                  <c:v>Límite en 95.0%</c:v>
                </c:pt>
              </c:strCache>
            </c:strRef>
          </c:tx>
          <c:spPr>
            <a:ln w="19050">
              <a:solidFill>
                <a:schemeClr val="bg1">
                  <a:lumMod val="85000"/>
                </a:schemeClr>
              </a:solidFill>
            </a:ln>
            <a:effectLst/>
          </c:spPr>
          <c:marker>
            <c:symbol val="none"/>
          </c:marker>
          <c:cat>
            <c:multiLvlStrRef>
              <c:f>'Nacional total ene abr'!$A$29:$B$50</c:f>
              <c:multiLvlStrCache>
                <c:ptCount val="12"/>
                <c:lvl>
                  <c:pt idx="0">
                    <c:v>Ene</c:v>
                  </c:pt>
                  <c:pt idx="1">
                    <c:v>Feb</c:v>
                  </c:pt>
                  <c:pt idx="2">
                    <c:v>Mar</c:v>
                  </c:pt>
                  <c:pt idx="3">
                    <c:v>Abr</c:v>
                  </c:pt>
                  <c:pt idx="4">
                    <c:v>May</c:v>
                  </c:pt>
                  <c:pt idx="5">
                    <c:v>Jun</c:v>
                  </c:pt>
                  <c:pt idx="6">
                    <c:v>Jul</c:v>
                  </c:pt>
                  <c:pt idx="7">
                    <c:v>Ago</c:v>
                  </c:pt>
                  <c:pt idx="8">
                    <c:v>Sep</c:v>
                  </c:pt>
                  <c:pt idx="9">
                    <c:v>Oct</c:v>
                  </c:pt>
                  <c:pt idx="10">
                    <c:v>Nov</c:v>
                  </c:pt>
                  <c:pt idx="11">
                    <c:v>Dic</c:v>
                  </c:pt>
                </c:lvl>
                <c:lvl>
                  <c:pt idx="0">
                    <c:v>2010</c:v>
                  </c:pt>
                </c:lvl>
              </c:multiLvlStrCache>
            </c:multiLvlStrRef>
          </c:cat>
          <c:val>
            <c:numRef>
              <c:f>'Nacional total ene abr'!$G$29:$G$50</c:f>
              <c:numCache>
                <c:formatCode>General</c:formatCode>
                <c:ptCount val="12"/>
                <c:pt idx="4" formatCode="#,##0">
                  <c:v>32962.530423443</c:v>
                </c:pt>
                <c:pt idx="5" formatCode="#,##0">
                  <c:v>33230.230929862577</c:v>
                </c:pt>
                <c:pt idx="6" formatCode="#,##0">
                  <c:v>33478.799308982976</c:v>
                </c:pt>
                <c:pt idx="7" formatCode="#,##0">
                  <c:v>33707.864888463431</c:v>
                </c:pt>
                <c:pt idx="8" formatCode="#,##0">
                  <c:v>33917.300914921543</c:v>
                </c:pt>
                <c:pt idx="9" formatCode="#,##0">
                  <c:v>34107.195486759621</c:v>
                </c:pt>
                <c:pt idx="10" formatCode="#,##0">
                  <c:v>34277.816869413859</c:v>
                </c:pt>
                <c:pt idx="11" formatCode="#,##0">
                  <c:v>34429.576670711176</c:v>
                </c:pt>
              </c:numCache>
            </c:numRef>
          </c:val>
        </c:ser>
        <c:ser>
          <c:idx val="4"/>
          <c:order val="3"/>
          <c:tx>
            <c:strRef>
              <c:f>'Nacional total ene abr'!$H$28</c:f>
              <c:strCache>
                <c:ptCount val="1"/>
                <c:pt idx="0">
                  <c:v>Límite Superior en 95.0%</c:v>
                </c:pt>
              </c:strCache>
            </c:strRef>
          </c:tx>
          <c:spPr>
            <a:ln w="19050">
              <a:solidFill>
                <a:schemeClr val="bg1">
                  <a:lumMod val="85000"/>
                </a:schemeClr>
              </a:solidFill>
              <a:prstDash val="solid"/>
            </a:ln>
          </c:spPr>
          <c:marker>
            <c:symbol val="none"/>
          </c:marker>
          <c:cat>
            <c:multiLvlStrRef>
              <c:f>'Nacional total ene abr'!$A$29:$B$50</c:f>
              <c:multiLvlStrCache>
                <c:ptCount val="12"/>
                <c:lvl>
                  <c:pt idx="0">
                    <c:v>Ene</c:v>
                  </c:pt>
                  <c:pt idx="1">
                    <c:v>Feb</c:v>
                  </c:pt>
                  <c:pt idx="2">
                    <c:v>Mar</c:v>
                  </c:pt>
                  <c:pt idx="3">
                    <c:v>Abr</c:v>
                  </c:pt>
                  <c:pt idx="4">
                    <c:v>May</c:v>
                  </c:pt>
                  <c:pt idx="5">
                    <c:v>Jun</c:v>
                  </c:pt>
                  <c:pt idx="6">
                    <c:v>Jul</c:v>
                  </c:pt>
                  <c:pt idx="7">
                    <c:v>Ago</c:v>
                  </c:pt>
                  <c:pt idx="8">
                    <c:v>Sep</c:v>
                  </c:pt>
                  <c:pt idx="9">
                    <c:v>Oct</c:v>
                  </c:pt>
                  <c:pt idx="10">
                    <c:v>Nov</c:v>
                  </c:pt>
                  <c:pt idx="11">
                    <c:v>Dic</c:v>
                  </c:pt>
                </c:lvl>
                <c:lvl>
                  <c:pt idx="0">
                    <c:v>2010</c:v>
                  </c:pt>
                </c:lvl>
              </c:multiLvlStrCache>
            </c:multiLvlStrRef>
          </c:cat>
          <c:val>
            <c:numRef>
              <c:f>'Nacional total ene abr'!$H$29:$H$50</c:f>
              <c:numCache>
                <c:formatCode>General</c:formatCode>
                <c:ptCount val="12"/>
                <c:pt idx="4" formatCode="#,##0">
                  <c:v>42934.37790535704</c:v>
                </c:pt>
                <c:pt idx="5" formatCode="#,##0">
                  <c:v>43440.545759737266</c:v>
                </c:pt>
                <c:pt idx="6" formatCode="#,##0">
                  <c:v>43965.845741416997</c:v>
                </c:pt>
                <c:pt idx="7" formatCode="#,##0">
                  <c:v>44510.648522736599</c:v>
                </c:pt>
                <c:pt idx="8" formatCode="#,##0">
                  <c:v>45075.08085707904</c:v>
                </c:pt>
                <c:pt idx="9" formatCode="#,##0">
                  <c:v>45659.05464603976</c:v>
                </c:pt>
                <c:pt idx="10" formatCode="#,##0">
                  <c:v>46262.301624186199</c:v>
                </c:pt>
                <c:pt idx="11" formatCode="#,##0">
                  <c:v>46884.410183688728</c:v>
                </c:pt>
              </c:numCache>
            </c:numRef>
          </c:val>
        </c:ser>
        <c:ser>
          <c:idx val="5"/>
          <c:order val="4"/>
          <c:tx>
            <c:strRef>
              <c:f>'Nacional total ene abr'!$F$28</c:f>
              <c:strCache>
                <c:ptCount val="1"/>
                <c:pt idx="0">
                  <c:v>P'</c:v>
                </c:pt>
              </c:strCache>
            </c:strRef>
          </c:tx>
          <c:spPr>
            <a:ln w="38100">
              <a:solidFill>
                <a:srgbClr val="99301B"/>
              </a:solidFill>
              <a:prstDash val="sysDot"/>
            </a:ln>
            <a:effectLst>
              <a:outerShdw blurRad="50800" dist="38100" dir="2700000" algn="tl" rotWithShape="0">
                <a:prstClr val="black">
                  <a:alpha val="40000"/>
                </a:prstClr>
              </a:outerShdw>
            </a:effectLst>
          </c:spPr>
          <c:marker>
            <c:symbol val="circle"/>
            <c:size val="5"/>
            <c:spPr>
              <a:solidFill>
                <a:sysClr val="window" lastClr="FFFFFF"/>
              </a:solidFill>
              <a:ln>
                <a:solidFill>
                  <a:srgbClr val="99301B"/>
                </a:solidFill>
              </a:ln>
              <a:effectLst>
                <a:outerShdw blurRad="50800" dist="38100" dir="2700000" algn="tl" rotWithShape="0">
                  <a:prstClr val="black">
                    <a:alpha val="40000"/>
                  </a:prstClr>
                </a:outerShdw>
              </a:effectLst>
            </c:spPr>
          </c:marker>
          <c:dLbls>
            <c:dLbl>
              <c:idx val="3"/>
              <c:delete val="1"/>
            </c:dLbl>
            <c:dLbl>
              <c:idx val="11"/>
              <c:layout/>
              <c:dLblPos val="b"/>
              <c:showVal val="1"/>
              <c:showSerName val="1"/>
              <c:separator>
</c:separator>
            </c:dLbl>
            <c:txPr>
              <a:bodyPr/>
              <a:lstStyle/>
              <a:p>
                <a:pPr>
                  <a:defRPr lang="es-ES_tradnl">
                    <a:solidFill>
                      <a:srgbClr val="C00000"/>
                    </a:solidFill>
                  </a:defRPr>
                </a:pPr>
                <a:endParaRPr lang="es-ES_tradnl"/>
              </a:p>
            </c:txPr>
            <c:dLblPos val="b"/>
            <c:showVal val="1"/>
          </c:dLbls>
          <c:cat>
            <c:multiLvlStrRef>
              <c:f>'Nacional total ene abr'!$A$29:$B$50</c:f>
              <c:multiLvlStrCache>
                <c:ptCount val="12"/>
                <c:lvl>
                  <c:pt idx="0">
                    <c:v>Ene</c:v>
                  </c:pt>
                  <c:pt idx="1">
                    <c:v>Feb</c:v>
                  </c:pt>
                  <c:pt idx="2">
                    <c:v>Mar</c:v>
                  </c:pt>
                  <c:pt idx="3">
                    <c:v>Abr</c:v>
                  </c:pt>
                  <c:pt idx="4">
                    <c:v>May</c:v>
                  </c:pt>
                  <c:pt idx="5">
                    <c:v>Jun</c:v>
                  </c:pt>
                  <c:pt idx="6">
                    <c:v>Jul</c:v>
                  </c:pt>
                  <c:pt idx="7">
                    <c:v>Ago</c:v>
                  </c:pt>
                  <c:pt idx="8">
                    <c:v>Sep</c:v>
                  </c:pt>
                  <c:pt idx="9">
                    <c:v>Oct</c:v>
                  </c:pt>
                  <c:pt idx="10">
                    <c:v>Nov</c:v>
                  </c:pt>
                  <c:pt idx="11">
                    <c:v>Dic</c:v>
                  </c:pt>
                </c:lvl>
                <c:lvl>
                  <c:pt idx="0">
                    <c:v>2010</c:v>
                  </c:pt>
                </c:lvl>
              </c:multiLvlStrCache>
            </c:multiLvlStrRef>
          </c:cat>
          <c:val>
            <c:numRef>
              <c:f>'Nacional total ene abr'!$F$29:$F$50</c:f>
              <c:numCache>
                <c:formatCode>General</c:formatCode>
                <c:ptCount val="12"/>
                <c:pt idx="3" formatCode="#,##0">
                  <c:v>37850.149980000002</c:v>
                </c:pt>
                <c:pt idx="4" formatCode="#,##0">
                  <c:v>37948.454164400013</c:v>
                </c:pt>
                <c:pt idx="5" formatCode="#,##0">
                  <c:v>38335.388344800012</c:v>
                </c:pt>
                <c:pt idx="6" formatCode="#,##0">
                  <c:v>38722.322525200012</c:v>
                </c:pt>
                <c:pt idx="7" formatCode="#,##0">
                  <c:v>39109.256705599997</c:v>
                </c:pt>
                <c:pt idx="8" formatCode="#,##0">
                  <c:v>39496.190885999997</c:v>
                </c:pt>
                <c:pt idx="9" formatCode="#,##0">
                  <c:v>39883.125066399996</c:v>
                </c:pt>
                <c:pt idx="10" formatCode="#,##0">
                  <c:v>40270.059246800003</c:v>
                </c:pt>
                <c:pt idx="11" formatCode="#,##0">
                  <c:v>40656.993427199995</c:v>
                </c:pt>
              </c:numCache>
            </c:numRef>
          </c:val>
        </c:ser>
        <c:ser>
          <c:idx val="0"/>
          <c:order val="5"/>
          <c:tx>
            <c:strRef>
              <c:f>'Nacional total ene abr'!$C$28</c:f>
              <c:strCache>
                <c:ptCount val="1"/>
                <c:pt idx="0">
                  <c:v>Media</c:v>
                </c:pt>
              </c:strCache>
            </c:strRef>
          </c:tx>
          <c:spPr>
            <a:ln w="12700">
              <a:solidFill>
                <a:schemeClr val="tx1"/>
              </a:solidFill>
              <a:prstDash val="lgDash"/>
            </a:ln>
          </c:spPr>
          <c:marker>
            <c:symbol val="none"/>
          </c:marker>
          <c:dLbls>
            <c:dLbl>
              <c:idx val="3"/>
              <c:layout>
                <c:manualLayout>
                  <c:x val="-0.27621775290712475"/>
                  <c:y val="-2.2138337371659971E-2"/>
                </c:manualLayout>
              </c:layout>
              <c:spPr/>
              <c:txPr>
                <a:bodyPr/>
                <a:lstStyle/>
                <a:p>
                  <a:pPr>
                    <a:defRPr lang="es-ES_tradnl" i="1">
                      <a:solidFill>
                        <a:srgbClr val="C00000"/>
                      </a:solidFill>
                    </a:defRPr>
                  </a:pPr>
                  <a:endParaRPr lang="es-ES_tradnl"/>
                </a:p>
              </c:txPr>
              <c:showVal val="1"/>
              <c:showSerName val="1"/>
            </c:dLbl>
            <c:dLbl>
              <c:idx val="8"/>
              <c:layout>
                <c:manualLayout>
                  <c:x val="-0.124921809492754"/>
                  <c:y val="1.8296169239565844E-2"/>
                </c:manualLayout>
              </c:layout>
              <c:spPr/>
              <c:txPr>
                <a:bodyPr/>
                <a:lstStyle/>
                <a:p>
                  <a:pPr>
                    <a:defRPr lang="es-ES_tradnl" b="0" i="1">
                      <a:solidFill>
                        <a:srgbClr val="C00000"/>
                      </a:solidFill>
                    </a:defRPr>
                  </a:pPr>
                  <a:endParaRPr lang="es-ES_tradnl"/>
                </a:p>
              </c:txPr>
              <c:showVal val="1"/>
              <c:showSerName val="1"/>
            </c:dLbl>
            <c:dLbl>
              <c:idx val="76"/>
              <c:layout>
                <c:manualLayout>
                  <c:x val="-3.7243947858475443E-2"/>
                  <c:y val="9.1480846197828248E-3"/>
                </c:manualLayout>
              </c:layout>
              <c:spPr/>
              <c:txPr>
                <a:bodyPr/>
                <a:lstStyle/>
                <a:p>
                  <a:pPr>
                    <a:defRPr lang="es-ES_tradnl" sz="1000">
                      <a:solidFill>
                        <a:srgbClr val="C00000"/>
                      </a:solidFill>
                    </a:defRPr>
                  </a:pPr>
                  <a:endParaRPr lang="es-ES_tradnl"/>
                </a:p>
              </c:txPr>
              <c:showVal val="1"/>
              <c:showSerName val="1"/>
            </c:dLbl>
            <c:delete val="1"/>
          </c:dLbls>
          <c:val>
            <c:numRef>
              <c:f>'Nacional total ene abr'!$C$29:$C$32</c:f>
              <c:numCache>
                <c:formatCode>#,##0</c:formatCode>
                <c:ptCount val="4"/>
                <c:pt idx="0">
                  <c:v>36981.25</c:v>
                </c:pt>
                <c:pt idx="1">
                  <c:v>36981.25</c:v>
                </c:pt>
                <c:pt idx="2">
                  <c:v>36981.25</c:v>
                </c:pt>
                <c:pt idx="3">
                  <c:v>36981.25</c:v>
                </c:pt>
              </c:numCache>
            </c:numRef>
          </c:val>
        </c:ser>
        <c:marker val="1"/>
        <c:axId val="66183552"/>
        <c:axId val="66185088"/>
      </c:lineChart>
      <c:catAx>
        <c:axId val="66183552"/>
        <c:scaling>
          <c:orientation val="minMax"/>
        </c:scaling>
        <c:axPos val="b"/>
        <c:numFmt formatCode="General" sourceLinked="1"/>
        <c:tickLblPos val="nextTo"/>
        <c:txPr>
          <a:bodyPr/>
          <a:lstStyle/>
          <a:p>
            <a:pPr>
              <a:defRPr lang="es-ES_tradnl" sz="900"/>
            </a:pPr>
            <a:endParaRPr lang="es-ES_tradnl"/>
          </a:p>
        </c:txPr>
        <c:crossAx val="66185088"/>
        <c:crosses val="autoZero"/>
        <c:auto val="1"/>
        <c:lblAlgn val="ctr"/>
        <c:lblOffset val="100"/>
      </c:catAx>
      <c:valAx>
        <c:axId val="66185088"/>
        <c:scaling>
          <c:orientation val="minMax"/>
        </c:scaling>
        <c:axPos val="l"/>
        <c:majorGridlines>
          <c:spPr>
            <a:ln>
              <a:solidFill>
                <a:schemeClr val="bg1">
                  <a:lumMod val="85000"/>
                </a:schemeClr>
              </a:solidFill>
            </a:ln>
          </c:spPr>
        </c:majorGridlines>
        <c:numFmt formatCode="#,##0" sourceLinked="0"/>
        <c:tickLblPos val="nextTo"/>
        <c:txPr>
          <a:bodyPr/>
          <a:lstStyle/>
          <a:p>
            <a:pPr>
              <a:defRPr lang="es-ES_tradnl" sz="800"/>
            </a:pPr>
            <a:endParaRPr lang="es-ES_tradnl"/>
          </a:p>
        </c:txPr>
        <c:crossAx val="66183552"/>
        <c:crosses val="autoZero"/>
        <c:crossBetween val="between"/>
      </c:valAx>
    </c:plotArea>
    <c:legend>
      <c:legendPos val="r"/>
      <c:legendEntry>
        <c:idx val="3"/>
        <c:delete val="1"/>
      </c:legendEntry>
      <c:legendEntry>
        <c:idx val="4"/>
        <c:delete val="1"/>
      </c:legendEntry>
      <c:layout>
        <c:manualLayout>
          <c:xMode val="edge"/>
          <c:yMode val="edge"/>
          <c:x val="0.79613236802230825"/>
          <c:y val="0.4507334040509956"/>
          <c:w val="0.180571815155111"/>
          <c:h val="0.16395523558840561"/>
        </c:manualLayout>
      </c:layout>
      <c:spPr>
        <a:solidFill>
          <a:schemeClr val="lt1"/>
        </a:solidFill>
        <a:ln w="25400" cap="flat" cmpd="sng" algn="ctr">
          <a:solidFill>
            <a:srgbClr val="FFC000"/>
          </a:solidFill>
          <a:prstDash val="solid"/>
        </a:ln>
        <a:effectLst/>
      </c:spPr>
      <c:txPr>
        <a:bodyPr/>
        <a:lstStyle/>
        <a:p>
          <a:pPr>
            <a:defRPr lang="es-ES_tradnl" sz="1100">
              <a:solidFill>
                <a:schemeClr val="dk1"/>
              </a:solidFill>
              <a:latin typeface="+mn-lt"/>
              <a:ea typeface="+mn-ea"/>
              <a:cs typeface="+mn-cs"/>
            </a:defRPr>
          </a:pPr>
          <a:endParaRPr lang="es-ES_tradnl"/>
        </a:p>
      </c:txPr>
    </c:legend>
    <c:plotVisOnly val="1"/>
    <c:dispBlanksAs val="gap"/>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_tradnl"/>
  <c:chart>
    <c:title>
      <c:tx>
        <c:rich>
          <a:bodyPr/>
          <a:lstStyle/>
          <a:p>
            <a:pPr algn="ctr">
              <a:defRPr>
                <a:solidFill>
                  <a:schemeClr val="dk1"/>
                </a:solidFill>
                <a:latin typeface="+mn-lt"/>
                <a:ea typeface="+mn-ea"/>
                <a:cs typeface="+mn-cs"/>
              </a:defRPr>
            </a:pPr>
            <a:r>
              <a:rPr lang="es-MX" sz="1600" dirty="0">
                <a:solidFill>
                  <a:schemeClr val="dk1"/>
                </a:solidFill>
                <a:latin typeface="+mn-lt"/>
                <a:ea typeface="+mn-ea"/>
                <a:cs typeface="+mn-cs"/>
              </a:rPr>
              <a:t>Gráfica de Serie de</a:t>
            </a:r>
            <a:r>
              <a:rPr lang="es-MX" sz="1600" baseline="0" dirty="0">
                <a:solidFill>
                  <a:schemeClr val="dk1"/>
                </a:solidFill>
                <a:latin typeface="+mn-lt"/>
                <a:ea typeface="+mn-ea"/>
                <a:cs typeface="+mn-cs"/>
              </a:rPr>
              <a:t> Tiempo para el </a:t>
            </a:r>
            <a:r>
              <a:rPr lang="es-MX" sz="1600" baseline="0" dirty="0" smtClean="0">
                <a:solidFill>
                  <a:schemeClr val="dk1"/>
                </a:solidFill>
                <a:latin typeface="+mn-lt"/>
                <a:ea typeface="+mn-ea"/>
                <a:cs typeface="+mn-cs"/>
              </a:rPr>
              <a:t>Entidad P</a:t>
            </a:r>
            <a:endParaRPr lang="es-MX" sz="1600" baseline="0" dirty="0">
              <a:solidFill>
                <a:schemeClr val="dk1"/>
              </a:solidFill>
              <a:latin typeface="+mn-lt"/>
              <a:ea typeface="+mn-ea"/>
              <a:cs typeface="+mn-cs"/>
            </a:endParaRPr>
          </a:p>
          <a:p>
            <a:pPr algn="ctr">
              <a:defRPr>
                <a:solidFill>
                  <a:schemeClr val="dk1"/>
                </a:solidFill>
                <a:latin typeface="+mn-lt"/>
                <a:ea typeface="+mn-ea"/>
                <a:cs typeface="+mn-cs"/>
              </a:defRPr>
            </a:pPr>
            <a:r>
              <a:rPr lang="es-MX" sz="1200" b="1" i="0" baseline="0" dirty="0"/>
              <a:t>Incidencia Enero - Septiembre 2010</a:t>
            </a:r>
            <a:endParaRPr lang="es-MX" sz="1200" dirty="0"/>
          </a:p>
          <a:p>
            <a:pPr algn="ctr">
              <a:defRPr>
                <a:solidFill>
                  <a:schemeClr val="dk1"/>
                </a:solidFill>
                <a:latin typeface="+mn-lt"/>
                <a:ea typeface="+mn-ea"/>
                <a:cs typeface="+mn-cs"/>
              </a:defRPr>
            </a:pPr>
            <a:r>
              <a:rPr lang="es-MX" sz="1200" b="1" i="0" baseline="0" dirty="0"/>
              <a:t>Proyección Octubre - Noviembre con el </a:t>
            </a:r>
            <a:r>
              <a:rPr lang="es-MX" sz="1200" b="1" i="0" baseline="0" dirty="0" smtClean="0"/>
              <a:t>método HOLT</a:t>
            </a:r>
            <a:r>
              <a:rPr lang="es-MX" sz="1200" b="1" i="0" u="none" strike="noStrike" baseline="30000" dirty="0" smtClean="0"/>
              <a:t>1</a:t>
            </a:r>
            <a:endParaRPr lang="es-MX" sz="1200" b="1" i="0" baseline="0" dirty="0"/>
          </a:p>
        </c:rich>
      </c:tx>
      <c:layout>
        <c:manualLayout>
          <c:xMode val="edge"/>
          <c:yMode val="edge"/>
          <c:x val="0.25836614122569662"/>
          <c:y val="2.5208915433625478E-2"/>
        </c:manualLayout>
      </c:layout>
      <c:overlay val="1"/>
      <c:spPr>
        <a:solidFill>
          <a:schemeClr val="lt1"/>
        </a:solidFill>
        <a:ln w="25400" cap="flat" cmpd="sng" algn="ctr">
          <a:solidFill>
            <a:srgbClr val="CC9B00"/>
          </a:solidFill>
          <a:prstDash val="solid"/>
        </a:ln>
        <a:effectLst/>
      </c:spPr>
    </c:title>
    <c:plotArea>
      <c:layout>
        <c:manualLayout>
          <c:layoutTarget val="inner"/>
          <c:xMode val="edge"/>
          <c:yMode val="edge"/>
          <c:x val="5.4498521018208596E-2"/>
          <c:y val="9.9907348631164267E-2"/>
          <c:w val="0.92486650279825156"/>
          <c:h val="0.71511243770343469"/>
        </c:manualLayout>
      </c:layout>
      <c:lineChart>
        <c:grouping val="standard"/>
        <c:ser>
          <c:idx val="1"/>
          <c:order val="0"/>
          <c:tx>
            <c:strRef>
              <c:f>Michoacan!$D$140</c:f>
              <c:strCache>
                <c:ptCount val="1"/>
                <c:pt idx="0">
                  <c:v>Incidencia</c:v>
                </c:pt>
              </c:strCache>
            </c:strRef>
          </c:tx>
          <c:spPr>
            <a:ln w="25400">
              <a:noFill/>
            </a:ln>
            <a:effectLst/>
          </c:spPr>
          <c:marker>
            <c:symbol val="square"/>
            <c:size val="3"/>
            <c:spPr>
              <a:solidFill>
                <a:schemeClr val="accent1">
                  <a:lumMod val="75000"/>
                </a:schemeClr>
              </a:solidFill>
              <a:ln w="15875">
                <a:solidFill>
                  <a:srgbClr val="325EEA"/>
                </a:solidFill>
              </a:ln>
              <a:effectLst/>
            </c:spPr>
          </c:marker>
          <c:dLbls>
            <c:showVal val="1"/>
          </c:dLbls>
          <c:cat>
            <c:multiLvlStrRef>
              <c:f>Michoacan!$A$141:$B$282</c:f>
              <c:multiLvlStrCache>
                <c:ptCount val="11"/>
                <c:lvl>
                  <c:pt idx="0">
                    <c:v>Ene</c:v>
                  </c:pt>
                  <c:pt idx="1">
                    <c:v>Feb</c:v>
                  </c:pt>
                  <c:pt idx="2">
                    <c:v>Mar</c:v>
                  </c:pt>
                  <c:pt idx="3">
                    <c:v>Abr</c:v>
                  </c:pt>
                  <c:pt idx="4">
                    <c:v>May</c:v>
                  </c:pt>
                  <c:pt idx="5">
                    <c:v>Jun</c:v>
                  </c:pt>
                  <c:pt idx="6">
                    <c:v>Jul</c:v>
                  </c:pt>
                  <c:pt idx="7">
                    <c:v>Ago</c:v>
                  </c:pt>
                  <c:pt idx="8">
                    <c:v>Sep</c:v>
                  </c:pt>
                  <c:pt idx="9">
                    <c:v>Oct</c:v>
                  </c:pt>
                  <c:pt idx="10">
                    <c:v>Nov</c:v>
                  </c:pt>
                </c:lvl>
                <c:lvl>
                  <c:pt idx="0">
                    <c:v>2010</c:v>
                  </c:pt>
                </c:lvl>
              </c:multiLvlStrCache>
            </c:multiLvlStrRef>
          </c:cat>
          <c:val>
            <c:numRef>
              <c:f>Michoacan!$D$141:$D$282</c:f>
              <c:numCache>
                <c:formatCode>#,##0</c:formatCode>
                <c:ptCount val="11"/>
                <c:pt idx="0">
                  <c:v>1392</c:v>
                </c:pt>
                <c:pt idx="1">
                  <c:v>1449</c:v>
                </c:pt>
                <c:pt idx="2">
                  <c:v>1641</c:v>
                </c:pt>
                <c:pt idx="3">
                  <c:v>1583</c:v>
                </c:pt>
                <c:pt idx="4">
                  <c:v>1510</c:v>
                </c:pt>
                <c:pt idx="5">
                  <c:v>1518</c:v>
                </c:pt>
                <c:pt idx="6">
                  <c:v>1522</c:v>
                </c:pt>
                <c:pt idx="7">
                  <c:v>1554</c:v>
                </c:pt>
                <c:pt idx="8">
                  <c:v>1644</c:v>
                </c:pt>
              </c:numCache>
            </c:numRef>
          </c:val>
        </c:ser>
        <c:ser>
          <c:idx val="2"/>
          <c:order val="1"/>
          <c:tx>
            <c:strRef>
              <c:f>Michoacan!$E$140</c:f>
              <c:strCache>
                <c:ptCount val="1"/>
                <c:pt idx="0">
                  <c:v>Pronóstico</c:v>
                </c:pt>
              </c:strCache>
            </c:strRef>
          </c:tx>
          <c:spPr>
            <a:ln w="9525">
              <a:solidFill>
                <a:srgbClr val="99301B"/>
              </a:solidFill>
            </a:ln>
            <a:effectLst>
              <a:outerShdw blurRad="50800" dist="38100" dir="2700000" algn="tl" rotWithShape="0">
                <a:prstClr val="black">
                  <a:alpha val="40000"/>
                </a:prstClr>
              </a:outerShdw>
            </a:effectLst>
          </c:spPr>
          <c:marker>
            <c:symbol val="circle"/>
            <c:size val="3"/>
            <c:spPr>
              <a:solidFill>
                <a:sysClr val="window" lastClr="FFFFFF"/>
              </a:solidFill>
              <a:ln>
                <a:solidFill>
                  <a:schemeClr val="accent2">
                    <a:lumMod val="50000"/>
                  </a:schemeClr>
                </a:solidFill>
              </a:ln>
              <a:effectLst>
                <a:outerShdw blurRad="50800" dist="38100" dir="2700000" algn="tl" rotWithShape="0">
                  <a:prstClr val="black">
                    <a:alpha val="40000"/>
                  </a:prstClr>
                </a:outerShdw>
              </a:effectLst>
            </c:spPr>
          </c:marker>
          <c:cat>
            <c:multiLvlStrRef>
              <c:f>Michoacan!$A$141:$B$282</c:f>
              <c:multiLvlStrCache>
                <c:ptCount val="11"/>
                <c:lvl>
                  <c:pt idx="0">
                    <c:v>Ene</c:v>
                  </c:pt>
                  <c:pt idx="1">
                    <c:v>Feb</c:v>
                  </c:pt>
                  <c:pt idx="2">
                    <c:v>Mar</c:v>
                  </c:pt>
                  <c:pt idx="3">
                    <c:v>Abr</c:v>
                  </c:pt>
                  <c:pt idx="4">
                    <c:v>May</c:v>
                  </c:pt>
                  <c:pt idx="5">
                    <c:v>Jun</c:v>
                  </c:pt>
                  <c:pt idx="6">
                    <c:v>Jul</c:v>
                  </c:pt>
                  <c:pt idx="7">
                    <c:v>Ago</c:v>
                  </c:pt>
                  <c:pt idx="8">
                    <c:v>Sep</c:v>
                  </c:pt>
                  <c:pt idx="9">
                    <c:v>Oct</c:v>
                  </c:pt>
                  <c:pt idx="10">
                    <c:v>Nov</c:v>
                  </c:pt>
                </c:lvl>
                <c:lvl>
                  <c:pt idx="0">
                    <c:v>2010</c:v>
                  </c:pt>
                </c:lvl>
              </c:multiLvlStrCache>
            </c:multiLvlStrRef>
          </c:cat>
          <c:val>
            <c:numRef>
              <c:f>Michoacan!$E$141:$E$282</c:f>
              <c:numCache>
                <c:formatCode>#,##0</c:formatCode>
                <c:ptCount val="11"/>
                <c:pt idx="0">
                  <c:v>1466.8</c:v>
                </c:pt>
                <c:pt idx="1">
                  <c:v>1454.4207508920001</c:v>
                </c:pt>
                <c:pt idx="2">
                  <c:v>1469.1367496074158</c:v>
                </c:pt>
                <c:pt idx="3">
                  <c:v>1553.473486575931</c:v>
                </c:pt>
                <c:pt idx="4">
                  <c:v>1582.2604012574698</c:v>
                </c:pt>
                <c:pt idx="5">
                  <c:v>1571.1295380374365</c:v>
                </c:pt>
                <c:pt idx="6">
                  <c:v>1567.3630872117699</c:v>
                </c:pt>
                <c:pt idx="7">
                  <c:v>1566.5370549253671</c:v>
                </c:pt>
                <c:pt idx="8">
                  <c:v>1578.510192848257</c:v>
                </c:pt>
              </c:numCache>
            </c:numRef>
          </c:val>
        </c:ser>
        <c:ser>
          <c:idx val="3"/>
          <c:order val="2"/>
          <c:tx>
            <c:strRef>
              <c:f>Michoacan!$G$140</c:f>
              <c:strCache>
                <c:ptCount val="1"/>
                <c:pt idx="0">
                  <c:v>Límite en 95.0%</c:v>
                </c:pt>
              </c:strCache>
            </c:strRef>
          </c:tx>
          <c:spPr>
            <a:ln w="19050">
              <a:solidFill>
                <a:schemeClr val="bg1">
                  <a:lumMod val="85000"/>
                </a:schemeClr>
              </a:solidFill>
            </a:ln>
            <a:effectLst/>
          </c:spPr>
          <c:marker>
            <c:symbol val="none"/>
          </c:marker>
          <c:cat>
            <c:multiLvlStrRef>
              <c:f>Michoacan!$A$141:$B$282</c:f>
              <c:multiLvlStrCache>
                <c:ptCount val="11"/>
                <c:lvl>
                  <c:pt idx="0">
                    <c:v>Ene</c:v>
                  </c:pt>
                  <c:pt idx="1">
                    <c:v>Feb</c:v>
                  </c:pt>
                  <c:pt idx="2">
                    <c:v>Mar</c:v>
                  </c:pt>
                  <c:pt idx="3">
                    <c:v>Abr</c:v>
                  </c:pt>
                  <c:pt idx="4">
                    <c:v>May</c:v>
                  </c:pt>
                  <c:pt idx="5">
                    <c:v>Jun</c:v>
                  </c:pt>
                  <c:pt idx="6">
                    <c:v>Jul</c:v>
                  </c:pt>
                  <c:pt idx="7">
                    <c:v>Ago</c:v>
                  </c:pt>
                  <c:pt idx="8">
                    <c:v>Sep</c:v>
                  </c:pt>
                  <c:pt idx="9">
                    <c:v>Oct</c:v>
                  </c:pt>
                  <c:pt idx="10">
                    <c:v>Nov</c:v>
                  </c:pt>
                </c:lvl>
                <c:lvl>
                  <c:pt idx="0">
                    <c:v>2010</c:v>
                  </c:pt>
                </c:lvl>
              </c:multiLvlStrCache>
            </c:multiLvlStrRef>
          </c:cat>
          <c:val>
            <c:numRef>
              <c:f>Michoacan!$G$141:$G$282</c:f>
              <c:numCache>
                <c:formatCode>General</c:formatCode>
                <c:ptCount val="11"/>
                <c:pt idx="9" formatCode="#,##0">
                  <c:v>1454.4934425700956</c:v>
                </c:pt>
                <c:pt idx="10" formatCode="#,##0">
                  <c:v>1459.109748619629</c:v>
                </c:pt>
              </c:numCache>
            </c:numRef>
          </c:val>
        </c:ser>
        <c:ser>
          <c:idx val="4"/>
          <c:order val="3"/>
          <c:tx>
            <c:strRef>
              <c:f>Michoacan!$H$140</c:f>
              <c:strCache>
                <c:ptCount val="1"/>
                <c:pt idx="0">
                  <c:v>Límite Superior en 95.0%</c:v>
                </c:pt>
              </c:strCache>
            </c:strRef>
          </c:tx>
          <c:spPr>
            <a:ln w="19050">
              <a:solidFill>
                <a:schemeClr val="bg1">
                  <a:lumMod val="85000"/>
                </a:schemeClr>
              </a:solidFill>
              <a:prstDash val="solid"/>
            </a:ln>
          </c:spPr>
          <c:marker>
            <c:symbol val="none"/>
          </c:marker>
          <c:cat>
            <c:multiLvlStrRef>
              <c:f>Michoacan!$A$141:$B$282</c:f>
              <c:multiLvlStrCache>
                <c:ptCount val="11"/>
                <c:lvl>
                  <c:pt idx="0">
                    <c:v>Ene</c:v>
                  </c:pt>
                  <c:pt idx="1">
                    <c:v>Feb</c:v>
                  </c:pt>
                  <c:pt idx="2">
                    <c:v>Mar</c:v>
                  </c:pt>
                  <c:pt idx="3">
                    <c:v>Abr</c:v>
                  </c:pt>
                  <c:pt idx="4">
                    <c:v>May</c:v>
                  </c:pt>
                  <c:pt idx="5">
                    <c:v>Jun</c:v>
                  </c:pt>
                  <c:pt idx="6">
                    <c:v>Jul</c:v>
                  </c:pt>
                  <c:pt idx="7">
                    <c:v>Ago</c:v>
                  </c:pt>
                  <c:pt idx="8">
                    <c:v>Sep</c:v>
                  </c:pt>
                  <c:pt idx="9">
                    <c:v>Oct</c:v>
                  </c:pt>
                  <c:pt idx="10">
                    <c:v>Nov</c:v>
                  </c:pt>
                </c:lvl>
                <c:lvl>
                  <c:pt idx="0">
                    <c:v>2010</c:v>
                  </c:pt>
                </c:lvl>
              </c:multiLvlStrCache>
            </c:multiLvlStrRef>
          </c:cat>
          <c:val>
            <c:numRef>
              <c:f>Michoacan!$H$141:$H$282</c:f>
              <c:numCache>
                <c:formatCode>General</c:formatCode>
                <c:ptCount val="11"/>
                <c:pt idx="9" formatCode="#,##0">
                  <c:v>1787.7146297963779</c:v>
                </c:pt>
                <c:pt idx="10" formatCode="#,##0">
                  <c:v>1817.1122751084424</c:v>
                </c:pt>
              </c:numCache>
            </c:numRef>
          </c:val>
        </c:ser>
        <c:ser>
          <c:idx val="5"/>
          <c:order val="4"/>
          <c:tx>
            <c:strRef>
              <c:f>Michoacan!$F$140</c:f>
              <c:strCache>
                <c:ptCount val="1"/>
                <c:pt idx="0">
                  <c:v>P'</c:v>
                </c:pt>
              </c:strCache>
            </c:strRef>
          </c:tx>
          <c:spPr>
            <a:ln w="15875">
              <a:solidFill>
                <a:srgbClr val="99301B"/>
              </a:solidFill>
              <a:prstDash val="sysDot"/>
            </a:ln>
            <a:effectLst>
              <a:outerShdw blurRad="50800" dist="38100" dir="2700000" algn="tl" rotWithShape="0">
                <a:prstClr val="black">
                  <a:alpha val="40000"/>
                </a:prstClr>
              </a:outerShdw>
            </a:effectLst>
          </c:spPr>
          <c:marker>
            <c:symbol val="circle"/>
            <c:size val="3"/>
            <c:spPr>
              <a:solidFill>
                <a:sysClr val="window" lastClr="FFFFFF"/>
              </a:solidFill>
              <a:ln>
                <a:solidFill>
                  <a:srgbClr val="99301B"/>
                </a:solidFill>
              </a:ln>
              <a:effectLst>
                <a:outerShdw blurRad="50800" dist="38100" dir="2700000" algn="tl" rotWithShape="0">
                  <a:prstClr val="black">
                    <a:alpha val="40000"/>
                  </a:prstClr>
                </a:outerShdw>
              </a:effectLst>
            </c:spPr>
          </c:marker>
          <c:dLbls>
            <c:dLbl>
              <c:idx val="8"/>
              <c:delete val="1"/>
            </c:dLbl>
            <c:dLbl>
              <c:idx val="9"/>
              <c:layout/>
              <c:dLblPos val="r"/>
              <c:showVal val="1"/>
              <c:separator>
</c:separator>
            </c:dLbl>
            <c:dLbl>
              <c:idx val="126"/>
              <c:dLblPos val="r"/>
              <c:showVal val="1"/>
              <c:separator>
</c:separator>
            </c:dLbl>
            <c:dLbl>
              <c:idx val="127"/>
              <c:dLblPos val="r"/>
              <c:showVal val="1"/>
              <c:separator>
</c:separator>
            </c:dLbl>
            <c:dLbl>
              <c:idx val="128"/>
              <c:dLblPos val="r"/>
              <c:showVal val="1"/>
              <c:separator>
</c:separator>
            </c:dLbl>
            <c:dLbl>
              <c:idx val="129"/>
              <c:dLblPos val="r"/>
              <c:showVal val="1"/>
              <c:separator>
</c:separator>
            </c:dLbl>
            <c:txPr>
              <a:bodyPr rot="0" vert="horz"/>
              <a:lstStyle/>
              <a:p>
                <a:pPr>
                  <a:defRPr sz="1000">
                    <a:solidFill>
                      <a:srgbClr val="C00000"/>
                    </a:solidFill>
                  </a:defRPr>
                </a:pPr>
                <a:endParaRPr lang="es-ES_tradnl"/>
              </a:p>
            </c:txPr>
            <c:dLblPos val="r"/>
            <c:showVal val="1"/>
            <c:showSerName val="1"/>
            <c:separator>
</c:separator>
          </c:dLbls>
          <c:cat>
            <c:multiLvlStrRef>
              <c:f>Michoacan!$A$141:$B$282</c:f>
              <c:multiLvlStrCache>
                <c:ptCount val="11"/>
                <c:lvl>
                  <c:pt idx="0">
                    <c:v>Ene</c:v>
                  </c:pt>
                  <c:pt idx="1">
                    <c:v>Feb</c:v>
                  </c:pt>
                  <c:pt idx="2">
                    <c:v>Mar</c:v>
                  </c:pt>
                  <c:pt idx="3">
                    <c:v>Abr</c:v>
                  </c:pt>
                  <c:pt idx="4">
                    <c:v>May</c:v>
                  </c:pt>
                  <c:pt idx="5">
                    <c:v>Jun</c:v>
                  </c:pt>
                  <c:pt idx="6">
                    <c:v>Jul</c:v>
                  </c:pt>
                  <c:pt idx="7">
                    <c:v>Ago</c:v>
                  </c:pt>
                  <c:pt idx="8">
                    <c:v>Sep</c:v>
                  </c:pt>
                  <c:pt idx="9">
                    <c:v>Oct</c:v>
                  </c:pt>
                  <c:pt idx="10">
                    <c:v>Nov</c:v>
                  </c:pt>
                </c:lvl>
                <c:lvl>
                  <c:pt idx="0">
                    <c:v>2010</c:v>
                  </c:pt>
                </c:lvl>
              </c:multiLvlStrCache>
            </c:multiLvlStrRef>
          </c:cat>
          <c:val>
            <c:numRef>
              <c:f>Michoacan!$F$141:$F$282</c:f>
              <c:numCache>
                <c:formatCode>General</c:formatCode>
                <c:ptCount val="11"/>
                <c:pt idx="8" formatCode="#,##0">
                  <c:v>1578.510192848257</c:v>
                </c:pt>
                <c:pt idx="9" formatCode="#,##0">
                  <c:v>1621.1040361832409</c:v>
                </c:pt>
                <c:pt idx="10" formatCode="#,##0">
                  <c:v>1638.1110118640393</c:v>
                </c:pt>
              </c:numCache>
            </c:numRef>
          </c:val>
        </c:ser>
        <c:ser>
          <c:idx val="0"/>
          <c:order val="5"/>
          <c:tx>
            <c:strRef>
              <c:f>Michoacan!$C$140</c:f>
              <c:strCache>
                <c:ptCount val="1"/>
                <c:pt idx="0">
                  <c:v>Media</c:v>
                </c:pt>
              </c:strCache>
            </c:strRef>
          </c:tx>
          <c:spPr>
            <a:ln w="12700">
              <a:solidFill>
                <a:srgbClr val="FF0000"/>
              </a:solidFill>
              <a:prstDash val="sysDot"/>
            </a:ln>
          </c:spPr>
          <c:marker>
            <c:symbol val="none"/>
          </c:marker>
          <c:dLbls>
            <c:dLbl>
              <c:idx val="8"/>
              <c:layout>
                <c:manualLayout>
                  <c:x val="-0.12492180949275364"/>
                  <c:y val="1.8296169239565709E-2"/>
                </c:manualLayout>
              </c:layout>
              <c:spPr/>
              <c:txPr>
                <a:bodyPr/>
                <a:lstStyle/>
                <a:p>
                  <a:pPr>
                    <a:defRPr b="0" i="1">
                      <a:solidFill>
                        <a:srgbClr val="FF0000"/>
                      </a:solidFill>
                    </a:defRPr>
                  </a:pPr>
                  <a:endParaRPr lang="es-ES_tradnl"/>
                </a:p>
              </c:txPr>
              <c:showVal val="1"/>
              <c:showSerName val="1"/>
            </c:dLbl>
            <c:dLbl>
              <c:idx val="76"/>
              <c:layout>
                <c:manualLayout>
                  <c:x val="-3.724394785847486E-2"/>
                  <c:y val="9.1480846197827728E-3"/>
                </c:manualLayout>
              </c:layout>
              <c:spPr/>
              <c:txPr>
                <a:bodyPr/>
                <a:lstStyle/>
                <a:p>
                  <a:pPr>
                    <a:defRPr sz="1000">
                      <a:solidFill>
                        <a:srgbClr val="C00000"/>
                      </a:solidFill>
                    </a:defRPr>
                  </a:pPr>
                  <a:endParaRPr lang="es-ES_tradnl"/>
                </a:p>
              </c:txPr>
              <c:showVal val="1"/>
              <c:showSerName val="1"/>
            </c:dLbl>
            <c:delete val="1"/>
          </c:dLbls>
          <c:val>
            <c:numRef>
              <c:f>Michoacan!$C$141:$C$282</c:f>
              <c:numCache>
                <c:formatCode>#,##0</c:formatCode>
                <c:ptCount val="11"/>
                <c:pt idx="0">
                  <c:v>1534.7777777777865</c:v>
                </c:pt>
                <c:pt idx="1">
                  <c:v>1534.7777777777865</c:v>
                </c:pt>
                <c:pt idx="2">
                  <c:v>1534.7777777777865</c:v>
                </c:pt>
                <c:pt idx="3">
                  <c:v>1534.7777777777865</c:v>
                </c:pt>
                <c:pt idx="4">
                  <c:v>1534.7777777777865</c:v>
                </c:pt>
                <c:pt idx="5">
                  <c:v>1534.7777777777865</c:v>
                </c:pt>
                <c:pt idx="6">
                  <c:v>1534.7777777777865</c:v>
                </c:pt>
                <c:pt idx="7">
                  <c:v>1534.7777777777865</c:v>
                </c:pt>
                <c:pt idx="8">
                  <c:v>1534.7777777777865</c:v>
                </c:pt>
              </c:numCache>
            </c:numRef>
          </c:val>
        </c:ser>
        <c:marker val="1"/>
        <c:axId val="66425984"/>
        <c:axId val="66427520"/>
      </c:lineChart>
      <c:catAx>
        <c:axId val="66425984"/>
        <c:scaling>
          <c:orientation val="minMax"/>
        </c:scaling>
        <c:axPos val="b"/>
        <c:numFmt formatCode="General" sourceLinked="1"/>
        <c:tickLblPos val="nextTo"/>
        <c:txPr>
          <a:bodyPr/>
          <a:lstStyle/>
          <a:p>
            <a:pPr>
              <a:defRPr sz="900"/>
            </a:pPr>
            <a:endParaRPr lang="es-ES_tradnl"/>
          </a:p>
        </c:txPr>
        <c:crossAx val="66427520"/>
        <c:crosses val="autoZero"/>
        <c:auto val="1"/>
        <c:lblAlgn val="ctr"/>
        <c:lblOffset val="100"/>
      </c:catAx>
      <c:valAx>
        <c:axId val="66427520"/>
        <c:scaling>
          <c:orientation val="minMax"/>
        </c:scaling>
        <c:axPos val="l"/>
        <c:majorGridlines>
          <c:spPr>
            <a:ln>
              <a:solidFill>
                <a:schemeClr val="bg1">
                  <a:lumMod val="85000"/>
                </a:schemeClr>
              </a:solidFill>
            </a:ln>
          </c:spPr>
        </c:majorGridlines>
        <c:numFmt formatCode="#,##0" sourceLinked="0"/>
        <c:tickLblPos val="nextTo"/>
        <c:txPr>
          <a:bodyPr/>
          <a:lstStyle/>
          <a:p>
            <a:pPr>
              <a:defRPr sz="800"/>
            </a:pPr>
            <a:endParaRPr lang="es-ES_tradnl"/>
          </a:p>
        </c:txPr>
        <c:crossAx val="66425984"/>
        <c:crosses val="autoZero"/>
        <c:crossBetween val="between"/>
      </c:valAx>
    </c:plotArea>
    <c:legend>
      <c:legendPos val="r"/>
      <c:legendEntry>
        <c:idx val="3"/>
        <c:delete val="1"/>
      </c:legendEntry>
      <c:legendEntry>
        <c:idx val="4"/>
        <c:delete val="1"/>
      </c:legendEntry>
      <c:layout>
        <c:manualLayout>
          <c:xMode val="edge"/>
          <c:yMode val="edge"/>
          <c:x val="0.75487085827642475"/>
          <c:y val="0.44608692932187582"/>
          <c:w val="0.18055742211344791"/>
          <c:h val="0.12033355618651256"/>
        </c:manualLayout>
      </c:layout>
      <c:spPr>
        <a:solidFill>
          <a:schemeClr val="lt1"/>
        </a:solidFill>
        <a:ln w="25400" cap="flat" cmpd="sng" algn="ctr">
          <a:solidFill>
            <a:srgbClr val="FFC000"/>
          </a:solidFill>
          <a:prstDash val="solid"/>
        </a:ln>
        <a:effectLst/>
      </c:spPr>
      <c:txPr>
        <a:bodyPr/>
        <a:lstStyle/>
        <a:p>
          <a:pPr>
            <a:defRPr sz="1000">
              <a:solidFill>
                <a:schemeClr val="dk1"/>
              </a:solidFill>
              <a:latin typeface="+mn-lt"/>
              <a:ea typeface="+mn-ea"/>
              <a:cs typeface="+mn-cs"/>
            </a:defRPr>
          </a:pPr>
          <a:endParaRPr lang="es-ES_tradnl"/>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_tradnl"/>
  <c:chart>
    <c:title>
      <c:tx>
        <c:rich>
          <a:bodyPr/>
          <a:lstStyle/>
          <a:p>
            <a:pPr algn="ctr">
              <a:defRPr lang="es-ES_tradnl" sz="1400">
                <a:solidFill>
                  <a:schemeClr val="dk1"/>
                </a:solidFill>
                <a:latin typeface="+mn-lt"/>
                <a:ea typeface="+mn-ea"/>
                <a:cs typeface="+mn-cs"/>
              </a:defRPr>
            </a:pPr>
            <a:r>
              <a:rPr lang="es-MX" sz="1400" dirty="0">
                <a:solidFill>
                  <a:schemeClr val="dk1"/>
                </a:solidFill>
                <a:latin typeface="+mn-lt"/>
                <a:ea typeface="+mn-ea"/>
                <a:cs typeface="+mn-cs"/>
              </a:rPr>
              <a:t>Gráfica de Serie de</a:t>
            </a:r>
            <a:r>
              <a:rPr lang="es-MX" sz="1400" baseline="0" dirty="0">
                <a:solidFill>
                  <a:schemeClr val="dk1"/>
                </a:solidFill>
                <a:latin typeface="+mn-lt"/>
                <a:ea typeface="+mn-ea"/>
                <a:cs typeface="+mn-cs"/>
              </a:rPr>
              <a:t> Tiempo </a:t>
            </a:r>
            <a:r>
              <a:rPr lang="es-MX" sz="1400" baseline="0" dirty="0" smtClean="0">
                <a:solidFill>
                  <a:schemeClr val="dk1"/>
                </a:solidFill>
                <a:latin typeface="+mn-lt"/>
                <a:ea typeface="+mn-ea"/>
                <a:cs typeface="+mn-cs"/>
              </a:rPr>
              <a:t>Nacional "Robo </a:t>
            </a:r>
            <a:r>
              <a:rPr lang="es-MX" sz="1400" baseline="0" dirty="0">
                <a:solidFill>
                  <a:schemeClr val="dk1"/>
                </a:solidFill>
                <a:latin typeface="+mn-lt"/>
                <a:ea typeface="+mn-ea"/>
                <a:cs typeface="+mn-cs"/>
              </a:rPr>
              <a:t>de </a:t>
            </a:r>
            <a:r>
              <a:rPr lang="es-MX" sz="1400" baseline="0" dirty="0" smtClean="0">
                <a:solidFill>
                  <a:schemeClr val="dk1"/>
                </a:solidFill>
                <a:latin typeface="+mn-lt"/>
                <a:ea typeface="+mn-ea"/>
                <a:cs typeface="+mn-cs"/>
              </a:rPr>
              <a:t>Vehículos </a:t>
            </a:r>
            <a:r>
              <a:rPr lang="es-MX" sz="1400" baseline="0" dirty="0">
                <a:solidFill>
                  <a:schemeClr val="dk1"/>
                </a:solidFill>
                <a:latin typeface="+mn-lt"/>
                <a:ea typeface="+mn-ea"/>
                <a:cs typeface="+mn-cs"/>
              </a:rPr>
              <a:t>con y sin </a:t>
            </a:r>
            <a:r>
              <a:rPr lang="es-MX" sz="1400" baseline="0" dirty="0" smtClean="0">
                <a:solidFill>
                  <a:schemeClr val="dk1"/>
                </a:solidFill>
                <a:latin typeface="+mn-lt"/>
                <a:ea typeface="+mn-ea"/>
                <a:cs typeface="+mn-cs"/>
              </a:rPr>
              <a:t>Violencia“</a:t>
            </a:r>
            <a:r>
              <a:rPr lang="es-MX" sz="1400" baseline="30000" dirty="0" smtClean="0">
                <a:solidFill>
                  <a:schemeClr val="dk1"/>
                </a:solidFill>
                <a:latin typeface="+mn-lt"/>
                <a:ea typeface="+mn-ea"/>
                <a:cs typeface="+mn-cs"/>
              </a:rPr>
              <a:t>1</a:t>
            </a:r>
            <a:endParaRPr lang="es-MX" sz="1400" baseline="30000" dirty="0">
              <a:solidFill>
                <a:schemeClr val="dk1"/>
              </a:solidFill>
              <a:latin typeface="+mn-lt"/>
              <a:ea typeface="+mn-ea"/>
              <a:cs typeface="+mn-cs"/>
            </a:endParaRPr>
          </a:p>
          <a:p>
            <a:pPr algn="ctr">
              <a:defRPr lang="es-ES_tradnl" sz="1400">
                <a:solidFill>
                  <a:schemeClr val="dk1"/>
                </a:solidFill>
                <a:latin typeface="+mn-lt"/>
                <a:ea typeface="+mn-ea"/>
                <a:cs typeface="+mn-cs"/>
              </a:defRPr>
            </a:pPr>
            <a:r>
              <a:rPr lang="es-MX" sz="1400" baseline="0" dirty="0" smtClean="0">
                <a:solidFill>
                  <a:schemeClr val="dk1"/>
                </a:solidFill>
                <a:latin typeface="+mn-lt"/>
                <a:ea typeface="+mn-ea"/>
                <a:cs typeface="+mn-cs"/>
              </a:rPr>
              <a:t>Pronóstico elaborado con base al Primer Cuatrimestre 2010</a:t>
            </a:r>
            <a:r>
              <a:rPr lang="es-MX" sz="1400" baseline="30000" dirty="0" smtClean="0">
                <a:solidFill>
                  <a:schemeClr val="dk1"/>
                </a:solidFill>
                <a:latin typeface="+mn-lt"/>
                <a:ea typeface="+mn-ea"/>
                <a:cs typeface="+mn-cs"/>
              </a:rPr>
              <a:t>2</a:t>
            </a:r>
            <a:endParaRPr lang="es-MX" sz="1400" baseline="30000" dirty="0">
              <a:solidFill>
                <a:schemeClr val="dk1"/>
              </a:solidFill>
              <a:latin typeface="+mn-lt"/>
              <a:ea typeface="+mn-ea"/>
              <a:cs typeface="+mn-cs"/>
            </a:endParaRPr>
          </a:p>
        </c:rich>
      </c:tx>
      <c:layout>
        <c:manualLayout>
          <c:xMode val="edge"/>
          <c:yMode val="edge"/>
          <c:x val="0.17553774010930925"/>
          <c:y val="8.0749849115864747E-2"/>
        </c:manualLayout>
      </c:layout>
      <c:overlay val="1"/>
      <c:spPr>
        <a:solidFill>
          <a:schemeClr val="lt1"/>
        </a:solidFill>
        <a:ln w="25400" cap="flat" cmpd="sng" algn="ctr">
          <a:solidFill>
            <a:srgbClr val="CC9B00"/>
          </a:solidFill>
          <a:prstDash val="solid"/>
        </a:ln>
        <a:effectLst/>
      </c:spPr>
    </c:title>
    <c:plotArea>
      <c:layout>
        <c:manualLayout>
          <c:layoutTarget val="inner"/>
          <c:xMode val="edge"/>
          <c:yMode val="edge"/>
          <c:x val="5.449852101820913E-2"/>
          <c:y val="9.9907348631164489E-2"/>
          <c:w val="0.92486650279825156"/>
          <c:h val="0.71511243770343502"/>
        </c:manualLayout>
      </c:layout>
      <c:lineChart>
        <c:grouping val="standard"/>
        <c:ser>
          <c:idx val="1"/>
          <c:order val="0"/>
          <c:tx>
            <c:strRef>
              <c:f>'Robo CV y SV de vehículos-NAL'!$D$28</c:f>
              <c:strCache>
                <c:ptCount val="1"/>
                <c:pt idx="0">
                  <c:v>Incidencia</c:v>
                </c:pt>
              </c:strCache>
            </c:strRef>
          </c:tx>
          <c:spPr>
            <a:ln w="25400">
              <a:noFill/>
            </a:ln>
            <a:effectLst/>
          </c:spPr>
          <c:marker>
            <c:symbol val="square"/>
            <c:size val="5"/>
            <c:spPr>
              <a:solidFill>
                <a:schemeClr val="accent1">
                  <a:lumMod val="75000"/>
                </a:schemeClr>
              </a:solidFill>
              <a:ln w="25400">
                <a:solidFill>
                  <a:srgbClr val="325EEA"/>
                </a:solidFill>
              </a:ln>
              <a:effectLst/>
            </c:spPr>
          </c:marker>
          <c:dPt>
            <c:idx val="4"/>
            <c:marker>
              <c:symbol val="none"/>
            </c:marker>
          </c:dPt>
          <c:dPt>
            <c:idx val="5"/>
            <c:marker>
              <c:symbol val="none"/>
            </c:marker>
          </c:dPt>
          <c:dPt>
            <c:idx val="6"/>
            <c:marker>
              <c:symbol val="none"/>
            </c:marker>
          </c:dPt>
          <c:dPt>
            <c:idx val="7"/>
            <c:marker>
              <c:symbol val="none"/>
            </c:marker>
          </c:dPt>
          <c:dPt>
            <c:idx val="8"/>
            <c:marker>
              <c:symbol val="none"/>
            </c:marker>
          </c:dPt>
          <c:dLbls>
            <c:dLbl>
              <c:idx val="4"/>
              <c:delete val="1"/>
            </c:dLbl>
            <c:dLbl>
              <c:idx val="5"/>
              <c:delete val="1"/>
            </c:dLbl>
            <c:dLbl>
              <c:idx val="6"/>
              <c:delete val="1"/>
            </c:dLbl>
            <c:dLbl>
              <c:idx val="7"/>
              <c:delete val="1"/>
            </c:dLbl>
            <c:dLbl>
              <c:idx val="8"/>
              <c:delete val="1"/>
            </c:dLbl>
            <c:txPr>
              <a:bodyPr/>
              <a:lstStyle/>
              <a:p>
                <a:pPr>
                  <a:defRPr lang="es-ES_tradnl"/>
                </a:pPr>
                <a:endParaRPr lang="es-ES_tradnl"/>
              </a:p>
            </c:txPr>
            <c:showVal val="1"/>
          </c:dLbls>
          <c:cat>
            <c:multiLvlStrRef>
              <c:f>'Robo CV y SV de vehículos-NAL'!$A$29:$B$50</c:f>
              <c:multiLvlStrCache>
                <c:ptCount val="12"/>
                <c:lvl>
                  <c:pt idx="0">
                    <c:v>Ene</c:v>
                  </c:pt>
                  <c:pt idx="1">
                    <c:v>Feb</c:v>
                  </c:pt>
                  <c:pt idx="2">
                    <c:v>Mar</c:v>
                  </c:pt>
                  <c:pt idx="3">
                    <c:v>Abr</c:v>
                  </c:pt>
                  <c:pt idx="4">
                    <c:v>May</c:v>
                  </c:pt>
                  <c:pt idx="5">
                    <c:v>Jun</c:v>
                  </c:pt>
                  <c:pt idx="6">
                    <c:v>Jul</c:v>
                  </c:pt>
                  <c:pt idx="7">
                    <c:v>Ago</c:v>
                  </c:pt>
                  <c:pt idx="8">
                    <c:v>Sep</c:v>
                  </c:pt>
                  <c:pt idx="9">
                    <c:v>Oct</c:v>
                  </c:pt>
                  <c:pt idx="10">
                    <c:v>Nov</c:v>
                  </c:pt>
                  <c:pt idx="11">
                    <c:v>Dic</c:v>
                  </c:pt>
                </c:lvl>
                <c:lvl>
                  <c:pt idx="0">
                    <c:v>2010</c:v>
                  </c:pt>
                </c:lvl>
              </c:multiLvlStrCache>
            </c:multiLvlStrRef>
          </c:cat>
          <c:val>
            <c:numRef>
              <c:f>'Robo CV y SV de vehículos-NAL'!$D$29:$D$50</c:f>
              <c:numCache>
                <c:formatCode>#,##0</c:formatCode>
                <c:ptCount val="12"/>
                <c:pt idx="0">
                  <c:v>11322</c:v>
                </c:pt>
                <c:pt idx="1">
                  <c:v>10435</c:v>
                </c:pt>
                <c:pt idx="2">
                  <c:v>11572</c:v>
                </c:pt>
                <c:pt idx="3">
                  <c:v>10375</c:v>
                </c:pt>
                <c:pt idx="4" formatCode="General">
                  <c:v>10046</c:v>
                </c:pt>
                <c:pt idx="5" formatCode="General">
                  <c:v>9739</c:v>
                </c:pt>
                <c:pt idx="6" formatCode="General">
                  <c:v>10288</c:v>
                </c:pt>
                <c:pt idx="7" formatCode="General">
                  <c:v>6111</c:v>
                </c:pt>
                <c:pt idx="8" formatCode="General">
                  <c:v>3883</c:v>
                </c:pt>
              </c:numCache>
            </c:numRef>
          </c:val>
        </c:ser>
        <c:ser>
          <c:idx val="2"/>
          <c:order val="1"/>
          <c:tx>
            <c:strRef>
              <c:f>'Robo CV y SV de vehículos-NAL'!$E$28</c:f>
              <c:strCache>
                <c:ptCount val="1"/>
                <c:pt idx="0">
                  <c:v>Pronóstico</c:v>
                </c:pt>
              </c:strCache>
            </c:strRef>
          </c:tx>
          <c:spPr>
            <a:ln w="9525">
              <a:solidFill>
                <a:srgbClr val="99301B"/>
              </a:solidFill>
            </a:ln>
            <a:effectLst>
              <a:outerShdw blurRad="50800" dist="38100" dir="2700000" algn="tl" rotWithShape="0">
                <a:prstClr val="black">
                  <a:alpha val="40000"/>
                </a:prstClr>
              </a:outerShdw>
            </a:effectLst>
          </c:spPr>
          <c:marker>
            <c:symbol val="circle"/>
            <c:size val="5"/>
            <c:spPr>
              <a:solidFill>
                <a:sysClr val="window" lastClr="FFFFFF"/>
              </a:solidFill>
              <a:ln>
                <a:solidFill>
                  <a:schemeClr val="accent2">
                    <a:lumMod val="50000"/>
                  </a:schemeClr>
                </a:solidFill>
              </a:ln>
              <a:effectLst>
                <a:outerShdw blurRad="50800" dist="38100" dir="2700000" algn="tl" rotWithShape="0">
                  <a:prstClr val="black">
                    <a:alpha val="40000"/>
                  </a:prstClr>
                </a:outerShdw>
              </a:effectLst>
            </c:spPr>
          </c:marker>
          <c:cat>
            <c:multiLvlStrRef>
              <c:f>'Robo CV y SV de vehículos-NAL'!$A$29:$B$50</c:f>
              <c:multiLvlStrCache>
                <c:ptCount val="12"/>
                <c:lvl>
                  <c:pt idx="0">
                    <c:v>Ene</c:v>
                  </c:pt>
                  <c:pt idx="1">
                    <c:v>Feb</c:v>
                  </c:pt>
                  <c:pt idx="2">
                    <c:v>Mar</c:v>
                  </c:pt>
                  <c:pt idx="3">
                    <c:v>Abr</c:v>
                  </c:pt>
                  <c:pt idx="4">
                    <c:v>May</c:v>
                  </c:pt>
                  <c:pt idx="5">
                    <c:v>Jun</c:v>
                  </c:pt>
                  <c:pt idx="6">
                    <c:v>Jul</c:v>
                  </c:pt>
                  <c:pt idx="7">
                    <c:v>Ago</c:v>
                  </c:pt>
                  <c:pt idx="8">
                    <c:v>Sep</c:v>
                  </c:pt>
                  <c:pt idx="9">
                    <c:v>Oct</c:v>
                  </c:pt>
                  <c:pt idx="10">
                    <c:v>Nov</c:v>
                  </c:pt>
                  <c:pt idx="11">
                    <c:v>Dic</c:v>
                  </c:pt>
                </c:lvl>
                <c:lvl>
                  <c:pt idx="0">
                    <c:v>2010</c:v>
                  </c:pt>
                </c:lvl>
              </c:multiLvlStrCache>
            </c:multiLvlStrRef>
          </c:cat>
          <c:val>
            <c:numRef>
              <c:f>'Robo CV y SV de vehículos-NAL'!$E$29:$E$50</c:f>
              <c:numCache>
                <c:formatCode>#,##0</c:formatCode>
                <c:ptCount val="12"/>
                <c:pt idx="0">
                  <c:v>11181.6</c:v>
                </c:pt>
                <c:pt idx="1">
                  <c:v>11042.088</c:v>
                </c:pt>
                <c:pt idx="2">
                  <c:v>10740.93664</c:v>
                </c:pt>
                <c:pt idx="3">
                  <c:v>10744.036819199999</c:v>
                </c:pt>
              </c:numCache>
            </c:numRef>
          </c:val>
        </c:ser>
        <c:ser>
          <c:idx val="3"/>
          <c:order val="2"/>
          <c:tx>
            <c:strRef>
              <c:f>'Robo CV y SV de vehículos-NAL'!$G$28</c:f>
              <c:strCache>
                <c:ptCount val="1"/>
                <c:pt idx="0">
                  <c:v>Límite en 95.0%</c:v>
                </c:pt>
              </c:strCache>
            </c:strRef>
          </c:tx>
          <c:spPr>
            <a:ln w="19050">
              <a:solidFill>
                <a:schemeClr val="bg1">
                  <a:lumMod val="85000"/>
                </a:schemeClr>
              </a:solidFill>
            </a:ln>
            <a:effectLst/>
          </c:spPr>
          <c:marker>
            <c:symbol val="none"/>
          </c:marker>
          <c:cat>
            <c:multiLvlStrRef>
              <c:f>'Robo CV y SV de vehículos-NAL'!$A$29:$B$50</c:f>
              <c:multiLvlStrCache>
                <c:ptCount val="12"/>
                <c:lvl>
                  <c:pt idx="0">
                    <c:v>Ene</c:v>
                  </c:pt>
                  <c:pt idx="1">
                    <c:v>Feb</c:v>
                  </c:pt>
                  <c:pt idx="2">
                    <c:v>Mar</c:v>
                  </c:pt>
                  <c:pt idx="3">
                    <c:v>Abr</c:v>
                  </c:pt>
                  <c:pt idx="4">
                    <c:v>May</c:v>
                  </c:pt>
                  <c:pt idx="5">
                    <c:v>Jun</c:v>
                  </c:pt>
                  <c:pt idx="6">
                    <c:v>Jul</c:v>
                  </c:pt>
                  <c:pt idx="7">
                    <c:v>Ago</c:v>
                  </c:pt>
                  <c:pt idx="8">
                    <c:v>Sep</c:v>
                  </c:pt>
                  <c:pt idx="9">
                    <c:v>Oct</c:v>
                  </c:pt>
                  <c:pt idx="10">
                    <c:v>Nov</c:v>
                  </c:pt>
                  <c:pt idx="11">
                    <c:v>Dic</c:v>
                  </c:pt>
                </c:lvl>
                <c:lvl>
                  <c:pt idx="0">
                    <c:v>2010</c:v>
                  </c:pt>
                </c:lvl>
              </c:multiLvlStrCache>
            </c:multiLvlStrRef>
          </c:cat>
          <c:val>
            <c:numRef>
              <c:f>'Robo CV y SV de vehículos-NAL'!$G$29:$G$50</c:f>
              <c:numCache>
                <c:formatCode>General</c:formatCode>
                <c:ptCount val="12"/>
                <c:pt idx="4" formatCode="#,##0">
                  <c:v>8971.990415043525</c:v>
                </c:pt>
                <c:pt idx="5" formatCode="#,##0">
                  <c:v>8764.9625825576422</c:v>
                </c:pt>
                <c:pt idx="6" formatCode="#,##0">
                  <c:v>8552.0724407269227</c:v>
                </c:pt>
                <c:pt idx="7" formatCode="#,##0">
                  <c:v>8333.2064111763702</c:v>
                </c:pt>
                <c:pt idx="8" formatCode="#,##0">
                  <c:v>8108.3256551753902</c:v>
                </c:pt>
                <c:pt idx="9" formatCode="#,##0">
                  <c:v>7877.4571671132599</c:v>
                </c:pt>
                <c:pt idx="10" formatCode="#,##0">
                  <c:v>7640.6831466815784</c:v>
                </c:pt>
                <c:pt idx="11" formatCode="#,##0">
                  <c:v>7398.1297153712503</c:v>
                </c:pt>
              </c:numCache>
            </c:numRef>
          </c:val>
        </c:ser>
        <c:ser>
          <c:idx val="4"/>
          <c:order val="3"/>
          <c:tx>
            <c:strRef>
              <c:f>'Robo CV y SV de vehículos-NAL'!$H$28</c:f>
              <c:strCache>
                <c:ptCount val="1"/>
                <c:pt idx="0">
                  <c:v>Límite Superior en 95.0%</c:v>
                </c:pt>
              </c:strCache>
            </c:strRef>
          </c:tx>
          <c:spPr>
            <a:ln w="19050">
              <a:solidFill>
                <a:schemeClr val="bg1">
                  <a:lumMod val="85000"/>
                </a:schemeClr>
              </a:solidFill>
              <a:prstDash val="solid"/>
            </a:ln>
          </c:spPr>
          <c:marker>
            <c:symbol val="none"/>
          </c:marker>
          <c:cat>
            <c:multiLvlStrRef>
              <c:f>'Robo CV y SV de vehículos-NAL'!$A$29:$B$50</c:f>
              <c:multiLvlStrCache>
                <c:ptCount val="12"/>
                <c:lvl>
                  <c:pt idx="0">
                    <c:v>Ene</c:v>
                  </c:pt>
                  <c:pt idx="1">
                    <c:v>Feb</c:v>
                  </c:pt>
                  <c:pt idx="2">
                    <c:v>Mar</c:v>
                  </c:pt>
                  <c:pt idx="3">
                    <c:v>Abr</c:v>
                  </c:pt>
                  <c:pt idx="4">
                    <c:v>May</c:v>
                  </c:pt>
                  <c:pt idx="5">
                    <c:v>Jun</c:v>
                  </c:pt>
                  <c:pt idx="6">
                    <c:v>Jul</c:v>
                  </c:pt>
                  <c:pt idx="7">
                    <c:v>Ago</c:v>
                  </c:pt>
                  <c:pt idx="8">
                    <c:v>Sep</c:v>
                  </c:pt>
                  <c:pt idx="9">
                    <c:v>Oct</c:v>
                  </c:pt>
                  <c:pt idx="10">
                    <c:v>Nov</c:v>
                  </c:pt>
                  <c:pt idx="11">
                    <c:v>Dic</c:v>
                  </c:pt>
                </c:lvl>
                <c:lvl>
                  <c:pt idx="0">
                    <c:v>2010</c:v>
                  </c:pt>
                </c:lvl>
              </c:multiLvlStrCache>
            </c:multiLvlStrRef>
          </c:cat>
          <c:val>
            <c:numRef>
              <c:f>'Robo CV y SV de vehículos-NAL'!$H$29:$H$50</c:f>
              <c:numCache>
                <c:formatCode>General</c:formatCode>
                <c:ptCount val="12"/>
                <c:pt idx="4" formatCode="#,##0">
                  <c:v>12027.482037308469</c:v>
                </c:pt>
                <c:pt idx="5" formatCode="#,##0">
                  <c:v>11893.523411426444</c:v>
                </c:pt>
                <c:pt idx="6" formatCode="#,##0">
                  <c:v>11765.427094889146</c:v>
                </c:pt>
                <c:pt idx="7" formatCode="#,##0">
                  <c:v>11643.30666607172</c:v>
                </c:pt>
                <c:pt idx="8" formatCode="#,##0">
                  <c:v>11527.200963704649</c:v>
                </c:pt>
                <c:pt idx="9" formatCode="#,##0">
                  <c:v>11417.082993398726</c:v>
                </c:pt>
                <c:pt idx="10" formatCode="#,##0">
                  <c:v>11312.870555462467</c:v>
                </c:pt>
                <c:pt idx="11" formatCode="#,##0">
                  <c:v>11214.437528404749</c:v>
                </c:pt>
              </c:numCache>
            </c:numRef>
          </c:val>
        </c:ser>
        <c:ser>
          <c:idx val="5"/>
          <c:order val="4"/>
          <c:tx>
            <c:strRef>
              <c:f>'Robo CV y SV de vehículos-NAL'!$F$28</c:f>
              <c:strCache>
                <c:ptCount val="1"/>
                <c:pt idx="0">
                  <c:v>P'</c:v>
                </c:pt>
              </c:strCache>
            </c:strRef>
          </c:tx>
          <c:spPr>
            <a:ln w="34925">
              <a:solidFill>
                <a:srgbClr val="99301B"/>
              </a:solidFill>
              <a:prstDash val="sysDot"/>
            </a:ln>
            <a:effectLst>
              <a:outerShdw blurRad="50800" dist="38100" dir="2700000" algn="tl" rotWithShape="0">
                <a:prstClr val="black">
                  <a:alpha val="40000"/>
                </a:prstClr>
              </a:outerShdw>
            </a:effectLst>
          </c:spPr>
          <c:marker>
            <c:symbol val="circle"/>
            <c:size val="5"/>
            <c:spPr>
              <a:solidFill>
                <a:sysClr val="window" lastClr="FFFFFF"/>
              </a:solidFill>
              <a:ln>
                <a:solidFill>
                  <a:srgbClr val="99301B"/>
                </a:solidFill>
              </a:ln>
              <a:effectLst>
                <a:outerShdw blurRad="50800" dist="38100" dir="2700000" algn="tl" rotWithShape="0">
                  <a:prstClr val="black">
                    <a:alpha val="40000"/>
                  </a:prstClr>
                </a:outerShdw>
              </a:effectLst>
            </c:spPr>
          </c:marker>
          <c:dLbls>
            <c:dLbl>
              <c:idx val="3"/>
              <c:delete val="1"/>
            </c:dLbl>
            <c:dLbl>
              <c:idx val="11"/>
              <c:layout/>
              <c:dLblPos val="b"/>
              <c:showVal val="1"/>
              <c:showSerName val="1"/>
              <c:separator>
</c:separator>
            </c:dLbl>
            <c:txPr>
              <a:bodyPr/>
              <a:lstStyle/>
              <a:p>
                <a:pPr>
                  <a:defRPr lang="es-ES_tradnl">
                    <a:solidFill>
                      <a:srgbClr val="C00000"/>
                    </a:solidFill>
                  </a:defRPr>
                </a:pPr>
                <a:endParaRPr lang="es-ES_tradnl"/>
              </a:p>
            </c:txPr>
            <c:dLblPos val="b"/>
            <c:showVal val="1"/>
          </c:dLbls>
          <c:cat>
            <c:multiLvlStrRef>
              <c:f>'Robo CV y SV de vehículos-NAL'!$A$29:$B$50</c:f>
              <c:multiLvlStrCache>
                <c:ptCount val="12"/>
                <c:lvl>
                  <c:pt idx="0">
                    <c:v>Ene</c:v>
                  </c:pt>
                  <c:pt idx="1">
                    <c:v>Feb</c:v>
                  </c:pt>
                  <c:pt idx="2">
                    <c:v>Mar</c:v>
                  </c:pt>
                  <c:pt idx="3">
                    <c:v>Abr</c:v>
                  </c:pt>
                  <c:pt idx="4">
                    <c:v>May</c:v>
                  </c:pt>
                  <c:pt idx="5">
                    <c:v>Jun</c:v>
                  </c:pt>
                  <c:pt idx="6">
                    <c:v>Jul</c:v>
                  </c:pt>
                  <c:pt idx="7">
                    <c:v>Ago</c:v>
                  </c:pt>
                  <c:pt idx="8">
                    <c:v>Sep</c:v>
                  </c:pt>
                  <c:pt idx="9">
                    <c:v>Oct</c:v>
                  </c:pt>
                  <c:pt idx="10">
                    <c:v>Nov</c:v>
                  </c:pt>
                  <c:pt idx="11">
                    <c:v>Dic</c:v>
                  </c:pt>
                </c:lvl>
                <c:lvl>
                  <c:pt idx="0">
                    <c:v>2010</c:v>
                  </c:pt>
                </c:lvl>
              </c:multiLvlStrCache>
            </c:multiLvlStrRef>
          </c:cat>
          <c:val>
            <c:numRef>
              <c:f>'Robo CV y SV de vehículos-NAL'!$F$29:$F$50</c:f>
              <c:numCache>
                <c:formatCode>General</c:formatCode>
                <c:ptCount val="12"/>
                <c:pt idx="3" formatCode="#,##0">
                  <c:v>10744.036819199999</c:v>
                </c:pt>
                <c:pt idx="4" formatCode="#,##0">
                  <c:v>10499.736226176097</c:v>
                </c:pt>
                <c:pt idx="5" formatCode="#,##0">
                  <c:v>10329.24299699201</c:v>
                </c:pt>
                <c:pt idx="6" formatCode="#,##0">
                  <c:v>10158.749767808134</c:v>
                </c:pt>
                <c:pt idx="7" formatCode="#,##0">
                  <c:v>9988.2565386239039</c:v>
                </c:pt>
                <c:pt idx="8" formatCode="#,##0">
                  <c:v>9817.7633094399971</c:v>
                </c:pt>
                <c:pt idx="9" formatCode="#,##0">
                  <c:v>9647.2700802560048</c:v>
                </c:pt>
                <c:pt idx="10" formatCode="#,##0">
                  <c:v>9476.7768510720089</c:v>
                </c:pt>
                <c:pt idx="11" formatCode="#,##0">
                  <c:v>9306.2836218880038</c:v>
                </c:pt>
              </c:numCache>
            </c:numRef>
          </c:val>
        </c:ser>
        <c:ser>
          <c:idx val="0"/>
          <c:order val="5"/>
          <c:tx>
            <c:strRef>
              <c:f>'Robo CV y SV de vehículos-NAL'!$C$28</c:f>
              <c:strCache>
                <c:ptCount val="1"/>
                <c:pt idx="0">
                  <c:v>Media</c:v>
                </c:pt>
              </c:strCache>
            </c:strRef>
          </c:tx>
          <c:spPr>
            <a:ln w="12700">
              <a:solidFill>
                <a:schemeClr val="tx1"/>
              </a:solidFill>
              <a:prstDash val="lgDash"/>
            </a:ln>
          </c:spPr>
          <c:marker>
            <c:symbol val="none"/>
          </c:marker>
          <c:dLbls>
            <c:dLbl>
              <c:idx val="3"/>
              <c:layout>
                <c:manualLayout>
                  <c:x val="-3.0529317932454416E-2"/>
                  <c:y val="-2.1450319333887798E-2"/>
                </c:manualLayout>
              </c:layout>
              <c:spPr/>
              <c:txPr>
                <a:bodyPr/>
                <a:lstStyle/>
                <a:p>
                  <a:pPr>
                    <a:defRPr lang="es-ES_tradnl" i="1"/>
                  </a:pPr>
                  <a:endParaRPr lang="es-ES_tradnl"/>
                </a:p>
              </c:txPr>
              <c:showVal val="1"/>
              <c:showSerName val="1"/>
            </c:dLbl>
            <c:dLbl>
              <c:idx val="8"/>
              <c:layout>
                <c:manualLayout>
                  <c:x val="-0.124921809492754"/>
                  <c:y val="1.829616923956583E-2"/>
                </c:manualLayout>
              </c:layout>
              <c:spPr/>
              <c:txPr>
                <a:bodyPr/>
                <a:lstStyle/>
                <a:p>
                  <a:pPr>
                    <a:defRPr lang="es-ES_tradnl" b="0" i="1">
                      <a:solidFill>
                        <a:srgbClr val="FF0000"/>
                      </a:solidFill>
                    </a:defRPr>
                  </a:pPr>
                  <a:endParaRPr lang="es-ES_tradnl"/>
                </a:p>
              </c:txPr>
              <c:showVal val="1"/>
              <c:showSerName val="1"/>
            </c:dLbl>
            <c:dLbl>
              <c:idx val="76"/>
              <c:layout>
                <c:manualLayout>
                  <c:x val="-3.7243947858475311E-2"/>
                  <c:y val="9.1480846197827728E-3"/>
                </c:manualLayout>
              </c:layout>
              <c:spPr/>
              <c:txPr>
                <a:bodyPr/>
                <a:lstStyle/>
                <a:p>
                  <a:pPr>
                    <a:defRPr lang="es-ES_tradnl" sz="1000">
                      <a:solidFill>
                        <a:srgbClr val="C00000"/>
                      </a:solidFill>
                    </a:defRPr>
                  </a:pPr>
                  <a:endParaRPr lang="es-ES_tradnl"/>
                </a:p>
              </c:txPr>
              <c:showVal val="1"/>
              <c:showSerName val="1"/>
            </c:dLbl>
            <c:delete val="1"/>
          </c:dLbls>
          <c:val>
            <c:numRef>
              <c:f>'Robo CV y SV de vehículos-NAL'!$C$29:$C$32</c:f>
              <c:numCache>
                <c:formatCode>#,##0</c:formatCode>
                <c:ptCount val="4"/>
                <c:pt idx="0">
                  <c:v>10926</c:v>
                </c:pt>
                <c:pt idx="1">
                  <c:v>10926</c:v>
                </c:pt>
                <c:pt idx="2">
                  <c:v>10926</c:v>
                </c:pt>
                <c:pt idx="3">
                  <c:v>10926</c:v>
                </c:pt>
              </c:numCache>
            </c:numRef>
          </c:val>
        </c:ser>
        <c:marker val="1"/>
        <c:axId val="67081728"/>
        <c:axId val="67035904"/>
      </c:lineChart>
      <c:catAx>
        <c:axId val="67081728"/>
        <c:scaling>
          <c:orientation val="minMax"/>
        </c:scaling>
        <c:axPos val="b"/>
        <c:numFmt formatCode="General" sourceLinked="1"/>
        <c:tickLblPos val="nextTo"/>
        <c:txPr>
          <a:bodyPr/>
          <a:lstStyle/>
          <a:p>
            <a:pPr>
              <a:defRPr lang="es-ES_tradnl" sz="900"/>
            </a:pPr>
            <a:endParaRPr lang="es-ES_tradnl"/>
          </a:p>
        </c:txPr>
        <c:crossAx val="67035904"/>
        <c:crosses val="autoZero"/>
        <c:auto val="1"/>
        <c:lblAlgn val="ctr"/>
        <c:lblOffset val="100"/>
      </c:catAx>
      <c:valAx>
        <c:axId val="67035904"/>
        <c:scaling>
          <c:orientation val="minMax"/>
        </c:scaling>
        <c:axPos val="l"/>
        <c:majorGridlines>
          <c:spPr>
            <a:ln>
              <a:solidFill>
                <a:schemeClr val="bg1">
                  <a:lumMod val="85000"/>
                </a:schemeClr>
              </a:solidFill>
            </a:ln>
          </c:spPr>
        </c:majorGridlines>
        <c:numFmt formatCode="#,##0" sourceLinked="0"/>
        <c:tickLblPos val="nextTo"/>
        <c:txPr>
          <a:bodyPr/>
          <a:lstStyle/>
          <a:p>
            <a:pPr>
              <a:defRPr lang="es-ES_tradnl" sz="800"/>
            </a:pPr>
            <a:endParaRPr lang="es-ES_tradnl"/>
          </a:p>
        </c:txPr>
        <c:crossAx val="67081728"/>
        <c:crosses val="autoZero"/>
        <c:crossBetween val="between"/>
      </c:valAx>
    </c:plotArea>
    <c:legend>
      <c:legendPos val="r"/>
      <c:legendEntry>
        <c:idx val="3"/>
        <c:delete val="1"/>
      </c:legendEntry>
      <c:legendEntry>
        <c:idx val="4"/>
        <c:delete val="1"/>
      </c:legendEntry>
      <c:layout>
        <c:manualLayout>
          <c:xMode val="edge"/>
          <c:yMode val="edge"/>
          <c:x val="6.3428750329818498E-2"/>
          <c:y val="0.31836270042407888"/>
          <c:w val="0.16312647967778487"/>
          <c:h val="8.2044092687385023E-2"/>
        </c:manualLayout>
      </c:layout>
      <c:spPr>
        <a:solidFill>
          <a:schemeClr val="lt1"/>
        </a:solidFill>
        <a:ln w="25400" cap="flat" cmpd="sng" algn="ctr">
          <a:solidFill>
            <a:srgbClr val="FFC000"/>
          </a:solidFill>
          <a:prstDash val="solid"/>
        </a:ln>
        <a:effectLst/>
      </c:spPr>
      <c:txPr>
        <a:bodyPr/>
        <a:lstStyle/>
        <a:p>
          <a:pPr>
            <a:defRPr lang="es-ES_tradnl" sz="800">
              <a:solidFill>
                <a:schemeClr val="dk1"/>
              </a:solidFill>
              <a:latin typeface="+mn-lt"/>
              <a:ea typeface="+mn-ea"/>
              <a:cs typeface="+mn-cs"/>
            </a:defRPr>
          </a:pPr>
          <a:endParaRPr lang="es-ES_tradnl"/>
        </a:p>
      </c:txPr>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s-ES_tradnl"/>
  <c:chart>
    <c:title>
      <c:tx>
        <c:rich>
          <a:bodyPr/>
          <a:lstStyle/>
          <a:p>
            <a:pPr algn="ctr">
              <a:defRPr lang="es-ES_tradnl" sz="1400">
                <a:solidFill>
                  <a:schemeClr val="dk1"/>
                </a:solidFill>
                <a:latin typeface="+mn-lt"/>
                <a:ea typeface="+mn-ea"/>
                <a:cs typeface="+mn-cs"/>
              </a:defRPr>
            </a:pPr>
            <a:r>
              <a:rPr lang="es-MX" sz="1400" dirty="0">
                <a:solidFill>
                  <a:schemeClr val="dk1"/>
                </a:solidFill>
                <a:latin typeface="+mn-lt"/>
                <a:ea typeface="+mn-ea"/>
                <a:cs typeface="+mn-cs"/>
              </a:rPr>
              <a:t>Gráfica de Serie de</a:t>
            </a:r>
            <a:r>
              <a:rPr lang="es-MX" sz="1400" baseline="0" dirty="0">
                <a:solidFill>
                  <a:schemeClr val="dk1"/>
                </a:solidFill>
                <a:latin typeface="+mn-lt"/>
                <a:ea typeface="+mn-ea"/>
                <a:cs typeface="+mn-cs"/>
              </a:rPr>
              <a:t> Tiempo </a:t>
            </a:r>
            <a:r>
              <a:rPr lang="es-MX" sz="1400" baseline="0" dirty="0" smtClean="0">
                <a:solidFill>
                  <a:schemeClr val="dk1"/>
                </a:solidFill>
                <a:latin typeface="+mn-lt"/>
                <a:ea typeface="+mn-ea"/>
                <a:cs typeface="+mn-cs"/>
              </a:rPr>
              <a:t>Nacional "Robo </a:t>
            </a:r>
            <a:r>
              <a:rPr lang="es-MX" sz="1400" baseline="0" dirty="0">
                <a:solidFill>
                  <a:schemeClr val="dk1"/>
                </a:solidFill>
                <a:latin typeface="+mn-lt"/>
                <a:ea typeface="+mn-ea"/>
                <a:cs typeface="+mn-cs"/>
              </a:rPr>
              <a:t>a Casa </a:t>
            </a:r>
            <a:r>
              <a:rPr lang="es-MX" sz="1400" baseline="0" dirty="0" smtClean="0">
                <a:solidFill>
                  <a:schemeClr val="dk1"/>
                </a:solidFill>
                <a:latin typeface="+mn-lt"/>
                <a:ea typeface="+mn-ea"/>
                <a:cs typeface="+mn-cs"/>
              </a:rPr>
              <a:t>Habitación“</a:t>
            </a:r>
            <a:r>
              <a:rPr lang="es-MX" sz="1400" baseline="30000" dirty="0" smtClean="0">
                <a:solidFill>
                  <a:schemeClr val="dk1"/>
                </a:solidFill>
                <a:latin typeface="+mn-lt"/>
                <a:ea typeface="+mn-ea"/>
                <a:cs typeface="+mn-cs"/>
              </a:rPr>
              <a:t>1</a:t>
            </a:r>
            <a:endParaRPr lang="es-MX" sz="1400" baseline="30000" dirty="0">
              <a:solidFill>
                <a:schemeClr val="dk1"/>
              </a:solidFill>
              <a:latin typeface="+mn-lt"/>
              <a:ea typeface="+mn-ea"/>
              <a:cs typeface="+mn-cs"/>
            </a:endParaRPr>
          </a:p>
          <a:p>
            <a:pPr algn="ctr">
              <a:defRPr lang="es-ES_tradnl" sz="1400">
                <a:solidFill>
                  <a:schemeClr val="dk1"/>
                </a:solidFill>
                <a:latin typeface="+mn-lt"/>
                <a:ea typeface="+mn-ea"/>
                <a:cs typeface="+mn-cs"/>
              </a:defRPr>
            </a:pPr>
            <a:r>
              <a:rPr lang="es-MX" sz="1400" baseline="0" dirty="0" smtClean="0">
                <a:solidFill>
                  <a:schemeClr val="dk1"/>
                </a:solidFill>
                <a:latin typeface="+mn-lt"/>
                <a:ea typeface="+mn-ea"/>
                <a:cs typeface="+mn-cs"/>
              </a:rPr>
              <a:t>Pronóstico elaborado con base al Primer Cuatrimestre 2010</a:t>
            </a:r>
            <a:r>
              <a:rPr lang="es-MX" sz="1400" baseline="30000" dirty="0" smtClean="0">
                <a:solidFill>
                  <a:schemeClr val="dk1"/>
                </a:solidFill>
                <a:latin typeface="+mn-lt"/>
                <a:ea typeface="+mn-ea"/>
                <a:cs typeface="+mn-cs"/>
              </a:rPr>
              <a:t>2</a:t>
            </a:r>
            <a:endParaRPr lang="es-MX" sz="1400" baseline="30000" dirty="0">
              <a:solidFill>
                <a:schemeClr val="dk1"/>
              </a:solidFill>
              <a:latin typeface="+mn-lt"/>
              <a:ea typeface="+mn-ea"/>
              <a:cs typeface="+mn-cs"/>
            </a:endParaRPr>
          </a:p>
        </c:rich>
      </c:tx>
      <c:layout>
        <c:manualLayout>
          <c:xMode val="edge"/>
          <c:yMode val="edge"/>
          <c:x val="0.23368882188541101"/>
          <c:y val="0.11441822744107602"/>
        </c:manualLayout>
      </c:layout>
      <c:overlay val="1"/>
      <c:spPr>
        <a:solidFill>
          <a:schemeClr val="lt1"/>
        </a:solidFill>
        <a:ln w="25400" cap="flat" cmpd="sng" algn="ctr">
          <a:solidFill>
            <a:srgbClr val="CC9B00"/>
          </a:solidFill>
          <a:prstDash val="solid"/>
        </a:ln>
        <a:effectLst/>
      </c:spPr>
    </c:title>
    <c:plotArea>
      <c:layout>
        <c:manualLayout>
          <c:layoutTarget val="inner"/>
          <c:xMode val="edge"/>
          <c:yMode val="edge"/>
          <c:x val="5.4498521018209199E-2"/>
          <c:y val="9.9907348631164489E-2"/>
          <c:w val="0.92486650279825156"/>
          <c:h val="0.71511243770343502"/>
        </c:manualLayout>
      </c:layout>
      <c:lineChart>
        <c:grouping val="standard"/>
        <c:ser>
          <c:idx val="1"/>
          <c:order val="0"/>
          <c:tx>
            <c:strRef>
              <c:f>'Robo CV y SV Casa Habitación-NA'!$D$28</c:f>
              <c:strCache>
                <c:ptCount val="1"/>
                <c:pt idx="0">
                  <c:v>Incidencia</c:v>
                </c:pt>
              </c:strCache>
            </c:strRef>
          </c:tx>
          <c:spPr>
            <a:ln w="25400">
              <a:noFill/>
            </a:ln>
            <a:effectLst/>
          </c:spPr>
          <c:marker>
            <c:symbol val="square"/>
            <c:size val="5"/>
            <c:spPr>
              <a:solidFill>
                <a:schemeClr val="tx2">
                  <a:lumMod val="75000"/>
                </a:schemeClr>
              </a:solidFill>
              <a:ln w="25400">
                <a:solidFill>
                  <a:srgbClr val="325EEA"/>
                </a:solidFill>
              </a:ln>
              <a:effectLst/>
            </c:spPr>
          </c:marker>
          <c:dPt>
            <c:idx val="4"/>
            <c:marker>
              <c:symbol val="none"/>
            </c:marker>
          </c:dPt>
          <c:dPt>
            <c:idx val="5"/>
            <c:marker>
              <c:symbol val="none"/>
            </c:marker>
          </c:dPt>
          <c:dPt>
            <c:idx val="6"/>
            <c:marker>
              <c:symbol val="none"/>
            </c:marker>
          </c:dPt>
          <c:dPt>
            <c:idx val="7"/>
            <c:marker>
              <c:symbol val="none"/>
            </c:marker>
          </c:dPt>
          <c:dPt>
            <c:idx val="8"/>
            <c:marker>
              <c:symbol val="none"/>
            </c:marker>
          </c:dPt>
          <c:dLbls>
            <c:dLbl>
              <c:idx val="4"/>
              <c:delete val="1"/>
            </c:dLbl>
            <c:dLbl>
              <c:idx val="5"/>
              <c:delete val="1"/>
            </c:dLbl>
            <c:dLbl>
              <c:idx val="6"/>
              <c:delete val="1"/>
            </c:dLbl>
            <c:dLbl>
              <c:idx val="7"/>
              <c:delete val="1"/>
            </c:dLbl>
            <c:dLbl>
              <c:idx val="8"/>
              <c:delete val="1"/>
            </c:dLbl>
            <c:txPr>
              <a:bodyPr/>
              <a:lstStyle/>
              <a:p>
                <a:pPr>
                  <a:defRPr lang="es-ES_tradnl"/>
                </a:pPr>
                <a:endParaRPr lang="es-ES_tradnl"/>
              </a:p>
            </c:txPr>
            <c:showVal val="1"/>
          </c:dLbls>
          <c:cat>
            <c:multiLvlStrRef>
              <c:f>'Robo CV y SV Casa Habitación-NA'!$A$29:$B$50</c:f>
              <c:multiLvlStrCache>
                <c:ptCount val="12"/>
                <c:lvl>
                  <c:pt idx="0">
                    <c:v>Ene</c:v>
                  </c:pt>
                  <c:pt idx="1">
                    <c:v>Feb</c:v>
                  </c:pt>
                  <c:pt idx="2">
                    <c:v>Mar</c:v>
                  </c:pt>
                  <c:pt idx="3">
                    <c:v>Abr</c:v>
                  </c:pt>
                  <c:pt idx="4">
                    <c:v>May</c:v>
                  </c:pt>
                  <c:pt idx="5">
                    <c:v>Jun</c:v>
                  </c:pt>
                  <c:pt idx="6">
                    <c:v>Jul</c:v>
                  </c:pt>
                  <c:pt idx="7">
                    <c:v>Ago</c:v>
                  </c:pt>
                  <c:pt idx="8">
                    <c:v>Sep</c:v>
                  </c:pt>
                  <c:pt idx="9">
                    <c:v>Oct</c:v>
                  </c:pt>
                  <c:pt idx="10">
                    <c:v>Nov</c:v>
                  </c:pt>
                  <c:pt idx="11">
                    <c:v>Dic</c:v>
                  </c:pt>
                </c:lvl>
                <c:lvl>
                  <c:pt idx="0">
                    <c:v>2010</c:v>
                  </c:pt>
                </c:lvl>
              </c:multiLvlStrCache>
            </c:multiLvlStrRef>
          </c:cat>
          <c:val>
            <c:numRef>
              <c:f>'Robo CV y SV Casa Habitación-NA'!$D$29:$D$50</c:f>
              <c:numCache>
                <c:formatCode>#,##0</c:formatCode>
                <c:ptCount val="12"/>
                <c:pt idx="0">
                  <c:v>5897</c:v>
                </c:pt>
                <c:pt idx="1">
                  <c:v>5685</c:v>
                </c:pt>
                <c:pt idx="2">
                  <c:v>6205</c:v>
                </c:pt>
                <c:pt idx="3">
                  <c:v>5770</c:v>
                </c:pt>
                <c:pt idx="4" formatCode="General">
                  <c:v>4429</c:v>
                </c:pt>
                <c:pt idx="5" formatCode="General">
                  <c:v>4443</c:v>
                </c:pt>
                <c:pt idx="6" formatCode="General">
                  <c:v>4474</c:v>
                </c:pt>
                <c:pt idx="7" formatCode="General">
                  <c:v>3195</c:v>
                </c:pt>
                <c:pt idx="8" formatCode="General">
                  <c:v>2047</c:v>
                </c:pt>
              </c:numCache>
            </c:numRef>
          </c:val>
        </c:ser>
        <c:ser>
          <c:idx val="2"/>
          <c:order val="1"/>
          <c:tx>
            <c:strRef>
              <c:f>'Robo CV y SV Casa Habitación-NA'!$E$28</c:f>
              <c:strCache>
                <c:ptCount val="1"/>
                <c:pt idx="0">
                  <c:v>Pronóstico</c:v>
                </c:pt>
              </c:strCache>
            </c:strRef>
          </c:tx>
          <c:spPr>
            <a:ln w="9525">
              <a:solidFill>
                <a:srgbClr val="99301B"/>
              </a:solidFill>
            </a:ln>
            <a:effectLst>
              <a:outerShdw blurRad="50800" dist="38100" dir="2700000" algn="tl" rotWithShape="0">
                <a:prstClr val="black">
                  <a:alpha val="40000"/>
                </a:prstClr>
              </a:outerShdw>
            </a:effectLst>
          </c:spPr>
          <c:marker>
            <c:symbol val="circle"/>
            <c:size val="5"/>
            <c:spPr>
              <a:solidFill>
                <a:sysClr val="window" lastClr="FFFFFF"/>
              </a:solidFill>
              <a:ln>
                <a:solidFill>
                  <a:schemeClr val="accent2">
                    <a:lumMod val="50000"/>
                  </a:schemeClr>
                </a:solidFill>
              </a:ln>
              <a:effectLst>
                <a:outerShdw blurRad="50800" dist="38100" dir="2700000" algn="tl" rotWithShape="0">
                  <a:prstClr val="black">
                    <a:alpha val="40000"/>
                  </a:prstClr>
                </a:outerShdw>
              </a:effectLst>
            </c:spPr>
          </c:marker>
          <c:cat>
            <c:multiLvlStrRef>
              <c:f>'Robo CV y SV Casa Habitación-NA'!$A$29:$B$50</c:f>
              <c:multiLvlStrCache>
                <c:ptCount val="12"/>
                <c:lvl>
                  <c:pt idx="0">
                    <c:v>Ene</c:v>
                  </c:pt>
                  <c:pt idx="1">
                    <c:v>Feb</c:v>
                  </c:pt>
                  <c:pt idx="2">
                    <c:v>Mar</c:v>
                  </c:pt>
                  <c:pt idx="3">
                    <c:v>Abr</c:v>
                  </c:pt>
                  <c:pt idx="4">
                    <c:v>May</c:v>
                  </c:pt>
                  <c:pt idx="5">
                    <c:v>Jun</c:v>
                  </c:pt>
                  <c:pt idx="6">
                    <c:v>Jul</c:v>
                  </c:pt>
                  <c:pt idx="7">
                    <c:v>Ago</c:v>
                  </c:pt>
                  <c:pt idx="8">
                    <c:v>Sep</c:v>
                  </c:pt>
                  <c:pt idx="9">
                    <c:v>Oct</c:v>
                  </c:pt>
                  <c:pt idx="10">
                    <c:v>Nov</c:v>
                  </c:pt>
                  <c:pt idx="11">
                    <c:v>Dic</c:v>
                  </c:pt>
                </c:lvl>
                <c:lvl>
                  <c:pt idx="0">
                    <c:v>2010</c:v>
                  </c:pt>
                </c:lvl>
              </c:multiLvlStrCache>
            </c:multiLvlStrRef>
          </c:cat>
          <c:val>
            <c:numRef>
              <c:f>'Robo CV y SV Casa Habitación-NA'!$E$29:$E$50</c:f>
              <c:numCache>
                <c:formatCode>#,##0</c:formatCode>
                <c:ptCount val="12"/>
                <c:pt idx="0">
                  <c:v>5868.4</c:v>
                </c:pt>
                <c:pt idx="1">
                  <c:v>5893.533242305999</c:v>
                </c:pt>
                <c:pt idx="2">
                  <c:v>5825.5867149728701</c:v>
                </c:pt>
                <c:pt idx="3">
                  <c:v>5988.1365507522323</c:v>
                </c:pt>
              </c:numCache>
            </c:numRef>
          </c:val>
        </c:ser>
        <c:ser>
          <c:idx val="3"/>
          <c:order val="2"/>
          <c:tx>
            <c:strRef>
              <c:f>'Robo CV y SV Casa Habitación-NA'!$G$28</c:f>
              <c:strCache>
                <c:ptCount val="1"/>
                <c:pt idx="0">
                  <c:v>Límite en 95.0%</c:v>
                </c:pt>
              </c:strCache>
            </c:strRef>
          </c:tx>
          <c:spPr>
            <a:ln w="19050">
              <a:solidFill>
                <a:schemeClr val="bg1">
                  <a:lumMod val="85000"/>
                </a:schemeClr>
              </a:solidFill>
            </a:ln>
            <a:effectLst/>
          </c:spPr>
          <c:marker>
            <c:symbol val="none"/>
          </c:marker>
          <c:cat>
            <c:multiLvlStrRef>
              <c:f>'Robo CV y SV Casa Habitación-NA'!$A$29:$B$50</c:f>
              <c:multiLvlStrCache>
                <c:ptCount val="12"/>
                <c:lvl>
                  <c:pt idx="0">
                    <c:v>Ene</c:v>
                  </c:pt>
                  <c:pt idx="1">
                    <c:v>Feb</c:v>
                  </c:pt>
                  <c:pt idx="2">
                    <c:v>Mar</c:v>
                  </c:pt>
                  <c:pt idx="3">
                    <c:v>Abr</c:v>
                  </c:pt>
                  <c:pt idx="4">
                    <c:v>May</c:v>
                  </c:pt>
                  <c:pt idx="5">
                    <c:v>Jun</c:v>
                  </c:pt>
                  <c:pt idx="6">
                    <c:v>Jul</c:v>
                  </c:pt>
                  <c:pt idx="7">
                    <c:v>Ago</c:v>
                  </c:pt>
                  <c:pt idx="8">
                    <c:v>Sep</c:v>
                  </c:pt>
                  <c:pt idx="9">
                    <c:v>Oct</c:v>
                  </c:pt>
                  <c:pt idx="10">
                    <c:v>Nov</c:v>
                  </c:pt>
                  <c:pt idx="11">
                    <c:v>Dic</c:v>
                  </c:pt>
                </c:lvl>
                <c:lvl>
                  <c:pt idx="0">
                    <c:v>2010</c:v>
                  </c:pt>
                </c:lvl>
              </c:multiLvlStrCache>
            </c:multiLvlStrRef>
          </c:cat>
          <c:val>
            <c:numRef>
              <c:f>'Robo CV y SV Casa Habitación-NA'!$G$29:$G$50</c:f>
              <c:numCache>
                <c:formatCode>General</c:formatCode>
                <c:ptCount val="12"/>
                <c:pt idx="4" formatCode="#,##0">
                  <c:v>5243.7151758233404</c:v>
                </c:pt>
                <c:pt idx="5" formatCode="#,##0">
                  <c:v>5207.5219571833604</c:v>
                </c:pt>
                <c:pt idx="6" formatCode="#,##0">
                  <c:v>5174.0964298153749</c:v>
                </c:pt>
                <c:pt idx="7" formatCode="#,##0">
                  <c:v>5142.9545547095904</c:v>
                </c:pt>
                <c:pt idx="8" formatCode="#,##0">
                  <c:v>5113.7348533392551</c:v>
                </c:pt>
                <c:pt idx="9" formatCode="#,##0">
                  <c:v>5086.1590686372519</c:v>
                </c:pt>
                <c:pt idx="10" formatCode="#,##0">
                  <c:v>5060.0076910241014</c:v>
                </c:pt>
                <c:pt idx="11" formatCode="#,##0">
                  <c:v>5035.1040148918592</c:v>
                </c:pt>
              </c:numCache>
            </c:numRef>
          </c:val>
        </c:ser>
        <c:ser>
          <c:idx val="4"/>
          <c:order val="3"/>
          <c:tx>
            <c:strRef>
              <c:f>'Robo CV y SV Casa Habitación-NA'!$H$28</c:f>
              <c:strCache>
                <c:ptCount val="1"/>
                <c:pt idx="0">
                  <c:v>Límite Superior en 95.0%</c:v>
                </c:pt>
              </c:strCache>
            </c:strRef>
          </c:tx>
          <c:spPr>
            <a:ln w="19050">
              <a:solidFill>
                <a:schemeClr val="bg1">
                  <a:lumMod val="85000"/>
                </a:schemeClr>
              </a:solidFill>
              <a:prstDash val="solid"/>
            </a:ln>
          </c:spPr>
          <c:marker>
            <c:symbol val="none"/>
          </c:marker>
          <c:cat>
            <c:multiLvlStrRef>
              <c:f>'Robo CV y SV Casa Habitación-NA'!$A$29:$B$50</c:f>
              <c:multiLvlStrCache>
                <c:ptCount val="12"/>
                <c:lvl>
                  <c:pt idx="0">
                    <c:v>Ene</c:v>
                  </c:pt>
                  <c:pt idx="1">
                    <c:v>Feb</c:v>
                  </c:pt>
                  <c:pt idx="2">
                    <c:v>Mar</c:v>
                  </c:pt>
                  <c:pt idx="3">
                    <c:v>Abr</c:v>
                  </c:pt>
                  <c:pt idx="4">
                    <c:v>May</c:v>
                  </c:pt>
                  <c:pt idx="5">
                    <c:v>Jun</c:v>
                  </c:pt>
                  <c:pt idx="6">
                    <c:v>Jul</c:v>
                  </c:pt>
                  <c:pt idx="7">
                    <c:v>Ago</c:v>
                  </c:pt>
                  <c:pt idx="8">
                    <c:v>Sep</c:v>
                  </c:pt>
                  <c:pt idx="9">
                    <c:v>Oct</c:v>
                  </c:pt>
                  <c:pt idx="10">
                    <c:v>Nov</c:v>
                  </c:pt>
                  <c:pt idx="11">
                    <c:v>Dic</c:v>
                  </c:pt>
                </c:lvl>
                <c:lvl>
                  <c:pt idx="0">
                    <c:v>2010</c:v>
                  </c:pt>
                </c:lvl>
              </c:multiLvlStrCache>
            </c:multiLvlStrRef>
          </c:cat>
          <c:val>
            <c:numRef>
              <c:f>'Robo CV y SV Casa Habitación-NA'!$H$29:$H$50</c:f>
              <c:numCache>
                <c:formatCode>General</c:formatCode>
                <c:ptCount val="12"/>
                <c:pt idx="4" formatCode="#,##0">
                  <c:v>6589.8287604879042</c:v>
                </c:pt>
                <c:pt idx="5" formatCode="#,##0">
                  <c:v>6653.7447146923296</c:v>
                </c:pt>
                <c:pt idx="6" formatCode="#,##0">
                  <c:v>6714.8929776248724</c:v>
                </c:pt>
                <c:pt idx="7" formatCode="#,##0">
                  <c:v>6773.7575882951205</c:v>
                </c:pt>
                <c:pt idx="8" formatCode="#,##0">
                  <c:v>6830.7000252299194</c:v>
                </c:pt>
                <c:pt idx="9" formatCode="#,##0">
                  <c:v>6885.9985454965199</c:v>
                </c:pt>
                <c:pt idx="10" formatCode="#,##0">
                  <c:v>6939.8726586741404</c:v>
                </c:pt>
                <c:pt idx="11" formatCode="#,##0">
                  <c:v>6992.4990703709282</c:v>
                </c:pt>
              </c:numCache>
            </c:numRef>
          </c:val>
        </c:ser>
        <c:ser>
          <c:idx val="5"/>
          <c:order val="4"/>
          <c:tx>
            <c:strRef>
              <c:f>'Robo CV y SV Casa Habitación-NA'!$F$28</c:f>
              <c:strCache>
                <c:ptCount val="1"/>
                <c:pt idx="0">
                  <c:v>P'</c:v>
                </c:pt>
              </c:strCache>
            </c:strRef>
          </c:tx>
          <c:spPr>
            <a:ln w="38100">
              <a:solidFill>
                <a:srgbClr val="99301B"/>
              </a:solidFill>
              <a:prstDash val="sysDot"/>
            </a:ln>
            <a:effectLst>
              <a:outerShdw blurRad="50800" dist="38100" dir="2700000" algn="tl" rotWithShape="0">
                <a:prstClr val="black">
                  <a:alpha val="40000"/>
                </a:prstClr>
              </a:outerShdw>
            </a:effectLst>
          </c:spPr>
          <c:marker>
            <c:symbol val="circle"/>
            <c:size val="5"/>
            <c:spPr>
              <a:solidFill>
                <a:sysClr val="window" lastClr="FFFFFF"/>
              </a:solidFill>
              <a:ln>
                <a:solidFill>
                  <a:srgbClr val="99301B"/>
                </a:solidFill>
              </a:ln>
              <a:effectLst>
                <a:outerShdw blurRad="50800" dist="38100" dir="2700000" algn="tl" rotWithShape="0">
                  <a:prstClr val="black">
                    <a:alpha val="40000"/>
                  </a:prstClr>
                </a:outerShdw>
              </a:effectLst>
            </c:spPr>
          </c:marker>
          <c:dLbls>
            <c:dLbl>
              <c:idx val="3"/>
              <c:delete val="1"/>
            </c:dLbl>
            <c:dLbl>
              <c:idx val="11"/>
              <c:layout/>
              <c:dLblPos val="b"/>
              <c:showVal val="1"/>
              <c:showSerName val="1"/>
              <c:separator>
</c:separator>
            </c:dLbl>
            <c:txPr>
              <a:bodyPr/>
              <a:lstStyle/>
              <a:p>
                <a:pPr>
                  <a:defRPr lang="es-ES_tradnl">
                    <a:solidFill>
                      <a:srgbClr val="C00000"/>
                    </a:solidFill>
                  </a:defRPr>
                </a:pPr>
                <a:endParaRPr lang="es-ES_tradnl"/>
              </a:p>
            </c:txPr>
            <c:dLblPos val="b"/>
            <c:showVal val="1"/>
          </c:dLbls>
          <c:cat>
            <c:multiLvlStrRef>
              <c:f>'Robo CV y SV Casa Habitación-NA'!$A$29:$B$50</c:f>
              <c:multiLvlStrCache>
                <c:ptCount val="12"/>
                <c:lvl>
                  <c:pt idx="0">
                    <c:v>Ene</c:v>
                  </c:pt>
                  <c:pt idx="1">
                    <c:v>Feb</c:v>
                  </c:pt>
                  <c:pt idx="2">
                    <c:v>Mar</c:v>
                  </c:pt>
                  <c:pt idx="3">
                    <c:v>Abr</c:v>
                  </c:pt>
                  <c:pt idx="4">
                    <c:v>May</c:v>
                  </c:pt>
                  <c:pt idx="5">
                    <c:v>Jun</c:v>
                  </c:pt>
                  <c:pt idx="6">
                    <c:v>Jul</c:v>
                  </c:pt>
                  <c:pt idx="7">
                    <c:v>Ago</c:v>
                  </c:pt>
                  <c:pt idx="8">
                    <c:v>Sep</c:v>
                  </c:pt>
                  <c:pt idx="9">
                    <c:v>Oct</c:v>
                  </c:pt>
                  <c:pt idx="10">
                    <c:v>Nov</c:v>
                  </c:pt>
                  <c:pt idx="11">
                    <c:v>Dic</c:v>
                  </c:pt>
                </c:lvl>
                <c:lvl>
                  <c:pt idx="0">
                    <c:v>2010</c:v>
                  </c:pt>
                </c:lvl>
              </c:multiLvlStrCache>
            </c:multiLvlStrRef>
          </c:cat>
          <c:val>
            <c:numRef>
              <c:f>'Robo CV y SV Casa Habitación-NA'!$F$29:$F$50</c:f>
              <c:numCache>
                <c:formatCode>General</c:formatCode>
                <c:ptCount val="12"/>
                <c:pt idx="3" formatCode="#,##0">
                  <c:v>5988.1365507522323</c:v>
                </c:pt>
                <c:pt idx="4" formatCode="#,##0">
                  <c:v>5916.7719681556291</c:v>
                </c:pt>
                <c:pt idx="5" formatCode="#,##0">
                  <c:v>5930.6333359378395</c:v>
                </c:pt>
                <c:pt idx="6" formatCode="#,##0">
                  <c:v>5944.4947037200582</c:v>
                </c:pt>
                <c:pt idx="7" formatCode="#,##0">
                  <c:v>5958.3560715024087</c:v>
                </c:pt>
                <c:pt idx="8" formatCode="#,##0">
                  <c:v>5972.21743928461</c:v>
                </c:pt>
                <c:pt idx="9" formatCode="#,##0">
                  <c:v>5986.0788070668596</c:v>
                </c:pt>
                <c:pt idx="10" formatCode="#,##0">
                  <c:v>5999.94017484912</c:v>
                </c:pt>
                <c:pt idx="11" formatCode="#,##0">
                  <c:v>6013.8015426313741</c:v>
                </c:pt>
              </c:numCache>
            </c:numRef>
          </c:val>
        </c:ser>
        <c:ser>
          <c:idx val="0"/>
          <c:order val="5"/>
          <c:tx>
            <c:strRef>
              <c:f>'Robo CV y SV Casa Habitación-NA'!$C$28</c:f>
              <c:strCache>
                <c:ptCount val="1"/>
                <c:pt idx="0">
                  <c:v>Media</c:v>
                </c:pt>
              </c:strCache>
            </c:strRef>
          </c:tx>
          <c:spPr>
            <a:ln w="12700">
              <a:solidFill>
                <a:schemeClr val="tx1"/>
              </a:solidFill>
              <a:prstDash val="lgDash"/>
            </a:ln>
          </c:spPr>
          <c:marker>
            <c:symbol val="none"/>
          </c:marker>
          <c:dLbls>
            <c:dLbl>
              <c:idx val="3"/>
              <c:layout>
                <c:manualLayout>
                  <c:x val="-0.17736079941711622"/>
                  <c:y val="-2.7152165438642899E-2"/>
                </c:manualLayout>
              </c:layout>
              <c:spPr/>
              <c:txPr>
                <a:bodyPr/>
                <a:lstStyle/>
                <a:p>
                  <a:pPr>
                    <a:defRPr lang="es-ES_tradnl" i="1"/>
                  </a:pPr>
                  <a:endParaRPr lang="es-ES_tradnl"/>
                </a:p>
              </c:txPr>
              <c:showVal val="1"/>
              <c:showSerName val="1"/>
            </c:dLbl>
            <c:dLbl>
              <c:idx val="8"/>
              <c:layout>
                <c:manualLayout>
                  <c:x val="-0.124921809492754"/>
                  <c:y val="1.829616923956583E-2"/>
                </c:manualLayout>
              </c:layout>
              <c:spPr/>
              <c:txPr>
                <a:bodyPr/>
                <a:lstStyle/>
                <a:p>
                  <a:pPr>
                    <a:defRPr lang="es-ES_tradnl" b="0" i="1">
                      <a:solidFill>
                        <a:srgbClr val="FF0000"/>
                      </a:solidFill>
                    </a:defRPr>
                  </a:pPr>
                  <a:endParaRPr lang="es-ES_tradnl"/>
                </a:p>
              </c:txPr>
              <c:showVal val="1"/>
              <c:showSerName val="1"/>
            </c:dLbl>
            <c:dLbl>
              <c:idx val="76"/>
              <c:layout>
                <c:manualLayout>
                  <c:x val="-3.7243947858475408E-2"/>
                  <c:y val="9.1480846197827728E-3"/>
                </c:manualLayout>
              </c:layout>
              <c:spPr/>
              <c:txPr>
                <a:bodyPr/>
                <a:lstStyle/>
                <a:p>
                  <a:pPr>
                    <a:defRPr lang="es-ES_tradnl" sz="1000">
                      <a:solidFill>
                        <a:srgbClr val="C00000"/>
                      </a:solidFill>
                    </a:defRPr>
                  </a:pPr>
                  <a:endParaRPr lang="es-ES_tradnl"/>
                </a:p>
              </c:txPr>
              <c:showVal val="1"/>
              <c:showSerName val="1"/>
            </c:dLbl>
            <c:delete val="1"/>
          </c:dLbls>
          <c:val>
            <c:numRef>
              <c:f>'Robo CV y SV Casa Habitación-NA'!$C$29:$C$32</c:f>
              <c:numCache>
                <c:formatCode>#,##0</c:formatCode>
                <c:ptCount val="4"/>
                <c:pt idx="0">
                  <c:v>5889.25</c:v>
                </c:pt>
                <c:pt idx="1">
                  <c:v>5889.25</c:v>
                </c:pt>
                <c:pt idx="2">
                  <c:v>5889.25</c:v>
                </c:pt>
                <c:pt idx="3">
                  <c:v>5889.25</c:v>
                </c:pt>
              </c:numCache>
            </c:numRef>
          </c:val>
        </c:ser>
        <c:marker val="1"/>
        <c:axId val="67190144"/>
        <c:axId val="67245184"/>
      </c:lineChart>
      <c:catAx>
        <c:axId val="67190144"/>
        <c:scaling>
          <c:orientation val="minMax"/>
        </c:scaling>
        <c:axPos val="b"/>
        <c:numFmt formatCode="General" sourceLinked="1"/>
        <c:tickLblPos val="nextTo"/>
        <c:txPr>
          <a:bodyPr/>
          <a:lstStyle/>
          <a:p>
            <a:pPr>
              <a:defRPr lang="es-ES_tradnl" sz="900"/>
            </a:pPr>
            <a:endParaRPr lang="es-ES_tradnl"/>
          </a:p>
        </c:txPr>
        <c:crossAx val="67245184"/>
        <c:crosses val="autoZero"/>
        <c:auto val="1"/>
        <c:lblAlgn val="ctr"/>
        <c:lblOffset val="100"/>
      </c:catAx>
      <c:valAx>
        <c:axId val="67245184"/>
        <c:scaling>
          <c:orientation val="minMax"/>
        </c:scaling>
        <c:axPos val="l"/>
        <c:majorGridlines>
          <c:spPr>
            <a:ln>
              <a:solidFill>
                <a:schemeClr val="bg1">
                  <a:lumMod val="85000"/>
                </a:schemeClr>
              </a:solidFill>
            </a:ln>
          </c:spPr>
        </c:majorGridlines>
        <c:numFmt formatCode="#,##0" sourceLinked="0"/>
        <c:tickLblPos val="nextTo"/>
        <c:txPr>
          <a:bodyPr/>
          <a:lstStyle/>
          <a:p>
            <a:pPr>
              <a:defRPr lang="es-ES_tradnl" sz="800"/>
            </a:pPr>
            <a:endParaRPr lang="es-ES_tradnl"/>
          </a:p>
        </c:txPr>
        <c:crossAx val="67190144"/>
        <c:crosses val="autoZero"/>
        <c:crossBetween val="between"/>
      </c:valAx>
    </c:plotArea>
    <c:legend>
      <c:legendPos val="r"/>
      <c:legendEntry>
        <c:idx val="3"/>
        <c:delete val="1"/>
      </c:legendEntry>
      <c:legendEntry>
        <c:idx val="4"/>
        <c:delete val="1"/>
      </c:legendEntry>
      <c:layout>
        <c:manualLayout>
          <c:xMode val="edge"/>
          <c:yMode val="edge"/>
          <c:x val="6.4882527374221538E-2"/>
          <c:y val="0.33565403580237657"/>
          <c:w val="0.18638692333272125"/>
          <c:h val="0.12503500918969004"/>
        </c:manualLayout>
      </c:layout>
      <c:spPr>
        <a:solidFill>
          <a:schemeClr val="lt1"/>
        </a:solidFill>
        <a:ln w="25400" cap="flat" cmpd="sng" algn="ctr">
          <a:solidFill>
            <a:srgbClr val="FFC000"/>
          </a:solidFill>
          <a:prstDash val="solid"/>
        </a:ln>
        <a:effectLst/>
      </c:spPr>
      <c:txPr>
        <a:bodyPr/>
        <a:lstStyle/>
        <a:p>
          <a:pPr>
            <a:defRPr lang="es-ES_tradnl" sz="1050">
              <a:solidFill>
                <a:schemeClr val="dk1"/>
              </a:solidFill>
              <a:latin typeface="+mn-lt"/>
              <a:ea typeface="+mn-ea"/>
              <a:cs typeface="+mn-cs"/>
            </a:defRPr>
          </a:pPr>
          <a:endParaRPr lang="es-ES_tradnl"/>
        </a:p>
      </c:txPr>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S_tradnl"/>
  <c:chart>
    <c:title>
      <c:tx>
        <c:rich>
          <a:bodyPr/>
          <a:lstStyle/>
          <a:p>
            <a:pPr algn="ctr">
              <a:defRPr lang="es-ES_tradnl" sz="1400">
                <a:solidFill>
                  <a:schemeClr val="dk1"/>
                </a:solidFill>
                <a:latin typeface="+mn-lt"/>
                <a:ea typeface="+mn-ea"/>
                <a:cs typeface="+mn-cs"/>
              </a:defRPr>
            </a:pPr>
            <a:r>
              <a:rPr lang="es-MX" sz="1400" dirty="0" smtClean="0">
                <a:solidFill>
                  <a:schemeClr val="dk1"/>
                </a:solidFill>
                <a:latin typeface="+mn-lt"/>
                <a:ea typeface="+mn-ea"/>
                <a:cs typeface="+mn-cs"/>
              </a:rPr>
              <a:t>Gráfica de Serie de</a:t>
            </a:r>
            <a:r>
              <a:rPr lang="es-MX" sz="1400" baseline="0" dirty="0" smtClean="0">
                <a:solidFill>
                  <a:schemeClr val="dk1"/>
                </a:solidFill>
                <a:latin typeface="+mn-lt"/>
                <a:ea typeface="+mn-ea"/>
                <a:cs typeface="+mn-cs"/>
              </a:rPr>
              <a:t> Tiempo Nacional "Robo a Negocio con y sin Violencia“</a:t>
            </a:r>
            <a:r>
              <a:rPr lang="es-MX" sz="1400" baseline="30000" dirty="0" smtClean="0">
                <a:solidFill>
                  <a:schemeClr val="dk1"/>
                </a:solidFill>
                <a:latin typeface="+mn-lt"/>
                <a:ea typeface="+mn-ea"/>
                <a:cs typeface="+mn-cs"/>
              </a:rPr>
              <a:t>1</a:t>
            </a:r>
          </a:p>
          <a:p>
            <a:pPr algn="ctr">
              <a:defRPr lang="es-ES_tradnl" sz="1400">
                <a:solidFill>
                  <a:schemeClr val="dk1"/>
                </a:solidFill>
                <a:latin typeface="+mn-lt"/>
                <a:ea typeface="+mn-ea"/>
                <a:cs typeface="+mn-cs"/>
              </a:defRPr>
            </a:pPr>
            <a:r>
              <a:rPr lang="es-MX" sz="1400" baseline="0" dirty="0" smtClean="0">
                <a:solidFill>
                  <a:schemeClr val="dk1"/>
                </a:solidFill>
                <a:latin typeface="+mn-lt"/>
                <a:ea typeface="+mn-ea"/>
                <a:cs typeface="+mn-cs"/>
              </a:rPr>
              <a:t>Pronóstico elaborado con base al Primer Cuatrimestre 2010</a:t>
            </a:r>
            <a:r>
              <a:rPr lang="es-MX" sz="1400" baseline="30000" dirty="0" smtClean="0">
                <a:solidFill>
                  <a:schemeClr val="dk1"/>
                </a:solidFill>
                <a:latin typeface="+mn-lt"/>
                <a:ea typeface="+mn-ea"/>
                <a:cs typeface="+mn-cs"/>
              </a:rPr>
              <a:t>2</a:t>
            </a:r>
            <a:endParaRPr lang="es-MX" sz="1400" baseline="30000" dirty="0">
              <a:solidFill>
                <a:schemeClr val="dk1"/>
              </a:solidFill>
              <a:latin typeface="+mn-lt"/>
              <a:ea typeface="+mn-ea"/>
              <a:cs typeface="+mn-cs"/>
            </a:endParaRPr>
          </a:p>
        </c:rich>
      </c:tx>
      <c:layout>
        <c:manualLayout>
          <c:xMode val="edge"/>
          <c:yMode val="edge"/>
          <c:x val="0.18571417942012744"/>
          <c:y val="8.0851189207205187E-2"/>
        </c:manualLayout>
      </c:layout>
      <c:overlay val="1"/>
      <c:spPr>
        <a:solidFill>
          <a:schemeClr val="lt1"/>
        </a:solidFill>
        <a:ln w="25400" cap="flat" cmpd="sng" algn="ctr">
          <a:solidFill>
            <a:srgbClr val="CC9B00"/>
          </a:solidFill>
          <a:prstDash val="solid"/>
        </a:ln>
        <a:effectLst/>
      </c:spPr>
    </c:title>
    <c:plotArea>
      <c:layout>
        <c:manualLayout>
          <c:layoutTarget val="inner"/>
          <c:xMode val="edge"/>
          <c:yMode val="edge"/>
          <c:x val="5.4498521018209352E-2"/>
          <c:y val="9.9907348631164489E-2"/>
          <c:w val="0.92486650279825156"/>
          <c:h val="0.71511243770343502"/>
        </c:manualLayout>
      </c:layout>
      <c:lineChart>
        <c:grouping val="standard"/>
        <c:ser>
          <c:idx val="1"/>
          <c:order val="0"/>
          <c:tx>
            <c:strRef>
              <c:f>'Robo CV y SV a Negocios-NAL'!$D$28</c:f>
              <c:strCache>
                <c:ptCount val="1"/>
                <c:pt idx="0">
                  <c:v>Incidencia</c:v>
                </c:pt>
              </c:strCache>
            </c:strRef>
          </c:tx>
          <c:spPr>
            <a:ln w="25400">
              <a:noFill/>
            </a:ln>
            <a:effectLst/>
          </c:spPr>
          <c:marker>
            <c:symbol val="square"/>
            <c:size val="5"/>
            <c:spPr>
              <a:solidFill>
                <a:schemeClr val="accent1">
                  <a:lumMod val="75000"/>
                </a:schemeClr>
              </a:solidFill>
              <a:ln w="25400">
                <a:solidFill>
                  <a:srgbClr val="325EEA"/>
                </a:solidFill>
              </a:ln>
              <a:effectLst/>
            </c:spPr>
          </c:marker>
          <c:dPt>
            <c:idx val="4"/>
            <c:marker>
              <c:symbol val="none"/>
            </c:marker>
          </c:dPt>
          <c:dPt>
            <c:idx val="5"/>
            <c:marker>
              <c:symbol val="none"/>
            </c:marker>
          </c:dPt>
          <c:dPt>
            <c:idx val="6"/>
            <c:marker>
              <c:symbol val="none"/>
            </c:marker>
          </c:dPt>
          <c:dPt>
            <c:idx val="7"/>
            <c:marker>
              <c:symbol val="none"/>
            </c:marker>
          </c:dPt>
          <c:dPt>
            <c:idx val="8"/>
            <c:marker>
              <c:symbol val="none"/>
            </c:marker>
          </c:dPt>
          <c:dLbls>
            <c:dLbl>
              <c:idx val="4"/>
              <c:delete val="1"/>
            </c:dLbl>
            <c:dLbl>
              <c:idx val="5"/>
              <c:delete val="1"/>
            </c:dLbl>
            <c:dLbl>
              <c:idx val="6"/>
              <c:delete val="1"/>
            </c:dLbl>
            <c:dLbl>
              <c:idx val="7"/>
              <c:delete val="1"/>
            </c:dLbl>
            <c:dLbl>
              <c:idx val="8"/>
              <c:delete val="1"/>
            </c:dLbl>
            <c:txPr>
              <a:bodyPr/>
              <a:lstStyle/>
              <a:p>
                <a:pPr>
                  <a:defRPr lang="es-ES_tradnl"/>
                </a:pPr>
                <a:endParaRPr lang="es-ES_tradnl"/>
              </a:p>
            </c:txPr>
            <c:showVal val="1"/>
          </c:dLbls>
          <c:cat>
            <c:multiLvlStrRef>
              <c:f>'Robo CV y SV a Negocios-NAL'!$A$29:$B$50</c:f>
              <c:multiLvlStrCache>
                <c:ptCount val="12"/>
                <c:lvl>
                  <c:pt idx="0">
                    <c:v>Ene</c:v>
                  </c:pt>
                  <c:pt idx="1">
                    <c:v>Feb</c:v>
                  </c:pt>
                  <c:pt idx="2">
                    <c:v>Mar</c:v>
                  </c:pt>
                  <c:pt idx="3">
                    <c:v>Abr</c:v>
                  </c:pt>
                  <c:pt idx="4">
                    <c:v>May</c:v>
                  </c:pt>
                  <c:pt idx="5">
                    <c:v>Jun</c:v>
                  </c:pt>
                  <c:pt idx="6">
                    <c:v>Jul</c:v>
                  </c:pt>
                  <c:pt idx="7">
                    <c:v>Ago</c:v>
                  </c:pt>
                  <c:pt idx="8">
                    <c:v>Sep</c:v>
                  </c:pt>
                  <c:pt idx="9">
                    <c:v>Oct</c:v>
                  </c:pt>
                  <c:pt idx="10">
                    <c:v>Nov</c:v>
                  </c:pt>
                  <c:pt idx="11">
                    <c:v>Dic</c:v>
                  </c:pt>
                </c:lvl>
                <c:lvl>
                  <c:pt idx="0">
                    <c:v>2010</c:v>
                  </c:pt>
                </c:lvl>
              </c:multiLvlStrCache>
            </c:multiLvlStrRef>
          </c:cat>
          <c:val>
            <c:numRef>
              <c:f>'Robo CV y SV a Negocios-NAL'!$D$29:$D$50</c:f>
              <c:numCache>
                <c:formatCode>#,##0</c:formatCode>
                <c:ptCount val="12"/>
                <c:pt idx="0">
                  <c:v>3556</c:v>
                </c:pt>
                <c:pt idx="1">
                  <c:v>3600</c:v>
                </c:pt>
                <c:pt idx="2">
                  <c:v>3740</c:v>
                </c:pt>
                <c:pt idx="3">
                  <c:v>3451</c:v>
                </c:pt>
                <c:pt idx="4" formatCode="General">
                  <c:v>3389</c:v>
                </c:pt>
                <c:pt idx="5" formatCode="General">
                  <c:v>3164</c:v>
                </c:pt>
                <c:pt idx="6" formatCode="General">
                  <c:v>3397</c:v>
                </c:pt>
                <c:pt idx="7" formatCode="General">
                  <c:v>1901</c:v>
                </c:pt>
                <c:pt idx="8" formatCode="General">
                  <c:v>1046</c:v>
                </c:pt>
              </c:numCache>
            </c:numRef>
          </c:val>
        </c:ser>
        <c:ser>
          <c:idx val="2"/>
          <c:order val="1"/>
          <c:tx>
            <c:strRef>
              <c:f>'Robo CV y SV a Negocios-NAL'!$E$28</c:f>
              <c:strCache>
                <c:ptCount val="1"/>
                <c:pt idx="0">
                  <c:v>Pronóstico</c:v>
                </c:pt>
              </c:strCache>
            </c:strRef>
          </c:tx>
          <c:spPr>
            <a:ln w="9525">
              <a:solidFill>
                <a:srgbClr val="99301B"/>
              </a:solidFill>
            </a:ln>
            <a:effectLst>
              <a:outerShdw blurRad="50800" dist="38100" dir="2700000" algn="tl" rotWithShape="0">
                <a:prstClr val="black">
                  <a:alpha val="40000"/>
                </a:prstClr>
              </a:outerShdw>
            </a:effectLst>
          </c:spPr>
          <c:marker>
            <c:symbol val="circle"/>
            <c:size val="5"/>
            <c:spPr>
              <a:solidFill>
                <a:sysClr val="window" lastClr="FFFFFF"/>
              </a:solidFill>
              <a:ln>
                <a:solidFill>
                  <a:schemeClr val="accent2">
                    <a:lumMod val="50000"/>
                  </a:schemeClr>
                </a:solidFill>
              </a:ln>
              <a:effectLst>
                <a:outerShdw blurRad="50800" dist="38100" dir="2700000" algn="tl" rotWithShape="0">
                  <a:prstClr val="black">
                    <a:alpha val="40000"/>
                  </a:prstClr>
                </a:outerShdw>
              </a:effectLst>
            </c:spPr>
          </c:marker>
          <c:cat>
            <c:multiLvlStrRef>
              <c:f>'Robo CV y SV a Negocios-NAL'!$A$29:$B$50</c:f>
              <c:multiLvlStrCache>
                <c:ptCount val="12"/>
                <c:lvl>
                  <c:pt idx="0">
                    <c:v>Ene</c:v>
                  </c:pt>
                  <c:pt idx="1">
                    <c:v>Feb</c:v>
                  </c:pt>
                  <c:pt idx="2">
                    <c:v>Mar</c:v>
                  </c:pt>
                  <c:pt idx="3">
                    <c:v>Abr</c:v>
                  </c:pt>
                  <c:pt idx="4">
                    <c:v>May</c:v>
                  </c:pt>
                  <c:pt idx="5">
                    <c:v>Jun</c:v>
                  </c:pt>
                  <c:pt idx="6">
                    <c:v>Jul</c:v>
                  </c:pt>
                  <c:pt idx="7">
                    <c:v>Ago</c:v>
                  </c:pt>
                  <c:pt idx="8">
                    <c:v>Sep</c:v>
                  </c:pt>
                  <c:pt idx="9">
                    <c:v>Oct</c:v>
                  </c:pt>
                  <c:pt idx="10">
                    <c:v>Nov</c:v>
                  </c:pt>
                  <c:pt idx="11">
                    <c:v>Dic</c:v>
                  </c:pt>
                </c:lvl>
                <c:lvl>
                  <c:pt idx="0">
                    <c:v>2010</c:v>
                  </c:pt>
                </c:lvl>
              </c:multiLvlStrCache>
            </c:multiLvlStrRef>
          </c:cat>
          <c:val>
            <c:numRef>
              <c:f>'Robo CV y SV a Negocios-NAL'!$E$29:$E$50</c:f>
              <c:numCache>
                <c:formatCode>#,##0</c:formatCode>
                <c:ptCount val="12"/>
                <c:pt idx="0">
                  <c:v>3613</c:v>
                </c:pt>
                <c:pt idx="1">
                  <c:v>3582.96</c:v>
                </c:pt>
                <c:pt idx="2">
                  <c:v>3568.0687999999805</c:v>
                </c:pt>
                <c:pt idx="3">
                  <c:v>3587.5944640000007</c:v>
                </c:pt>
              </c:numCache>
            </c:numRef>
          </c:val>
        </c:ser>
        <c:ser>
          <c:idx val="3"/>
          <c:order val="2"/>
          <c:tx>
            <c:strRef>
              <c:f>'Robo CV y SV a Negocios-NAL'!$G$28</c:f>
              <c:strCache>
                <c:ptCount val="1"/>
                <c:pt idx="0">
                  <c:v>Límite en 95.0%</c:v>
                </c:pt>
              </c:strCache>
            </c:strRef>
          </c:tx>
          <c:spPr>
            <a:ln w="19050">
              <a:solidFill>
                <a:schemeClr val="bg1">
                  <a:lumMod val="85000"/>
                </a:schemeClr>
              </a:solidFill>
            </a:ln>
            <a:effectLst/>
          </c:spPr>
          <c:marker>
            <c:symbol val="none"/>
          </c:marker>
          <c:cat>
            <c:multiLvlStrRef>
              <c:f>'Robo CV y SV a Negocios-NAL'!$A$29:$B$50</c:f>
              <c:multiLvlStrCache>
                <c:ptCount val="12"/>
                <c:lvl>
                  <c:pt idx="0">
                    <c:v>Ene</c:v>
                  </c:pt>
                  <c:pt idx="1">
                    <c:v>Feb</c:v>
                  </c:pt>
                  <c:pt idx="2">
                    <c:v>Mar</c:v>
                  </c:pt>
                  <c:pt idx="3">
                    <c:v>Abr</c:v>
                  </c:pt>
                  <c:pt idx="4">
                    <c:v>May</c:v>
                  </c:pt>
                  <c:pt idx="5">
                    <c:v>Jun</c:v>
                  </c:pt>
                  <c:pt idx="6">
                    <c:v>Jul</c:v>
                  </c:pt>
                  <c:pt idx="7">
                    <c:v>Ago</c:v>
                  </c:pt>
                  <c:pt idx="8">
                    <c:v>Sep</c:v>
                  </c:pt>
                  <c:pt idx="9">
                    <c:v>Oct</c:v>
                  </c:pt>
                  <c:pt idx="10">
                    <c:v>Nov</c:v>
                  </c:pt>
                  <c:pt idx="11">
                    <c:v>Dic</c:v>
                  </c:pt>
                </c:lvl>
                <c:lvl>
                  <c:pt idx="0">
                    <c:v>2010</c:v>
                  </c:pt>
                </c:lvl>
              </c:multiLvlStrCache>
            </c:multiLvlStrRef>
          </c:cat>
          <c:val>
            <c:numRef>
              <c:f>'Robo CV y SV a Negocios-NAL'!$G$29:$G$50</c:f>
              <c:numCache>
                <c:formatCode>General</c:formatCode>
                <c:ptCount val="12"/>
                <c:pt idx="4" formatCode="#,##0">
                  <c:v>3227.3796331880212</c:v>
                </c:pt>
                <c:pt idx="5" formatCode="#,##0">
                  <c:v>3202.246982091724</c:v>
                </c:pt>
                <c:pt idx="6" formatCode="#,##0">
                  <c:v>3175.904439610918</c:v>
                </c:pt>
                <c:pt idx="7" formatCode="#,##0">
                  <c:v>3148.328564898402</c:v>
                </c:pt>
                <c:pt idx="8" formatCode="#,##0">
                  <c:v>3119.5113422316276</c:v>
                </c:pt>
                <c:pt idx="9" formatCode="#,##0">
                  <c:v>3089.4583428414039</c:v>
                </c:pt>
                <c:pt idx="10" formatCode="#,##0">
                  <c:v>3058.186531492448</c:v>
                </c:pt>
                <c:pt idx="11" formatCode="#,##0">
                  <c:v>3025.7219377401452</c:v>
                </c:pt>
              </c:numCache>
            </c:numRef>
          </c:val>
        </c:ser>
        <c:ser>
          <c:idx val="4"/>
          <c:order val="3"/>
          <c:tx>
            <c:strRef>
              <c:f>'Robo CV y SV a Negocios-NAL'!$H$28</c:f>
              <c:strCache>
                <c:ptCount val="1"/>
                <c:pt idx="0">
                  <c:v>Límite Superior en 95.0%</c:v>
                </c:pt>
              </c:strCache>
            </c:strRef>
          </c:tx>
          <c:spPr>
            <a:ln w="19050">
              <a:solidFill>
                <a:schemeClr val="bg1">
                  <a:lumMod val="85000"/>
                </a:schemeClr>
              </a:solidFill>
              <a:prstDash val="solid"/>
            </a:ln>
          </c:spPr>
          <c:marker>
            <c:symbol val="none"/>
          </c:marker>
          <c:cat>
            <c:multiLvlStrRef>
              <c:f>'Robo CV y SV a Negocios-NAL'!$A$29:$B$50</c:f>
              <c:multiLvlStrCache>
                <c:ptCount val="12"/>
                <c:lvl>
                  <c:pt idx="0">
                    <c:v>Ene</c:v>
                  </c:pt>
                  <c:pt idx="1">
                    <c:v>Feb</c:v>
                  </c:pt>
                  <c:pt idx="2">
                    <c:v>Mar</c:v>
                  </c:pt>
                  <c:pt idx="3">
                    <c:v>Abr</c:v>
                  </c:pt>
                  <c:pt idx="4">
                    <c:v>May</c:v>
                  </c:pt>
                  <c:pt idx="5">
                    <c:v>Jun</c:v>
                  </c:pt>
                  <c:pt idx="6">
                    <c:v>Jul</c:v>
                  </c:pt>
                  <c:pt idx="7">
                    <c:v>Ago</c:v>
                  </c:pt>
                  <c:pt idx="8">
                    <c:v>Sep</c:v>
                  </c:pt>
                  <c:pt idx="9">
                    <c:v>Oct</c:v>
                  </c:pt>
                  <c:pt idx="10">
                    <c:v>Nov</c:v>
                  </c:pt>
                  <c:pt idx="11">
                    <c:v>Dic</c:v>
                  </c:pt>
                </c:lvl>
                <c:lvl>
                  <c:pt idx="0">
                    <c:v>2010</c:v>
                  </c:pt>
                </c:lvl>
              </c:multiLvlStrCache>
            </c:multiLvlStrRef>
          </c:cat>
          <c:val>
            <c:numRef>
              <c:f>'Robo CV y SV a Negocios-NAL'!$H$29:$H$50</c:f>
              <c:numCache>
                <c:formatCode>General</c:formatCode>
                <c:ptCount val="12"/>
                <c:pt idx="4" formatCode="#,##0">
                  <c:v>3857.9865786519808</c:v>
                </c:pt>
                <c:pt idx="5" formatCode="#,##0">
                  <c:v>3847.9342991882559</c:v>
                </c:pt>
                <c:pt idx="6" formatCode="#,##0">
                  <c:v>3839.0919111090852</c:v>
                </c:pt>
                <c:pt idx="7" formatCode="#,##0">
                  <c:v>3831.4828552615995</c:v>
                </c:pt>
                <c:pt idx="8" formatCode="#,##0">
                  <c:v>3825.1151473684172</c:v>
                </c:pt>
                <c:pt idx="9" formatCode="#,##0">
                  <c:v>3819.9832161986301</c:v>
                </c:pt>
                <c:pt idx="10" formatCode="#,##0">
                  <c:v>3816.0700969875802</c:v>
                </c:pt>
                <c:pt idx="11" formatCode="#,##0">
                  <c:v>3813.3497601798567</c:v>
                </c:pt>
              </c:numCache>
            </c:numRef>
          </c:val>
        </c:ser>
        <c:ser>
          <c:idx val="5"/>
          <c:order val="4"/>
          <c:tx>
            <c:strRef>
              <c:f>'Robo CV y SV a Negocios-NAL'!$F$28</c:f>
              <c:strCache>
                <c:ptCount val="1"/>
                <c:pt idx="0">
                  <c:v>P'</c:v>
                </c:pt>
              </c:strCache>
            </c:strRef>
          </c:tx>
          <c:spPr>
            <a:ln w="38100">
              <a:solidFill>
                <a:srgbClr val="99301B"/>
              </a:solidFill>
              <a:prstDash val="sysDot"/>
            </a:ln>
            <a:effectLst>
              <a:outerShdw blurRad="50800" dist="38100" dir="2700000" algn="tl" rotWithShape="0">
                <a:prstClr val="black">
                  <a:alpha val="40000"/>
                </a:prstClr>
              </a:outerShdw>
            </a:effectLst>
          </c:spPr>
          <c:marker>
            <c:symbol val="circle"/>
            <c:size val="5"/>
            <c:spPr>
              <a:solidFill>
                <a:sysClr val="window" lastClr="FFFFFF"/>
              </a:solidFill>
              <a:ln>
                <a:solidFill>
                  <a:srgbClr val="99301B"/>
                </a:solidFill>
              </a:ln>
              <a:effectLst>
                <a:outerShdw blurRad="50800" dist="38100" dir="2700000" algn="tl" rotWithShape="0">
                  <a:prstClr val="black">
                    <a:alpha val="40000"/>
                  </a:prstClr>
                </a:outerShdw>
              </a:effectLst>
            </c:spPr>
          </c:marker>
          <c:dLbls>
            <c:dLbl>
              <c:idx val="3"/>
              <c:delete val="1"/>
            </c:dLbl>
            <c:dLbl>
              <c:idx val="11"/>
              <c:layout/>
              <c:dLblPos val="b"/>
              <c:showVal val="1"/>
              <c:showSerName val="1"/>
              <c:separator>
</c:separator>
            </c:dLbl>
            <c:txPr>
              <a:bodyPr/>
              <a:lstStyle/>
              <a:p>
                <a:pPr>
                  <a:defRPr lang="es-ES_tradnl">
                    <a:solidFill>
                      <a:srgbClr val="C00000"/>
                    </a:solidFill>
                  </a:defRPr>
                </a:pPr>
                <a:endParaRPr lang="es-ES_tradnl"/>
              </a:p>
            </c:txPr>
            <c:dLblPos val="b"/>
            <c:showVal val="1"/>
          </c:dLbls>
          <c:cat>
            <c:multiLvlStrRef>
              <c:f>'Robo CV y SV a Negocios-NAL'!$A$29:$B$50</c:f>
              <c:multiLvlStrCache>
                <c:ptCount val="12"/>
                <c:lvl>
                  <c:pt idx="0">
                    <c:v>Ene</c:v>
                  </c:pt>
                  <c:pt idx="1">
                    <c:v>Feb</c:v>
                  </c:pt>
                  <c:pt idx="2">
                    <c:v>Mar</c:v>
                  </c:pt>
                  <c:pt idx="3">
                    <c:v>Abr</c:v>
                  </c:pt>
                  <c:pt idx="4">
                    <c:v>May</c:v>
                  </c:pt>
                  <c:pt idx="5">
                    <c:v>Jun</c:v>
                  </c:pt>
                  <c:pt idx="6">
                    <c:v>Jul</c:v>
                  </c:pt>
                  <c:pt idx="7">
                    <c:v>Ago</c:v>
                  </c:pt>
                  <c:pt idx="8">
                    <c:v>Sep</c:v>
                  </c:pt>
                  <c:pt idx="9">
                    <c:v>Oct</c:v>
                  </c:pt>
                  <c:pt idx="10">
                    <c:v>Nov</c:v>
                  </c:pt>
                  <c:pt idx="11">
                    <c:v>Dic</c:v>
                  </c:pt>
                </c:lvl>
                <c:lvl>
                  <c:pt idx="0">
                    <c:v>2010</c:v>
                  </c:pt>
                </c:lvl>
              </c:multiLvlStrCache>
            </c:multiLvlStrRef>
          </c:cat>
          <c:val>
            <c:numRef>
              <c:f>'Robo CV y SV a Negocios-NAL'!$F$29:$F$50</c:f>
              <c:numCache>
                <c:formatCode>General</c:formatCode>
                <c:ptCount val="12"/>
                <c:pt idx="3" formatCode="#,##0">
                  <c:v>3587.5944640000007</c:v>
                </c:pt>
                <c:pt idx="4" formatCode="#,##0">
                  <c:v>3542.6831059200008</c:v>
                </c:pt>
                <c:pt idx="5" formatCode="#,##0">
                  <c:v>3525.0906406400009</c:v>
                </c:pt>
                <c:pt idx="6" formatCode="#,##0">
                  <c:v>3507.4981753600009</c:v>
                </c:pt>
                <c:pt idx="7" formatCode="#,##0">
                  <c:v>3489.9057100800242</c:v>
                </c:pt>
                <c:pt idx="8" formatCode="#,##0">
                  <c:v>3472.3132448000256</c:v>
                </c:pt>
                <c:pt idx="9" formatCode="#,##0">
                  <c:v>3454.7207795199997</c:v>
                </c:pt>
                <c:pt idx="10" formatCode="#,##0">
                  <c:v>3437.1283142400011</c:v>
                </c:pt>
                <c:pt idx="11" formatCode="#,##0">
                  <c:v>3419.5358489600007</c:v>
                </c:pt>
              </c:numCache>
            </c:numRef>
          </c:val>
        </c:ser>
        <c:ser>
          <c:idx val="0"/>
          <c:order val="5"/>
          <c:tx>
            <c:strRef>
              <c:f>'Robo CV y SV a Negocios-NAL'!$C$28</c:f>
              <c:strCache>
                <c:ptCount val="1"/>
                <c:pt idx="0">
                  <c:v>Media</c:v>
                </c:pt>
              </c:strCache>
            </c:strRef>
          </c:tx>
          <c:spPr>
            <a:ln w="12700">
              <a:solidFill>
                <a:schemeClr val="tx1"/>
              </a:solidFill>
              <a:prstDash val="lgDash"/>
            </a:ln>
          </c:spPr>
          <c:marker>
            <c:symbol val="none"/>
          </c:marker>
          <c:dLbls>
            <c:dLbl>
              <c:idx val="3"/>
              <c:layout>
                <c:manualLayout>
                  <c:x val="-0.10321817015258411"/>
                  <c:y val="2.8600425778517111E-2"/>
                </c:manualLayout>
              </c:layout>
              <c:spPr/>
              <c:txPr>
                <a:bodyPr/>
                <a:lstStyle/>
                <a:p>
                  <a:pPr>
                    <a:defRPr lang="es-ES_tradnl" i="1"/>
                  </a:pPr>
                  <a:endParaRPr lang="es-ES_tradnl"/>
                </a:p>
              </c:txPr>
              <c:showVal val="1"/>
              <c:showSerName val="1"/>
            </c:dLbl>
            <c:dLbl>
              <c:idx val="8"/>
              <c:layout>
                <c:manualLayout>
                  <c:x val="-0.124921809492754"/>
                  <c:y val="1.8296169239565934E-2"/>
                </c:manualLayout>
              </c:layout>
              <c:spPr/>
              <c:txPr>
                <a:bodyPr/>
                <a:lstStyle/>
                <a:p>
                  <a:pPr>
                    <a:defRPr lang="es-ES_tradnl" b="0" i="1">
                      <a:solidFill>
                        <a:srgbClr val="FF0000"/>
                      </a:solidFill>
                    </a:defRPr>
                  </a:pPr>
                  <a:endParaRPr lang="es-ES_tradnl"/>
                </a:p>
              </c:txPr>
              <c:showVal val="1"/>
              <c:showSerName val="1"/>
            </c:dLbl>
            <c:dLbl>
              <c:idx val="76"/>
              <c:layout>
                <c:manualLayout>
                  <c:x val="-3.7243947858475408E-2"/>
                  <c:y val="9.1480846197827728E-3"/>
                </c:manualLayout>
              </c:layout>
              <c:spPr/>
              <c:txPr>
                <a:bodyPr/>
                <a:lstStyle/>
                <a:p>
                  <a:pPr>
                    <a:defRPr lang="es-ES_tradnl" sz="1000">
                      <a:solidFill>
                        <a:srgbClr val="C00000"/>
                      </a:solidFill>
                    </a:defRPr>
                  </a:pPr>
                  <a:endParaRPr lang="es-ES_tradnl"/>
                </a:p>
              </c:txPr>
              <c:showVal val="1"/>
              <c:showSerName val="1"/>
            </c:dLbl>
            <c:delete val="1"/>
          </c:dLbls>
          <c:val>
            <c:numRef>
              <c:f>'Robo CV y SV a Negocios-NAL'!$C$29:$C$32</c:f>
              <c:numCache>
                <c:formatCode>#,##0</c:formatCode>
                <c:ptCount val="4"/>
                <c:pt idx="0">
                  <c:v>3586.75</c:v>
                </c:pt>
                <c:pt idx="1">
                  <c:v>3586.75</c:v>
                </c:pt>
                <c:pt idx="2">
                  <c:v>3586.75</c:v>
                </c:pt>
                <c:pt idx="3">
                  <c:v>3586.75</c:v>
                </c:pt>
              </c:numCache>
            </c:numRef>
          </c:val>
        </c:ser>
        <c:marker val="1"/>
        <c:axId val="67293952"/>
        <c:axId val="67295488"/>
      </c:lineChart>
      <c:catAx>
        <c:axId val="67293952"/>
        <c:scaling>
          <c:orientation val="minMax"/>
        </c:scaling>
        <c:axPos val="b"/>
        <c:numFmt formatCode="General" sourceLinked="1"/>
        <c:tickLblPos val="nextTo"/>
        <c:txPr>
          <a:bodyPr/>
          <a:lstStyle/>
          <a:p>
            <a:pPr>
              <a:defRPr lang="es-ES_tradnl" sz="900"/>
            </a:pPr>
            <a:endParaRPr lang="es-ES_tradnl"/>
          </a:p>
        </c:txPr>
        <c:crossAx val="67295488"/>
        <c:crosses val="autoZero"/>
        <c:auto val="1"/>
        <c:lblAlgn val="ctr"/>
        <c:lblOffset val="100"/>
      </c:catAx>
      <c:valAx>
        <c:axId val="67295488"/>
        <c:scaling>
          <c:orientation val="minMax"/>
        </c:scaling>
        <c:axPos val="l"/>
        <c:majorGridlines>
          <c:spPr>
            <a:ln>
              <a:solidFill>
                <a:schemeClr val="bg1">
                  <a:lumMod val="85000"/>
                </a:schemeClr>
              </a:solidFill>
            </a:ln>
          </c:spPr>
        </c:majorGridlines>
        <c:numFmt formatCode="#,##0" sourceLinked="0"/>
        <c:tickLblPos val="nextTo"/>
        <c:txPr>
          <a:bodyPr/>
          <a:lstStyle/>
          <a:p>
            <a:pPr>
              <a:defRPr lang="es-ES_tradnl" sz="800"/>
            </a:pPr>
            <a:endParaRPr lang="es-ES_tradnl"/>
          </a:p>
        </c:txPr>
        <c:crossAx val="67293952"/>
        <c:crosses val="autoZero"/>
        <c:crossBetween val="between"/>
      </c:valAx>
    </c:plotArea>
    <c:legend>
      <c:legendPos val="r"/>
      <c:legendEntry>
        <c:idx val="3"/>
        <c:delete val="1"/>
      </c:legendEntry>
      <c:legendEntry>
        <c:idx val="4"/>
        <c:delete val="1"/>
      </c:legendEntry>
      <c:layout>
        <c:manualLayout>
          <c:xMode val="edge"/>
          <c:yMode val="edge"/>
          <c:x val="6.3428750329818498E-2"/>
          <c:y val="0.28425031758170199"/>
          <c:w val="0.16312647967778487"/>
          <c:h val="0.12017790065368111"/>
        </c:manualLayout>
      </c:layout>
      <c:spPr>
        <a:solidFill>
          <a:schemeClr val="lt1"/>
        </a:solidFill>
        <a:ln w="25400" cap="flat" cmpd="sng" algn="ctr">
          <a:solidFill>
            <a:srgbClr val="FFC000"/>
          </a:solidFill>
          <a:prstDash val="solid"/>
        </a:ln>
        <a:effectLst/>
      </c:spPr>
      <c:txPr>
        <a:bodyPr/>
        <a:lstStyle/>
        <a:p>
          <a:pPr>
            <a:defRPr lang="es-ES_tradnl" sz="1000">
              <a:solidFill>
                <a:schemeClr val="dk1"/>
              </a:solidFill>
              <a:latin typeface="+mn-lt"/>
              <a:ea typeface="+mn-ea"/>
              <a:cs typeface="+mn-cs"/>
            </a:defRPr>
          </a:pPr>
          <a:endParaRPr lang="es-ES_tradnl"/>
        </a:p>
      </c:txPr>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S_tradnl"/>
  <c:chart>
    <c:title>
      <c:tx>
        <c:rich>
          <a:bodyPr/>
          <a:lstStyle/>
          <a:p>
            <a:pPr>
              <a:defRPr/>
            </a:pPr>
            <a:r>
              <a:rPr lang="es-MX" sz="2000" b="1" i="0" baseline="0"/>
              <a:t>Robo a Negocio con y sin Violencia</a:t>
            </a:r>
          </a:p>
          <a:p>
            <a:pPr>
              <a:defRPr/>
            </a:pPr>
            <a:r>
              <a:rPr lang="es-MX" sz="1600" b="1" i="0" baseline="0"/>
              <a:t>(mensual por cada 100,000 habitantes )</a:t>
            </a:r>
            <a:endParaRPr lang="es-MX" sz="1600"/>
          </a:p>
        </c:rich>
      </c:tx>
      <c:layout/>
      <c:overlay val="1"/>
    </c:title>
    <c:plotArea>
      <c:layout>
        <c:manualLayout>
          <c:layoutTarget val="inner"/>
          <c:xMode val="edge"/>
          <c:yMode val="edge"/>
          <c:x val="5.7617467615968913E-2"/>
          <c:y val="0.11790085272388613"/>
          <c:w val="0.90818247808841013"/>
          <c:h val="0.81131645845469869"/>
        </c:manualLayout>
      </c:layout>
      <c:lineChart>
        <c:grouping val="standard"/>
        <c:ser>
          <c:idx val="0"/>
          <c:order val="0"/>
          <c:tx>
            <c:strRef>
              <c:f>'ROBO NEGOCIOS'!$A$82</c:f>
              <c:strCache>
                <c:ptCount val="1"/>
                <c:pt idx="0">
                  <c:v>NACIONAL</c:v>
                </c:pt>
              </c:strCache>
            </c:strRef>
          </c:tx>
          <c:marker>
            <c:symbol val="none"/>
          </c:marker>
          <c:dLbls>
            <c:txPr>
              <a:bodyPr/>
              <a:lstStyle/>
              <a:p>
                <a:pPr>
                  <a:defRPr sz="1600" b="1"/>
                </a:pPr>
                <a:endParaRPr lang="es-ES_tradnl"/>
              </a:p>
            </c:txPr>
            <c:dLblPos val="b"/>
            <c:showVal val="1"/>
          </c:dLbls>
          <c:cat>
            <c:strRef>
              <c:f>'ROBO NEGOCIOS'!$B$81:$E$81</c:f>
              <c:strCache>
                <c:ptCount val="4"/>
                <c:pt idx="0">
                  <c:v>Enero </c:v>
                </c:pt>
                <c:pt idx="1">
                  <c:v>Febrero </c:v>
                </c:pt>
                <c:pt idx="2">
                  <c:v>Marzo </c:v>
                </c:pt>
                <c:pt idx="3">
                  <c:v>Abril </c:v>
                </c:pt>
              </c:strCache>
            </c:strRef>
          </c:cat>
          <c:val>
            <c:numRef>
              <c:f>'ROBO NEGOCIOS'!$B$82:$E$82</c:f>
              <c:numCache>
                <c:formatCode>_-* #,##0.00_-;\-* #,##0.00_-;_-* "-"??_-;_-@_-</c:formatCode>
                <c:ptCount val="4"/>
                <c:pt idx="0">
                  <c:v>3.2805574726223621</c:v>
                </c:pt>
                <c:pt idx="1">
                  <c:v>3.3211492973679682</c:v>
                </c:pt>
                <c:pt idx="2">
                  <c:v>3.448460020433739</c:v>
                </c:pt>
                <c:pt idx="3">
                  <c:v>3.1781553692868467</c:v>
                </c:pt>
              </c:numCache>
            </c:numRef>
          </c:val>
        </c:ser>
        <c:ser>
          <c:idx val="1"/>
          <c:order val="1"/>
          <c:tx>
            <c:strRef>
              <c:f>'ROBO NEGOCIOS'!$A$83</c:f>
              <c:strCache>
                <c:ptCount val="1"/>
                <c:pt idx="0">
                  <c:v>ENTIDAD P</c:v>
                </c:pt>
              </c:strCache>
            </c:strRef>
          </c:tx>
          <c:marker>
            <c:symbol val="none"/>
          </c:marker>
          <c:dLbls>
            <c:txPr>
              <a:bodyPr/>
              <a:lstStyle/>
              <a:p>
                <a:pPr>
                  <a:defRPr sz="1800" b="1"/>
                </a:pPr>
                <a:endParaRPr lang="es-ES_tradnl"/>
              </a:p>
            </c:txPr>
            <c:dLblPos val="t"/>
            <c:showVal val="1"/>
          </c:dLbls>
          <c:cat>
            <c:strRef>
              <c:f>'ROBO NEGOCIOS'!$B$81:$E$81</c:f>
              <c:strCache>
                <c:ptCount val="4"/>
                <c:pt idx="0">
                  <c:v>Enero </c:v>
                </c:pt>
                <c:pt idx="1">
                  <c:v>Febrero </c:v>
                </c:pt>
                <c:pt idx="2">
                  <c:v>Marzo </c:v>
                </c:pt>
                <c:pt idx="3">
                  <c:v>Abril </c:v>
                </c:pt>
              </c:strCache>
            </c:strRef>
          </c:cat>
          <c:val>
            <c:numRef>
              <c:f>'ROBO NEGOCIOS'!$B$83:$E$83</c:f>
              <c:numCache>
                <c:formatCode>_-* #,##0.00_-;\-* #,##0.00_-;_-* "-"??_-;_-@_-</c:formatCode>
                <c:ptCount val="4"/>
                <c:pt idx="0">
                  <c:v>3.4942220000774808</c:v>
                </c:pt>
                <c:pt idx="1">
                  <c:v>4.2538354783551906</c:v>
                </c:pt>
                <c:pt idx="2">
                  <c:v>4.3297968261829656</c:v>
                </c:pt>
                <c:pt idx="3">
                  <c:v>4.2285150290792668</c:v>
                </c:pt>
              </c:numCache>
            </c:numRef>
          </c:val>
        </c:ser>
        <c:marker val="1"/>
        <c:axId val="107223296"/>
        <c:axId val="107225088"/>
      </c:lineChart>
      <c:catAx>
        <c:axId val="107223296"/>
        <c:scaling>
          <c:orientation val="minMax"/>
        </c:scaling>
        <c:axPos val="b"/>
        <c:tickLblPos val="nextTo"/>
        <c:txPr>
          <a:bodyPr/>
          <a:lstStyle/>
          <a:p>
            <a:pPr>
              <a:defRPr sz="1600"/>
            </a:pPr>
            <a:endParaRPr lang="es-ES_tradnl"/>
          </a:p>
        </c:txPr>
        <c:crossAx val="107225088"/>
        <c:crosses val="autoZero"/>
        <c:auto val="1"/>
        <c:lblAlgn val="ctr"/>
        <c:lblOffset val="100"/>
      </c:catAx>
      <c:valAx>
        <c:axId val="107225088"/>
        <c:scaling>
          <c:orientation val="minMax"/>
        </c:scaling>
        <c:axPos val="l"/>
        <c:majorGridlines>
          <c:spPr>
            <a:ln w="3175">
              <a:solidFill>
                <a:schemeClr val="bg1">
                  <a:lumMod val="85000"/>
                </a:schemeClr>
              </a:solidFill>
              <a:prstDash val="sysDot"/>
            </a:ln>
          </c:spPr>
        </c:majorGridlines>
        <c:numFmt formatCode="_-* #,##0.00_-;\-* #,##0.00_-;_-* &quot;-&quot;??_-;_-@_-" sourceLinked="1"/>
        <c:tickLblPos val="nextTo"/>
        <c:spPr>
          <a:ln w="3175">
            <a:solidFill>
              <a:schemeClr val="bg1">
                <a:lumMod val="75000"/>
              </a:schemeClr>
            </a:solidFill>
            <a:prstDash val="sysDot"/>
          </a:ln>
        </c:spPr>
        <c:txPr>
          <a:bodyPr/>
          <a:lstStyle/>
          <a:p>
            <a:pPr>
              <a:defRPr sz="1400"/>
            </a:pPr>
            <a:endParaRPr lang="es-ES_tradnl"/>
          </a:p>
        </c:txPr>
        <c:crossAx val="107223296"/>
        <c:crosses val="autoZero"/>
        <c:crossBetween val="between"/>
      </c:valAx>
    </c:plotArea>
    <c:plotVisOnly val="1"/>
  </c:chart>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S_tradnl"/>
  <c:chart>
    <c:title>
      <c:tx>
        <c:rich>
          <a:bodyPr/>
          <a:lstStyle/>
          <a:p>
            <a:pPr>
              <a:defRPr sz="1600"/>
            </a:pPr>
            <a:r>
              <a:rPr lang="es-MX" sz="1600" b="1" i="0" baseline="0"/>
              <a:t>Robo de vehículo con y sin Violencia</a:t>
            </a:r>
          </a:p>
          <a:p>
            <a:pPr>
              <a:defRPr sz="1600"/>
            </a:pPr>
            <a:r>
              <a:rPr lang="es-MX" sz="1400" b="1" i="0" baseline="0"/>
              <a:t>(mensual por cada 100,000 habitantes)</a:t>
            </a:r>
          </a:p>
        </c:rich>
      </c:tx>
      <c:layout/>
      <c:overlay val="1"/>
    </c:title>
    <c:plotArea>
      <c:layout>
        <c:manualLayout>
          <c:layoutTarget val="inner"/>
          <c:xMode val="edge"/>
          <c:yMode val="edge"/>
          <c:x val="8.151830130235159E-2"/>
          <c:y val="0.11113236731174005"/>
          <c:w val="0.85213796908882045"/>
          <c:h val="0.79413175756754562"/>
        </c:manualLayout>
      </c:layout>
      <c:lineChart>
        <c:grouping val="standard"/>
        <c:ser>
          <c:idx val="0"/>
          <c:order val="0"/>
          <c:tx>
            <c:strRef>
              <c:f>[2]Hoja2!$M$48</c:f>
              <c:strCache>
                <c:ptCount val="1"/>
                <c:pt idx="0">
                  <c:v>Yucatán </c:v>
                </c:pt>
              </c:strCache>
            </c:strRef>
          </c:tx>
          <c:marker>
            <c:symbol val="none"/>
          </c:marker>
          <c:dLbls>
            <c:txPr>
              <a:bodyPr/>
              <a:lstStyle/>
              <a:p>
                <a:pPr>
                  <a:defRPr sz="1400" b="1"/>
                </a:pPr>
                <a:endParaRPr lang="es-ES_tradnl"/>
              </a:p>
            </c:txPr>
            <c:dLblPos val="t"/>
            <c:showVal val="1"/>
          </c:dLbls>
          <c:cat>
            <c:strRef>
              <c:f>[2]Hoja2!$N$38:$Q$38</c:f>
              <c:strCache>
                <c:ptCount val="4"/>
                <c:pt idx="0">
                  <c:v>Enero </c:v>
                </c:pt>
                <c:pt idx="1">
                  <c:v>Febrero </c:v>
                </c:pt>
                <c:pt idx="2">
                  <c:v>Marzo </c:v>
                </c:pt>
                <c:pt idx="3">
                  <c:v>Abril </c:v>
                </c:pt>
              </c:strCache>
            </c:strRef>
          </c:cat>
          <c:val>
            <c:numRef>
              <c:f>[2]Hoja2!$N$48:$Q$48</c:f>
              <c:numCache>
                <c:formatCode>_-* #,##0.00_-;\-* #,##0.00_-;_-* "-"??_-;_-@_-</c:formatCode>
                <c:ptCount val="4"/>
                <c:pt idx="0">
                  <c:v>0.51391686880730081</c:v>
                </c:pt>
                <c:pt idx="1">
                  <c:v>0.71948361633022262</c:v>
                </c:pt>
                <c:pt idx="2">
                  <c:v>1.0278337376146016</c:v>
                </c:pt>
                <c:pt idx="3">
                  <c:v>0.71948361633022262</c:v>
                </c:pt>
              </c:numCache>
            </c:numRef>
          </c:val>
        </c:ser>
        <c:ser>
          <c:idx val="1"/>
          <c:order val="1"/>
          <c:tx>
            <c:strRef>
              <c:f>[2]Hoja2!$M$70</c:f>
              <c:strCache>
                <c:ptCount val="1"/>
                <c:pt idx="0">
                  <c:v>Chihuahua </c:v>
                </c:pt>
              </c:strCache>
            </c:strRef>
          </c:tx>
          <c:marker>
            <c:symbol val="none"/>
          </c:marker>
          <c:dLbls>
            <c:txPr>
              <a:bodyPr/>
              <a:lstStyle/>
              <a:p>
                <a:pPr>
                  <a:defRPr sz="1400" b="1"/>
                </a:pPr>
                <a:endParaRPr lang="es-ES_tradnl"/>
              </a:p>
            </c:txPr>
            <c:dLblPos val="t"/>
            <c:showVal val="1"/>
          </c:dLbls>
          <c:cat>
            <c:strRef>
              <c:f>[2]Hoja2!$N$38:$Q$38</c:f>
              <c:strCache>
                <c:ptCount val="4"/>
                <c:pt idx="0">
                  <c:v>Enero </c:v>
                </c:pt>
                <c:pt idx="1">
                  <c:v>Febrero </c:v>
                </c:pt>
                <c:pt idx="2">
                  <c:v>Marzo </c:v>
                </c:pt>
                <c:pt idx="3">
                  <c:v>Abril </c:v>
                </c:pt>
              </c:strCache>
            </c:strRef>
          </c:cat>
          <c:val>
            <c:numRef>
              <c:f>[2]Hoja2!$N$70:$Q$70</c:f>
              <c:numCache>
                <c:formatCode>_-* #,##0.00_-;\-* #,##0.00_-;_-* "-"??_-;_-@_-</c:formatCode>
                <c:ptCount val="4"/>
                <c:pt idx="0">
                  <c:v>78.812476859610555</c:v>
                </c:pt>
                <c:pt idx="1">
                  <c:v>70.980907041896273</c:v>
                </c:pt>
                <c:pt idx="2">
                  <c:v>75.510359734977413</c:v>
                </c:pt>
                <c:pt idx="3">
                  <c:v>58.707551357418524</c:v>
                </c:pt>
              </c:numCache>
            </c:numRef>
          </c:val>
        </c:ser>
        <c:ser>
          <c:idx val="2"/>
          <c:order val="2"/>
          <c:tx>
            <c:strRef>
              <c:f>[2]Hoja2!$M$71</c:f>
              <c:strCache>
                <c:ptCount val="1"/>
                <c:pt idx="0">
                  <c:v>nacional</c:v>
                </c:pt>
              </c:strCache>
            </c:strRef>
          </c:tx>
          <c:marker>
            <c:symbol val="none"/>
          </c:marker>
          <c:dLbls>
            <c:txPr>
              <a:bodyPr/>
              <a:lstStyle/>
              <a:p>
                <a:pPr>
                  <a:defRPr sz="1200" b="1"/>
                </a:pPr>
                <a:endParaRPr lang="es-ES_tradnl"/>
              </a:p>
            </c:txPr>
            <c:dLblPos val="t"/>
            <c:showVal val="1"/>
          </c:dLbls>
          <c:cat>
            <c:strRef>
              <c:f>[2]Hoja2!$N$38:$Q$38</c:f>
              <c:strCache>
                <c:ptCount val="4"/>
                <c:pt idx="0">
                  <c:v>Enero </c:v>
                </c:pt>
                <c:pt idx="1">
                  <c:v>Febrero </c:v>
                </c:pt>
                <c:pt idx="2">
                  <c:v>Marzo </c:v>
                </c:pt>
                <c:pt idx="3">
                  <c:v>Abril </c:v>
                </c:pt>
              </c:strCache>
            </c:strRef>
          </c:cat>
          <c:val>
            <c:numRef>
              <c:f>[2]Hoja2!$N$71:$Q$71</c:f>
              <c:numCache>
                <c:formatCode>_-* #,##0.00_-;\-* #,##0.00_-;_-* "-"??_-;_-@_-</c:formatCode>
                <c:ptCount val="4"/>
                <c:pt idx="0">
                  <c:v>10.445014540222269</c:v>
                </c:pt>
                <c:pt idx="1">
                  <c:v>9.6267202550096567</c:v>
                </c:pt>
                <c:pt idx="2">
                  <c:v>10.675649908095046</c:v>
                </c:pt>
                <c:pt idx="3">
                  <c:v>9.5713677667201722</c:v>
                </c:pt>
              </c:numCache>
            </c:numRef>
          </c:val>
        </c:ser>
        <c:marker val="1"/>
        <c:axId val="67574016"/>
        <c:axId val="67600384"/>
      </c:lineChart>
      <c:catAx>
        <c:axId val="67574016"/>
        <c:scaling>
          <c:orientation val="minMax"/>
        </c:scaling>
        <c:axPos val="b"/>
        <c:tickLblPos val="nextTo"/>
        <c:crossAx val="67600384"/>
        <c:crosses val="autoZero"/>
        <c:auto val="1"/>
        <c:lblAlgn val="ctr"/>
        <c:lblOffset val="100"/>
      </c:catAx>
      <c:valAx>
        <c:axId val="67600384"/>
        <c:scaling>
          <c:orientation val="minMax"/>
        </c:scaling>
        <c:axPos val="l"/>
        <c:majorGridlines>
          <c:spPr>
            <a:ln w="3175">
              <a:solidFill>
                <a:schemeClr val="bg1">
                  <a:lumMod val="75000"/>
                </a:schemeClr>
              </a:solidFill>
              <a:prstDash val="sysDot"/>
            </a:ln>
          </c:spPr>
        </c:majorGridlines>
        <c:numFmt formatCode="_-* #,##0.00_-;\-* #,##0.00_-;_-* &quot;-&quot;??_-;_-@_-" sourceLinked="1"/>
        <c:tickLblPos val="nextTo"/>
        <c:crossAx val="67574016"/>
        <c:crosses val="autoZero"/>
        <c:crossBetween val="between"/>
      </c:valAx>
    </c:plotArea>
    <c:plotVisOnly val="1"/>
  </c:chart>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S_tradnl"/>
  <c:chart>
    <c:title>
      <c:tx>
        <c:rich>
          <a:bodyPr/>
          <a:lstStyle/>
          <a:p>
            <a:pPr>
              <a:defRPr/>
            </a:pPr>
            <a:r>
              <a:rPr lang="es-MX" sz="1800" b="1" i="0" baseline="0" dirty="0"/>
              <a:t>Robo de vehículo con y sin Violencia</a:t>
            </a:r>
            <a:endParaRPr lang="es-MX" dirty="0"/>
          </a:p>
          <a:p>
            <a:pPr>
              <a:defRPr/>
            </a:pPr>
            <a:r>
              <a:rPr lang="es-MX" sz="1400" b="1" i="0" baseline="0" dirty="0"/>
              <a:t>(mensual por cada 100,000 </a:t>
            </a:r>
            <a:r>
              <a:rPr lang="es-MX" sz="1400" b="1" i="0" baseline="0" dirty="0" smtClean="0"/>
              <a:t>vehículos registrados)</a:t>
            </a:r>
            <a:endParaRPr lang="es-MX" sz="1400" dirty="0"/>
          </a:p>
        </c:rich>
      </c:tx>
      <c:layout/>
      <c:overlay val="1"/>
    </c:title>
    <c:plotArea>
      <c:layout>
        <c:manualLayout>
          <c:layoutTarget val="inner"/>
          <c:xMode val="edge"/>
          <c:yMode val="edge"/>
          <c:x val="8.5479871619179831E-2"/>
          <c:y val="0.14517963156477734"/>
          <c:w val="0.89666816093299373"/>
          <c:h val="0.76070214426196558"/>
        </c:manualLayout>
      </c:layout>
      <c:lineChart>
        <c:grouping val="standard"/>
        <c:ser>
          <c:idx val="0"/>
          <c:order val="0"/>
          <c:tx>
            <c:strRef>
              <c:f>Hoja3!$M$49</c:f>
              <c:strCache>
                <c:ptCount val="1"/>
                <c:pt idx="0">
                  <c:v>Yucatán </c:v>
                </c:pt>
              </c:strCache>
            </c:strRef>
          </c:tx>
          <c:marker>
            <c:symbol val="none"/>
          </c:marker>
          <c:dLbls>
            <c:dLbl>
              <c:idx val="3"/>
              <c:layout>
                <c:manualLayout>
                  <c:x val="-2.9212310369168992E-2"/>
                  <c:y val="1.0624598716539949E-16"/>
                </c:manualLayout>
              </c:layout>
              <c:dLblPos val="t"/>
              <c:showVal val="1"/>
            </c:dLbl>
            <c:txPr>
              <a:bodyPr/>
              <a:lstStyle/>
              <a:p>
                <a:pPr>
                  <a:defRPr sz="1200" b="1"/>
                </a:pPr>
                <a:endParaRPr lang="es-ES_tradnl"/>
              </a:p>
            </c:txPr>
            <c:dLblPos val="t"/>
            <c:showVal val="1"/>
          </c:dLbls>
          <c:cat>
            <c:strRef>
              <c:f>Hoja3!$N$38:$Q$38</c:f>
              <c:strCache>
                <c:ptCount val="4"/>
                <c:pt idx="0">
                  <c:v>Enero </c:v>
                </c:pt>
                <c:pt idx="1">
                  <c:v>Febrero </c:v>
                </c:pt>
                <c:pt idx="2">
                  <c:v>Marzo </c:v>
                </c:pt>
                <c:pt idx="3">
                  <c:v>Abril </c:v>
                </c:pt>
              </c:strCache>
            </c:strRef>
          </c:cat>
          <c:val>
            <c:numRef>
              <c:f>Hoja3!$N$49:$Q$49</c:f>
              <c:numCache>
                <c:formatCode>_-* #,##0.00_-;\-* #,##0.00_-;_-* "-"??_-;_-@_-</c:formatCode>
                <c:ptCount val="4"/>
                <c:pt idx="0">
                  <c:v>2.3685232731096817</c:v>
                </c:pt>
                <c:pt idx="1">
                  <c:v>3.3159325823535544</c:v>
                </c:pt>
                <c:pt idx="2">
                  <c:v>4.7370465462193625</c:v>
                </c:pt>
                <c:pt idx="3">
                  <c:v>3.3159325823535544</c:v>
                </c:pt>
              </c:numCache>
            </c:numRef>
          </c:val>
        </c:ser>
        <c:ser>
          <c:idx val="1"/>
          <c:order val="1"/>
          <c:tx>
            <c:strRef>
              <c:f>Hoja3!$M$59</c:f>
              <c:strCache>
                <c:ptCount val="1"/>
                <c:pt idx="0">
                  <c:v>NACIONAL</c:v>
                </c:pt>
              </c:strCache>
            </c:strRef>
          </c:tx>
          <c:marker>
            <c:symbol val="none"/>
          </c:marker>
          <c:dLbls>
            <c:dLbl>
              <c:idx val="3"/>
              <c:layout>
                <c:manualLayout>
                  <c:x val="-3.4081028764030352E-2"/>
                  <c:y val="-1.7385907831872337E-2"/>
                </c:manualLayout>
              </c:layout>
              <c:dLblPos val="t"/>
              <c:showVal val="1"/>
            </c:dLbl>
            <c:txPr>
              <a:bodyPr/>
              <a:lstStyle/>
              <a:p>
                <a:pPr>
                  <a:defRPr sz="1400" b="1"/>
                </a:pPr>
                <a:endParaRPr lang="es-ES_tradnl"/>
              </a:p>
            </c:txPr>
            <c:dLblPos val="t"/>
            <c:showVal val="1"/>
          </c:dLbls>
          <c:cat>
            <c:strRef>
              <c:f>Hoja3!$N$38:$Q$38</c:f>
              <c:strCache>
                <c:ptCount val="4"/>
                <c:pt idx="0">
                  <c:v>Enero </c:v>
                </c:pt>
                <c:pt idx="1">
                  <c:v>Febrero </c:v>
                </c:pt>
                <c:pt idx="2">
                  <c:v>Marzo </c:v>
                </c:pt>
                <c:pt idx="3">
                  <c:v>Abril </c:v>
                </c:pt>
              </c:strCache>
            </c:strRef>
          </c:cat>
          <c:val>
            <c:numRef>
              <c:f>Hoja3!$N$59:$Q$59</c:f>
              <c:numCache>
                <c:formatCode>_-* #,##0.00_-;\-* #,##0.00_-;_-* "-"??_-;_-@_-</c:formatCode>
                <c:ptCount val="4"/>
                <c:pt idx="0">
                  <c:v>38.888411074891899</c:v>
                </c:pt>
                <c:pt idx="1">
                  <c:v>35.841774383191748</c:v>
                </c:pt>
                <c:pt idx="2">
                  <c:v>39.747102363420687</c:v>
                </c:pt>
                <c:pt idx="3">
                  <c:v>35.635688473944825</c:v>
                </c:pt>
              </c:numCache>
            </c:numRef>
          </c:val>
        </c:ser>
        <c:ser>
          <c:idx val="2"/>
          <c:order val="2"/>
          <c:tx>
            <c:strRef>
              <c:f>Hoja3!$M$71</c:f>
              <c:strCache>
                <c:ptCount val="1"/>
                <c:pt idx="0">
                  <c:v>Chihuahua </c:v>
                </c:pt>
              </c:strCache>
            </c:strRef>
          </c:tx>
          <c:marker>
            <c:symbol val="none"/>
          </c:marker>
          <c:dLbls>
            <c:dLbl>
              <c:idx val="3"/>
              <c:layout>
                <c:manualLayout>
                  <c:x val="-1.1360342921343478E-2"/>
                  <c:y val="-2.0283559137184388E-2"/>
                </c:manualLayout>
              </c:layout>
              <c:dLblPos val="t"/>
              <c:showVal val="1"/>
            </c:dLbl>
            <c:txPr>
              <a:bodyPr/>
              <a:lstStyle/>
              <a:p>
                <a:pPr>
                  <a:defRPr sz="1400" b="1"/>
                </a:pPr>
                <a:endParaRPr lang="es-ES_tradnl"/>
              </a:p>
            </c:txPr>
            <c:dLblPos val="t"/>
            <c:showVal val="1"/>
          </c:dLbls>
          <c:cat>
            <c:strRef>
              <c:f>Hoja3!$N$38:$Q$38</c:f>
              <c:strCache>
                <c:ptCount val="4"/>
                <c:pt idx="0">
                  <c:v>Enero </c:v>
                </c:pt>
                <c:pt idx="1">
                  <c:v>Febrero </c:v>
                </c:pt>
                <c:pt idx="2">
                  <c:v>Marzo </c:v>
                </c:pt>
                <c:pt idx="3">
                  <c:v>Abril </c:v>
                </c:pt>
              </c:strCache>
            </c:strRef>
          </c:cat>
          <c:val>
            <c:numRef>
              <c:f>Hoja3!$N$71:$Q$71</c:f>
              <c:numCache>
                <c:formatCode>_-* #,##0.00_-;\-* #,##0.00_-;_-* "-"??_-;_-@_-</c:formatCode>
                <c:ptCount val="4"/>
                <c:pt idx="0">
                  <c:v>237.48848660748129</c:v>
                </c:pt>
                <c:pt idx="1">
                  <c:v>213.88933406361571</c:v>
                </c:pt>
                <c:pt idx="2">
                  <c:v>227.53809766174658</c:v>
                </c:pt>
                <c:pt idx="3">
                  <c:v>176.90558753964731</c:v>
                </c:pt>
              </c:numCache>
            </c:numRef>
          </c:val>
        </c:ser>
        <c:marker val="1"/>
        <c:axId val="67655936"/>
        <c:axId val="67665920"/>
      </c:lineChart>
      <c:catAx>
        <c:axId val="67655936"/>
        <c:scaling>
          <c:orientation val="minMax"/>
        </c:scaling>
        <c:axPos val="b"/>
        <c:tickLblPos val="nextTo"/>
        <c:crossAx val="67665920"/>
        <c:crosses val="autoZero"/>
        <c:auto val="1"/>
        <c:lblAlgn val="ctr"/>
        <c:lblOffset val="100"/>
      </c:catAx>
      <c:valAx>
        <c:axId val="67665920"/>
        <c:scaling>
          <c:orientation val="minMax"/>
        </c:scaling>
        <c:axPos val="l"/>
        <c:majorGridlines>
          <c:spPr>
            <a:ln w="3175">
              <a:solidFill>
                <a:schemeClr val="bg1">
                  <a:lumMod val="75000"/>
                </a:schemeClr>
              </a:solidFill>
              <a:prstDash val="sysDot"/>
            </a:ln>
          </c:spPr>
        </c:majorGridlines>
        <c:numFmt formatCode="_-* #,##0.00_-;\-* #,##0.00_-;_-* &quot;-&quot;??_-;_-@_-" sourceLinked="1"/>
        <c:tickLblPos val="nextTo"/>
        <c:crossAx val="67655936"/>
        <c:crosses val="autoZero"/>
        <c:crossBetween val="between"/>
      </c:valAx>
    </c:plotArea>
    <c:plotVisOnly val="1"/>
  </c:chart>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E3F41D-9103-4D0B-8A9B-5DB9E8CCA1DD}" type="doc">
      <dgm:prSet loTypeId="urn:microsoft.com/office/officeart/2005/8/layout/hProcess9" loCatId="process" qsTypeId="urn:microsoft.com/office/officeart/2005/8/quickstyle/3d1" qsCatId="3D" csTypeId="urn:microsoft.com/office/officeart/2005/8/colors/accent1_2" csCatId="accent1" phldr="1"/>
      <dgm:spPr/>
    </dgm:pt>
    <dgm:pt modelId="{73CDFC39-AEBE-4F6E-AC34-5460BEDD243A}">
      <dgm:prSet phldrT="[Texto]" custT="1"/>
      <dgm:spPr>
        <a:solidFill>
          <a:srgbClr val="C00000"/>
        </a:solidFill>
      </dgm:spPr>
      <dgm:t>
        <a:bodyPr/>
        <a:lstStyle/>
        <a:p>
          <a:r>
            <a:rPr lang="es-MX" sz="1600" dirty="0" smtClean="0"/>
            <a:t>Tipos penales</a:t>
          </a:r>
          <a:endParaRPr lang="es-MX" sz="1000" dirty="0"/>
        </a:p>
      </dgm:t>
    </dgm:pt>
    <dgm:pt modelId="{AE1F8054-FE6D-4574-8F62-D9D335756C94}" type="parTrans" cxnId="{3AB9E740-B1CA-44DD-840F-93218A8A1AE1}">
      <dgm:prSet/>
      <dgm:spPr/>
      <dgm:t>
        <a:bodyPr/>
        <a:lstStyle/>
        <a:p>
          <a:endParaRPr lang="es-MX"/>
        </a:p>
      </dgm:t>
    </dgm:pt>
    <dgm:pt modelId="{4AAF9EC5-86FE-4DD3-8E51-372A2D40B5A5}" type="sibTrans" cxnId="{3AB9E740-B1CA-44DD-840F-93218A8A1AE1}">
      <dgm:prSet/>
      <dgm:spPr/>
      <dgm:t>
        <a:bodyPr/>
        <a:lstStyle/>
        <a:p>
          <a:endParaRPr lang="es-MX"/>
        </a:p>
      </dgm:t>
    </dgm:pt>
    <dgm:pt modelId="{5C5F7BFA-F025-41E0-9897-89A854F7339F}">
      <dgm:prSet phldrT="[Texto]" custT="1"/>
      <dgm:spPr>
        <a:solidFill>
          <a:srgbClr val="C00000"/>
        </a:solidFill>
      </dgm:spPr>
      <dgm:t>
        <a:bodyPr/>
        <a:lstStyle/>
        <a:p>
          <a:r>
            <a:rPr lang="es-MX" sz="2800" dirty="0" smtClean="0"/>
            <a:t>32 </a:t>
          </a:r>
          <a:r>
            <a:rPr lang="es-MX" sz="1600" dirty="0" smtClean="0"/>
            <a:t>Entidades Federativas</a:t>
          </a:r>
          <a:endParaRPr lang="es-MX" sz="1600" dirty="0"/>
        </a:p>
      </dgm:t>
    </dgm:pt>
    <dgm:pt modelId="{0B1DB00B-BCEF-4F33-A293-F464A56E0CAC}" type="parTrans" cxnId="{D984A794-5379-49C3-B838-2BA84924DC33}">
      <dgm:prSet/>
      <dgm:spPr/>
      <dgm:t>
        <a:bodyPr/>
        <a:lstStyle/>
        <a:p>
          <a:endParaRPr lang="es-MX"/>
        </a:p>
      </dgm:t>
    </dgm:pt>
    <dgm:pt modelId="{DC77D1D7-F351-4176-9E6F-7922C00996C6}" type="sibTrans" cxnId="{D984A794-5379-49C3-B838-2BA84924DC33}">
      <dgm:prSet/>
      <dgm:spPr/>
      <dgm:t>
        <a:bodyPr/>
        <a:lstStyle/>
        <a:p>
          <a:endParaRPr lang="es-MX"/>
        </a:p>
      </dgm:t>
    </dgm:pt>
    <dgm:pt modelId="{4498D367-24B9-4D1C-BE6C-4B23A11EA67C}" type="pres">
      <dgm:prSet presAssocID="{41E3F41D-9103-4D0B-8A9B-5DB9E8CCA1DD}" presName="CompostProcess" presStyleCnt="0">
        <dgm:presLayoutVars>
          <dgm:dir/>
          <dgm:resizeHandles val="exact"/>
        </dgm:presLayoutVars>
      </dgm:prSet>
      <dgm:spPr/>
    </dgm:pt>
    <dgm:pt modelId="{35B55A91-098A-4E36-A74A-8A431D3250FF}" type="pres">
      <dgm:prSet presAssocID="{41E3F41D-9103-4D0B-8A9B-5DB9E8CCA1DD}" presName="arrow" presStyleLbl="bgShp" presStyleIdx="0" presStyleCnt="1"/>
      <dgm:spPr>
        <a:solidFill>
          <a:srgbClr val="9E7800"/>
        </a:solidFill>
      </dgm:spPr>
    </dgm:pt>
    <dgm:pt modelId="{6C1010F1-6AF3-4120-B2D0-4157A6160997}" type="pres">
      <dgm:prSet presAssocID="{41E3F41D-9103-4D0B-8A9B-5DB9E8CCA1DD}" presName="linearProcess" presStyleCnt="0"/>
      <dgm:spPr/>
    </dgm:pt>
    <dgm:pt modelId="{1F7E11FC-D321-4281-A9CE-E96E929129F8}" type="pres">
      <dgm:prSet presAssocID="{73CDFC39-AEBE-4F6E-AC34-5460BEDD243A}" presName="textNode" presStyleLbl="node1" presStyleIdx="0" presStyleCnt="2" custScaleX="73347" custLinFactNeighborX="-63282" custLinFactNeighborY="-1923">
        <dgm:presLayoutVars>
          <dgm:bulletEnabled val="1"/>
        </dgm:presLayoutVars>
      </dgm:prSet>
      <dgm:spPr/>
      <dgm:t>
        <a:bodyPr/>
        <a:lstStyle/>
        <a:p>
          <a:endParaRPr lang="es-MX"/>
        </a:p>
      </dgm:t>
    </dgm:pt>
    <dgm:pt modelId="{43076570-B178-4B37-AB21-D60F1FE56BFB}" type="pres">
      <dgm:prSet presAssocID="{4AAF9EC5-86FE-4DD3-8E51-372A2D40B5A5}" presName="sibTrans" presStyleCnt="0"/>
      <dgm:spPr/>
    </dgm:pt>
    <dgm:pt modelId="{359B2D89-E756-48FE-842A-99A5093117D2}" type="pres">
      <dgm:prSet presAssocID="{5C5F7BFA-F025-41E0-9897-89A854F7339F}" presName="textNode" presStyleLbl="node1" presStyleIdx="1" presStyleCnt="2" custLinFactX="-2882" custLinFactNeighborX="-100000" custLinFactNeighborY="-1923">
        <dgm:presLayoutVars>
          <dgm:bulletEnabled val="1"/>
        </dgm:presLayoutVars>
      </dgm:prSet>
      <dgm:spPr/>
      <dgm:t>
        <a:bodyPr/>
        <a:lstStyle/>
        <a:p>
          <a:endParaRPr lang="es-MX"/>
        </a:p>
      </dgm:t>
    </dgm:pt>
  </dgm:ptLst>
  <dgm:cxnLst>
    <dgm:cxn modelId="{82D2DB18-F0AD-4CF1-9D12-833F9FA87B26}" type="presOf" srcId="{5C5F7BFA-F025-41E0-9897-89A854F7339F}" destId="{359B2D89-E756-48FE-842A-99A5093117D2}" srcOrd="0" destOrd="0" presId="urn:microsoft.com/office/officeart/2005/8/layout/hProcess9"/>
    <dgm:cxn modelId="{3AB9E740-B1CA-44DD-840F-93218A8A1AE1}" srcId="{41E3F41D-9103-4D0B-8A9B-5DB9E8CCA1DD}" destId="{73CDFC39-AEBE-4F6E-AC34-5460BEDD243A}" srcOrd="0" destOrd="0" parTransId="{AE1F8054-FE6D-4574-8F62-D9D335756C94}" sibTransId="{4AAF9EC5-86FE-4DD3-8E51-372A2D40B5A5}"/>
    <dgm:cxn modelId="{2206E7D2-3980-43CB-9691-65F2E1D53529}" type="presOf" srcId="{73CDFC39-AEBE-4F6E-AC34-5460BEDD243A}" destId="{1F7E11FC-D321-4281-A9CE-E96E929129F8}" srcOrd="0" destOrd="0" presId="urn:microsoft.com/office/officeart/2005/8/layout/hProcess9"/>
    <dgm:cxn modelId="{D984A794-5379-49C3-B838-2BA84924DC33}" srcId="{41E3F41D-9103-4D0B-8A9B-5DB9E8CCA1DD}" destId="{5C5F7BFA-F025-41E0-9897-89A854F7339F}" srcOrd="1" destOrd="0" parTransId="{0B1DB00B-BCEF-4F33-A293-F464A56E0CAC}" sibTransId="{DC77D1D7-F351-4176-9E6F-7922C00996C6}"/>
    <dgm:cxn modelId="{7AAAD96F-9018-4B9E-AE01-6572DA9A316B}" type="presOf" srcId="{41E3F41D-9103-4D0B-8A9B-5DB9E8CCA1DD}" destId="{4498D367-24B9-4D1C-BE6C-4B23A11EA67C}" srcOrd="0" destOrd="0" presId="urn:microsoft.com/office/officeart/2005/8/layout/hProcess9"/>
    <dgm:cxn modelId="{B7A0D4F8-9267-4341-8464-5A464B5A61CC}" type="presParOf" srcId="{4498D367-24B9-4D1C-BE6C-4B23A11EA67C}" destId="{35B55A91-098A-4E36-A74A-8A431D3250FF}" srcOrd="0" destOrd="0" presId="urn:microsoft.com/office/officeart/2005/8/layout/hProcess9"/>
    <dgm:cxn modelId="{F113074B-3391-4F91-AFF0-5F62645C10D3}" type="presParOf" srcId="{4498D367-24B9-4D1C-BE6C-4B23A11EA67C}" destId="{6C1010F1-6AF3-4120-B2D0-4157A6160997}" srcOrd="1" destOrd="0" presId="urn:microsoft.com/office/officeart/2005/8/layout/hProcess9"/>
    <dgm:cxn modelId="{971C9768-29A5-4F50-A9BE-C86CBBB71120}" type="presParOf" srcId="{6C1010F1-6AF3-4120-B2D0-4157A6160997}" destId="{1F7E11FC-D321-4281-A9CE-E96E929129F8}" srcOrd="0" destOrd="0" presId="urn:microsoft.com/office/officeart/2005/8/layout/hProcess9"/>
    <dgm:cxn modelId="{8C82977D-2838-4BBE-B127-C383A532840C}" type="presParOf" srcId="{6C1010F1-6AF3-4120-B2D0-4157A6160997}" destId="{43076570-B178-4B37-AB21-D60F1FE56BFB}" srcOrd="1" destOrd="0" presId="urn:microsoft.com/office/officeart/2005/8/layout/hProcess9"/>
    <dgm:cxn modelId="{E84A6E9C-CCE5-4083-A88C-85C807694A5D}" type="presParOf" srcId="{6C1010F1-6AF3-4120-B2D0-4157A6160997}" destId="{359B2D89-E756-48FE-842A-99A5093117D2}" srcOrd="2" destOrd="0" presId="urn:microsoft.com/office/officeart/2005/8/layout/hProcess9"/>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29E28E-D0FB-497C-814A-9508D52EF3E5}" type="doc">
      <dgm:prSet loTypeId="urn:microsoft.com/office/officeart/2005/8/layout/radial2" loCatId="relationship" qsTypeId="urn:microsoft.com/office/officeart/2005/8/quickstyle/3d2" qsCatId="3D" csTypeId="urn:microsoft.com/office/officeart/2005/8/colors/accent2_2" csCatId="accent2" phldr="1"/>
      <dgm:spPr/>
      <dgm:t>
        <a:bodyPr/>
        <a:lstStyle/>
        <a:p>
          <a:endParaRPr lang="es-MX"/>
        </a:p>
      </dgm:t>
    </dgm:pt>
    <dgm:pt modelId="{85FC0CF3-FA29-4856-84C6-05B2DC2101BE}">
      <dgm:prSet phldrT="[Texto]" custT="1"/>
      <dgm:spPr/>
      <dgm:t>
        <a:bodyPr/>
        <a:lstStyle/>
        <a:p>
          <a:r>
            <a:rPr lang="es-ES_tradnl" sz="1200" b="1" dirty="0" smtClean="0"/>
            <a:t>HOMICIDIO </a:t>
          </a:r>
          <a:endParaRPr lang="es-MX" sz="1200" dirty="0"/>
        </a:p>
      </dgm:t>
    </dgm:pt>
    <dgm:pt modelId="{737ED1F7-D3DA-4621-BF3A-3FB221E771F8}" type="parTrans" cxnId="{139A06D8-DA3D-423C-9EDD-C66698F7CEEB}">
      <dgm:prSet/>
      <dgm:spPr/>
      <dgm:t>
        <a:bodyPr/>
        <a:lstStyle/>
        <a:p>
          <a:endParaRPr lang="es-MX"/>
        </a:p>
      </dgm:t>
    </dgm:pt>
    <dgm:pt modelId="{DC5E7AF5-64E2-4663-AD94-85E3738BC60A}" type="sibTrans" cxnId="{139A06D8-DA3D-423C-9EDD-C66698F7CEEB}">
      <dgm:prSet/>
      <dgm:spPr/>
      <dgm:t>
        <a:bodyPr/>
        <a:lstStyle/>
        <a:p>
          <a:endParaRPr lang="es-MX"/>
        </a:p>
      </dgm:t>
    </dgm:pt>
    <dgm:pt modelId="{F42E424D-CAB6-4E48-A0A9-B6877199A7ED}">
      <dgm:prSet phldrT="[Texto]" custT="1"/>
      <dgm:spPr/>
      <dgm:t>
        <a:bodyPr/>
        <a:lstStyle/>
        <a:p>
          <a:r>
            <a:rPr lang="es-ES_tradnl" sz="1200" b="1" dirty="0" smtClean="0"/>
            <a:t>VIOLACIÓN</a:t>
          </a:r>
          <a:endParaRPr lang="es-MX" sz="1200" dirty="0"/>
        </a:p>
      </dgm:t>
    </dgm:pt>
    <dgm:pt modelId="{F11D82CC-4A92-4975-A896-C19AAC9CC602}" type="parTrans" cxnId="{8521D123-67BF-4F49-B567-748CADF02293}">
      <dgm:prSet/>
      <dgm:spPr/>
      <dgm:t>
        <a:bodyPr/>
        <a:lstStyle/>
        <a:p>
          <a:endParaRPr lang="es-MX"/>
        </a:p>
      </dgm:t>
    </dgm:pt>
    <dgm:pt modelId="{CBD7DFCD-3A26-4212-8B45-357520790755}" type="sibTrans" cxnId="{8521D123-67BF-4F49-B567-748CADF02293}">
      <dgm:prSet/>
      <dgm:spPr/>
      <dgm:t>
        <a:bodyPr/>
        <a:lstStyle/>
        <a:p>
          <a:endParaRPr lang="es-MX"/>
        </a:p>
      </dgm:t>
    </dgm:pt>
    <dgm:pt modelId="{7552F2AE-506F-446A-B61B-EC4959C68F44}">
      <dgm:prSet phldrT="[Texto]" custT="1"/>
      <dgm:spPr/>
      <dgm:t>
        <a:bodyPr/>
        <a:lstStyle/>
        <a:p>
          <a:r>
            <a:rPr lang="es-ES_tradnl" sz="1200" b="1" dirty="0" smtClean="0"/>
            <a:t>SECUESTRO</a:t>
          </a:r>
          <a:endParaRPr lang="es-MX" sz="1200" dirty="0"/>
        </a:p>
      </dgm:t>
    </dgm:pt>
    <dgm:pt modelId="{7758B12F-B743-4B06-9F07-C3FD5A760116}" type="parTrans" cxnId="{635FAC10-6CF9-40E2-B5C4-02EED6B0974D}">
      <dgm:prSet/>
      <dgm:spPr/>
      <dgm:t>
        <a:bodyPr/>
        <a:lstStyle/>
        <a:p>
          <a:endParaRPr lang="es-MX"/>
        </a:p>
      </dgm:t>
    </dgm:pt>
    <dgm:pt modelId="{A1D5D431-216D-4DAA-8591-4006FB8BC324}" type="sibTrans" cxnId="{635FAC10-6CF9-40E2-B5C4-02EED6B0974D}">
      <dgm:prSet/>
      <dgm:spPr/>
      <dgm:t>
        <a:bodyPr/>
        <a:lstStyle/>
        <a:p>
          <a:endParaRPr lang="es-MX"/>
        </a:p>
      </dgm:t>
    </dgm:pt>
    <dgm:pt modelId="{991AB706-E918-40FD-A2EB-A85620BB8A05}">
      <dgm:prSet phldrT="[Texto]" custT="1"/>
      <dgm:spPr/>
      <dgm:t>
        <a:bodyPr/>
        <a:lstStyle/>
        <a:p>
          <a:r>
            <a:rPr lang="es-MX" sz="1200" dirty="0" smtClean="0"/>
            <a:t>ROBO DE VEHÍCULO</a:t>
          </a:r>
          <a:endParaRPr lang="es-MX" sz="1200" dirty="0"/>
        </a:p>
      </dgm:t>
    </dgm:pt>
    <dgm:pt modelId="{51FE4F06-F1C7-4E0E-9C17-74B8B506030A}" type="parTrans" cxnId="{16C78604-BD2F-40D7-B3FF-EB885EC14DBA}">
      <dgm:prSet/>
      <dgm:spPr/>
      <dgm:t>
        <a:bodyPr/>
        <a:lstStyle/>
        <a:p>
          <a:endParaRPr lang="es-MX"/>
        </a:p>
      </dgm:t>
    </dgm:pt>
    <dgm:pt modelId="{ECFA7769-8B26-46CA-AD51-689AD6561446}" type="sibTrans" cxnId="{16C78604-BD2F-40D7-B3FF-EB885EC14DBA}">
      <dgm:prSet/>
      <dgm:spPr/>
      <dgm:t>
        <a:bodyPr/>
        <a:lstStyle/>
        <a:p>
          <a:endParaRPr lang="es-MX"/>
        </a:p>
      </dgm:t>
    </dgm:pt>
    <dgm:pt modelId="{B5621275-11D0-4083-9460-3FA6F7A8216D}">
      <dgm:prSet phldrT="[Texto]" custT="1"/>
      <dgm:spPr/>
      <dgm:t>
        <a:bodyPr/>
        <a:lstStyle/>
        <a:p>
          <a:r>
            <a:rPr lang="es-MX" sz="1200" dirty="0" smtClean="0"/>
            <a:t>ROBO A TRANSEÚNTE </a:t>
          </a:r>
          <a:endParaRPr lang="es-MX" sz="1200" dirty="0"/>
        </a:p>
      </dgm:t>
    </dgm:pt>
    <dgm:pt modelId="{3F82A568-1C3C-40B8-8E63-C40FB5D58492}" type="parTrans" cxnId="{4D10E190-F7CC-4261-92A5-2BFE74A88841}">
      <dgm:prSet/>
      <dgm:spPr/>
      <dgm:t>
        <a:bodyPr/>
        <a:lstStyle/>
        <a:p>
          <a:endParaRPr lang="es-MX"/>
        </a:p>
      </dgm:t>
    </dgm:pt>
    <dgm:pt modelId="{D2862F60-95D6-4A8B-A00E-AF517911621F}" type="sibTrans" cxnId="{4D10E190-F7CC-4261-92A5-2BFE74A88841}">
      <dgm:prSet/>
      <dgm:spPr/>
      <dgm:t>
        <a:bodyPr/>
        <a:lstStyle/>
        <a:p>
          <a:endParaRPr lang="es-MX"/>
        </a:p>
      </dgm:t>
    </dgm:pt>
    <dgm:pt modelId="{04F5F5DA-AA3D-40AA-88B9-AD8512CD5759}">
      <dgm:prSet phldrT="[Texto]" custT="1"/>
      <dgm:spPr/>
      <dgm:t>
        <a:bodyPr/>
        <a:lstStyle/>
        <a:p>
          <a:r>
            <a:rPr lang="es-MX" sz="1200" dirty="0" smtClean="0"/>
            <a:t>ROBO A BANCOS</a:t>
          </a:r>
          <a:endParaRPr lang="es-MX" sz="1200" dirty="0"/>
        </a:p>
      </dgm:t>
    </dgm:pt>
    <dgm:pt modelId="{837F94C6-33D3-4500-BBE6-F02C7E5C1DE8}" type="parTrans" cxnId="{24077EAE-1B20-4220-895C-E433BE4EF14B}">
      <dgm:prSet/>
      <dgm:spPr/>
      <dgm:t>
        <a:bodyPr/>
        <a:lstStyle/>
        <a:p>
          <a:endParaRPr lang="es-MX"/>
        </a:p>
      </dgm:t>
    </dgm:pt>
    <dgm:pt modelId="{0B4A66ED-24C1-4640-8F62-1B398606F342}" type="sibTrans" cxnId="{24077EAE-1B20-4220-895C-E433BE4EF14B}">
      <dgm:prSet/>
      <dgm:spPr/>
      <dgm:t>
        <a:bodyPr/>
        <a:lstStyle/>
        <a:p>
          <a:endParaRPr lang="es-MX"/>
        </a:p>
      </dgm:t>
    </dgm:pt>
    <dgm:pt modelId="{461A0C1D-ED39-4E99-B991-46AD84BAAA9C}">
      <dgm:prSet phldrT="[Texto]" custT="1"/>
      <dgm:spPr/>
      <dgm:t>
        <a:bodyPr/>
        <a:lstStyle/>
        <a:p>
          <a:r>
            <a:rPr lang="es-MX" sz="1200" dirty="0" smtClean="0"/>
            <a:t>ROBO A CASA HABITACIÓN</a:t>
          </a:r>
          <a:endParaRPr lang="es-MX" sz="1200" dirty="0"/>
        </a:p>
      </dgm:t>
    </dgm:pt>
    <dgm:pt modelId="{95B46AD0-501A-4AFC-A189-5D55CA7D13EF}" type="parTrans" cxnId="{3E2C3E89-FCF0-4090-84B9-B7D1DF746148}">
      <dgm:prSet/>
      <dgm:spPr/>
      <dgm:t>
        <a:bodyPr/>
        <a:lstStyle/>
        <a:p>
          <a:endParaRPr lang="es-MX"/>
        </a:p>
      </dgm:t>
    </dgm:pt>
    <dgm:pt modelId="{A1F8FA03-8339-4C37-A830-B0033E0A2F62}" type="sibTrans" cxnId="{3E2C3E89-FCF0-4090-84B9-B7D1DF746148}">
      <dgm:prSet/>
      <dgm:spPr/>
      <dgm:t>
        <a:bodyPr/>
        <a:lstStyle/>
        <a:p>
          <a:endParaRPr lang="es-MX"/>
        </a:p>
      </dgm:t>
    </dgm:pt>
    <dgm:pt modelId="{AE343E9C-E41D-4712-A16A-FB7DAB7ADECA}">
      <dgm:prSet phldrT="[Texto]" custT="1"/>
      <dgm:spPr/>
      <dgm:t>
        <a:bodyPr/>
        <a:lstStyle/>
        <a:p>
          <a:r>
            <a:rPr lang="es-MX" sz="1200" dirty="0" smtClean="0"/>
            <a:t>ROBO A NEGOCIO </a:t>
          </a:r>
          <a:endParaRPr lang="es-MX" sz="1200" dirty="0"/>
        </a:p>
      </dgm:t>
    </dgm:pt>
    <dgm:pt modelId="{A39A8C90-F6DC-4E0F-9EB8-C08F6B26404D}" type="parTrans" cxnId="{9F7E6859-095F-4B9F-8769-F2D5C0DEBE9F}">
      <dgm:prSet/>
      <dgm:spPr/>
      <dgm:t>
        <a:bodyPr/>
        <a:lstStyle/>
        <a:p>
          <a:endParaRPr lang="es-MX"/>
        </a:p>
      </dgm:t>
    </dgm:pt>
    <dgm:pt modelId="{F52979A4-6B84-4029-8211-8A32339BC13F}" type="sibTrans" cxnId="{9F7E6859-095F-4B9F-8769-F2D5C0DEBE9F}">
      <dgm:prSet/>
      <dgm:spPr/>
      <dgm:t>
        <a:bodyPr/>
        <a:lstStyle/>
        <a:p>
          <a:endParaRPr lang="es-MX"/>
        </a:p>
      </dgm:t>
    </dgm:pt>
    <dgm:pt modelId="{DB449E67-2A32-4819-AE40-8252695FD8E7}">
      <dgm:prSet phldrT="[Texto]" custT="1"/>
      <dgm:spPr/>
      <dgm:t>
        <a:bodyPr/>
        <a:lstStyle/>
        <a:p>
          <a:r>
            <a:rPr lang="es-MX" sz="1200" dirty="0" smtClean="0"/>
            <a:t>LESIONES </a:t>
          </a:r>
          <a:endParaRPr lang="es-MX" sz="1200" dirty="0"/>
        </a:p>
      </dgm:t>
    </dgm:pt>
    <dgm:pt modelId="{8C606A3E-31E5-4166-AF5B-F1B5E9510FC3}" type="parTrans" cxnId="{415AB600-ACBA-471D-AA11-9FB39EAFA20D}">
      <dgm:prSet/>
      <dgm:spPr/>
      <dgm:t>
        <a:bodyPr/>
        <a:lstStyle/>
        <a:p>
          <a:endParaRPr lang="es-MX"/>
        </a:p>
      </dgm:t>
    </dgm:pt>
    <dgm:pt modelId="{9AD2E706-C7C7-4A57-849C-7A0E6BACEFB3}" type="sibTrans" cxnId="{415AB600-ACBA-471D-AA11-9FB39EAFA20D}">
      <dgm:prSet/>
      <dgm:spPr/>
      <dgm:t>
        <a:bodyPr/>
        <a:lstStyle/>
        <a:p>
          <a:endParaRPr lang="es-MX"/>
        </a:p>
      </dgm:t>
    </dgm:pt>
    <dgm:pt modelId="{539C8169-A71E-4CEA-9AAB-2787CD836ED4}">
      <dgm:prSet phldrT="[Texto]" custT="1"/>
      <dgm:spPr/>
      <dgm:t>
        <a:bodyPr/>
        <a:lstStyle/>
        <a:p>
          <a:r>
            <a:rPr lang="es-MX" sz="1200" dirty="0" smtClean="0"/>
            <a:t>EXTORSIÓN </a:t>
          </a:r>
          <a:endParaRPr lang="es-MX" sz="1200" dirty="0"/>
        </a:p>
      </dgm:t>
    </dgm:pt>
    <dgm:pt modelId="{32182EBB-7174-449D-BF67-22FAA4587500}" type="parTrans" cxnId="{28291C22-681F-44A1-8D13-623463F4C28B}">
      <dgm:prSet/>
      <dgm:spPr/>
      <dgm:t>
        <a:bodyPr/>
        <a:lstStyle/>
        <a:p>
          <a:endParaRPr lang="es-MX"/>
        </a:p>
      </dgm:t>
    </dgm:pt>
    <dgm:pt modelId="{60DBB06D-A0BA-4B59-AF5A-3DEFDB5F4E16}" type="sibTrans" cxnId="{28291C22-681F-44A1-8D13-623463F4C28B}">
      <dgm:prSet/>
      <dgm:spPr/>
      <dgm:t>
        <a:bodyPr/>
        <a:lstStyle/>
        <a:p>
          <a:endParaRPr lang="es-MX"/>
        </a:p>
      </dgm:t>
    </dgm:pt>
    <dgm:pt modelId="{01C2CFD0-1C28-4D15-9369-37B5D5EA8F86}" type="pres">
      <dgm:prSet presAssocID="{A229E28E-D0FB-497C-814A-9508D52EF3E5}" presName="composite" presStyleCnt="0">
        <dgm:presLayoutVars>
          <dgm:chMax val="5"/>
          <dgm:dir/>
          <dgm:animLvl val="ctr"/>
          <dgm:resizeHandles val="exact"/>
        </dgm:presLayoutVars>
      </dgm:prSet>
      <dgm:spPr/>
      <dgm:t>
        <a:bodyPr/>
        <a:lstStyle/>
        <a:p>
          <a:endParaRPr lang="es-MX"/>
        </a:p>
      </dgm:t>
    </dgm:pt>
    <dgm:pt modelId="{74379885-6C51-4D7A-AD5B-8EF375795325}" type="pres">
      <dgm:prSet presAssocID="{A229E28E-D0FB-497C-814A-9508D52EF3E5}" presName="cycle" presStyleCnt="0"/>
      <dgm:spPr/>
    </dgm:pt>
    <dgm:pt modelId="{D18BBBF7-6054-461E-9C26-66A6F310EB1D}" type="pres">
      <dgm:prSet presAssocID="{A229E28E-D0FB-497C-814A-9508D52EF3E5}" presName="centerShape" presStyleCnt="0"/>
      <dgm:spPr/>
    </dgm:pt>
    <dgm:pt modelId="{21B81FE8-4A53-4B16-A337-328022205F91}" type="pres">
      <dgm:prSet presAssocID="{A229E28E-D0FB-497C-814A-9508D52EF3E5}" presName="connSite" presStyleLbl="node1" presStyleIdx="0" presStyleCnt="11"/>
      <dgm:spPr/>
    </dgm:pt>
    <dgm:pt modelId="{1F2420E4-31A6-4B99-882F-A6EB5F165E3C}" type="pres">
      <dgm:prSet presAssocID="{A229E28E-D0FB-497C-814A-9508D52EF3E5}" presName="visible" presStyleLbl="node1" presStyleIdx="0" presStyleCnt="11"/>
      <dgm:spPr/>
    </dgm:pt>
    <dgm:pt modelId="{B8073E4F-F049-4D0C-B321-B5AD61E0B29A}" type="pres">
      <dgm:prSet presAssocID="{737ED1F7-D3DA-4621-BF3A-3FB221E771F8}" presName="Name25" presStyleLbl="parChTrans1D1" presStyleIdx="0" presStyleCnt="10"/>
      <dgm:spPr/>
      <dgm:t>
        <a:bodyPr/>
        <a:lstStyle/>
        <a:p>
          <a:endParaRPr lang="es-MX"/>
        </a:p>
      </dgm:t>
    </dgm:pt>
    <dgm:pt modelId="{A8A8AB98-8639-4FB1-A2C9-68071FAF5E89}" type="pres">
      <dgm:prSet presAssocID="{85FC0CF3-FA29-4856-84C6-05B2DC2101BE}" presName="node" presStyleCnt="0"/>
      <dgm:spPr/>
    </dgm:pt>
    <dgm:pt modelId="{ACF68C79-9021-4F39-B28B-F70C5D66A3CC}" type="pres">
      <dgm:prSet presAssocID="{85FC0CF3-FA29-4856-84C6-05B2DC2101BE}" presName="parentNode" presStyleLbl="node1" presStyleIdx="1" presStyleCnt="11" custScaleX="351503">
        <dgm:presLayoutVars>
          <dgm:chMax val="1"/>
          <dgm:bulletEnabled val="1"/>
        </dgm:presLayoutVars>
      </dgm:prSet>
      <dgm:spPr/>
      <dgm:t>
        <a:bodyPr/>
        <a:lstStyle/>
        <a:p>
          <a:endParaRPr lang="es-MX"/>
        </a:p>
      </dgm:t>
    </dgm:pt>
    <dgm:pt modelId="{71AB3E8B-7B54-431E-8CDE-6247EB151232}" type="pres">
      <dgm:prSet presAssocID="{85FC0CF3-FA29-4856-84C6-05B2DC2101BE}" presName="childNode" presStyleLbl="revTx" presStyleIdx="0" presStyleCnt="0">
        <dgm:presLayoutVars>
          <dgm:bulletEnabled val="1"/>
        </dgm:presLayoutVars>
      </dgm:prSet>
      <dgm:spPr/>
      <dgm:t>
        <a:bodyPr/>
        <a:lstStyle/>
        <a:p>
          <a:endParaRPr lang="es-MX"/>
        </a:p>
      </dgm:t>
    </dgm:pt>
    <dgm:pt modelId="{0DB610CB-822D-47A8-9C5C-F5D75D89ED27}" type="pres">
      <dgm:prSet presAssocID="{F11D82CC-4A92-4975-A896-C19AAC9CC602}" presName="Name25" presStyleLbl="parChTrans1D1" presStyleIdx="1" presStyleCnt="10"/>
      <dgm:spPr/>
      <dgm:t>
        <a:bodyPr/>
        <a:lstStyle/>
        <a:p>
          <a:endParaRPr lang="es-MX"/>
        </a:p>
      </dgm:t>
    </dgm:pt>
    <dgm:pt modelId="{1CEEFEFD-FC7C-4B9C-AF89-D2629514C653}" type="pres">
      <dgm:prSet presAssocID="{F42E424D-CAB6-4E48-A0A9-B6877199A7ED}" presName="node" presStyleCnt="0"/>
      <dgm:spPr/>
    </dgm:pt>
    <dgm:pt modelId="{F9964EBF-545A-4C80-A2C6-0A1013F72295}" type="pres">
      <dgm:prSet presAssocID="{F42E424D-CAB6-4E48-A0A9-B6877199A7ED}" presName="parentNode" presStyleLbl="node1" presStyleIdx="2" presStyleCnt="11" custScaleX="351503">
        <dgm:presLayoutVars>
          <dgm:chMax val="1"/>
          <dgm:bulletEnabled val="1"/>
        </dgm:presLayoutVars>
      </dgm:prSet>
      <dgm:spPr/>
      <dgm:t>
        <a:bodyPr/>
        <a:lstStyle/>
        <a:p>
          <a:endParaRPr lang="es-MX"/>
        </a:p>
      </dgm:t>
    </dgm:pt>
    <dgm:pt modelId="{BDD22E54-E60D-440D-A36A-1A1C2D9732BA}" type="pres">
      <dgm:prSet presAssocID="{F42E424D-CAB6-4E48-A0A9-B6877199A7ED}" presName="childNode" presStyleLbl="revTx" presStyleIdx="0" presStyleCnt="0">
        <dgm:presLayoutVars>
          <dgm:bulletEnabled val="1"/>
        </dgm:presLayoutVars>
      </dgm:prSet>
      <dgm:spPr/>
      <dgm:t>
        <a:bodyPr/>
        <a:lstStyle/>
        <a:p>
          <a:endParaRPr lang="es-MX"/>
        </a:p>
      </dgm:t>
    </dgm:pt>
    <dgm:pt modelId="{DCEC29AD-AE5D-4AFC-AD07-5272BDECBE63}" type="pres">
      <dgm:prSet presAssocID="{7758B12F-B743-4B06-9F07-C3FD5A760116}" presName="Name25" presStyleLbl="parChTrans1D1" presStyleIdx="2" presStyleCnt="10"/>
      <dgm:spPr/>
      <dgm:t>
        <a:bodyPr/>
        <a:lstStyle/>
        <a:p>
          <a:endParaRPr lang="es-MX"/>
        </a:p>
      </dgm:t>
    </dgm:pt>
    <dgm:pt modelId="{D33BEED4-C6F9-4652-A3FC-44B80FFFF067}" type="pres">
      <dgm:prSet presAssocID="{7552F2AE-506F-446A-B61B-EC4959C68F44}" presName="node" presStyleCnt="0"/>
      <dgm:spPr/>
    </dgm:pt>
    <dgm:pt modelId="{372E7087-135B-4213-8E23-ADCE18AE540E}" type="pres">
      <dgm:prSet presAssocID="{7552F2AE-506F-446A-B61B-EC4959C68F44}" presName="parentNode" presStyleLbl="node1" presStyleIdx="3" presStyleCnt="11" custScaleX="351503">
        <dgm:presLayoutVars>
          <dgm:chMax val="1"/>
          <dgm:bulletEnabled val="1"/>
        </dgm:presLayoutVars>
      </dgm:prSet>
      <dgm:spPr/>
      <dgm:t>
        <a:bodyPr/>
        <a:lstStyle/>
        <a:p>
          <a:endParaRPr lang="es-MX"/>
        </a:p>
      </dgm:t>
    </dgm:pt>
    <dgm:pt modelId="{3869FF3A-75E1-4314-B0ED-60CEDE07FEC6}" type="pres">
      <dgm:prSet presAssocID="{7552F2AE-506F-446A-B61B-EC4959C68F44}" presName="childNode" presStyleLbl="revTx" presStyleIdx="0" presStyleCnt="0">
        <dgm:presLayoutVars>
          <dgm:bulletEnabled val="1"/>
        </dgm:presLayoutVars>
      </dgm:prSet>
      <dgm:spPr/>
      <dgm:t>
        <a:bodyPr/>
        <a:lstStyle/>
        <a:p>
          <a:endParaRPr lang="es-MX"/>
        </a:p>
      </dgm:t>
    </dgm:pt>
    <dgm:pt modelId="{BD53B3FC-9915-49B2-A06B-F8D9190E5EF6}" type="pres">
      <dgm:prSet presAssocID="{51FE4F06-F1C7-4E0E-9C17-74B8B506030A}" presName="Name25" presStyleLbl="parChTrans1D1" presStyleIdx="3" presStyleCnt="10"/>
      <dgm:spPr/>
      <dgm:t>
        <a:bodyPr/>
        <a:lstStyle/>
        <a:p>
          <a:endParaRPr lang="es-MX"/>
        </a:p>
      </dgm:t>
    </dgm:pt>
    <dgm:pt modelId="{0DE6B5E9-8DBC-438E-837F-090C8D07DC04}" type="pres">
      <dgm:prSet presAssocID="{991AB706-E918-40FD-A2EB-A85620BB8A05}" presName="node" presStyleCnt="0"/>
      <dgm:spPr/>
    </dgm:pt>
    <dgm:pt modelId="{092360B9-716E-4519-99FB-560F891A9A72}" type="pres">
      <dgm:prSet presAssocID="{991AB706-E918-40FD-A2EB-A85620BB8A05}" presName="parentNode" presStyleLbl="node1" presStyleIdx="4" presStyleCnt="11" custScaleX="351503">
        <dgm:presLayoutVars>
          <dgm:chMax val="1"/>
          <dgm:bulletEnabled val="1"/>
        </dgm:presLayoutVars>
      </dgm:prSet>
      <dgm:spPr/>
      <dgm:t>
        <a:bodyPr/>
        <a:lstStyle/>
        <a:p>
          <a:endParaRPr lang="es-MX"/>
        </a:p>
      </dgm:t>
    </dgm:pt>
    <dgm:pt modelId="{F75BF763-C8FF-4D79-A0C6-E342C3A9D27F}" type="pres">
      <dgm:prSet presAssocID="{991AB706-E918-40FD-A2EB-A85620BB8A05}" presName="childNode" presStyleLbl="revTx" presStyleIdx="0" presStyleCnt="0">
        <dgm:presLayoutVars>
          <dgm:bulletEnabled val="1"/>
        </dgm:presLayoutVars>
      </dgm:prSet>
      <dgm:spPr/>
    </dgm:pt>
    <dgm:pt modelId="{57E58670-D098-4FA3-AD77-E404EA81FBF6}" type="pres">
      <dgm:prSet presAssocID="{3F82A568-1C3C-40B8-8E63-C40FB5D58492}" presName="Name25" presStyleLbl="parChTrans1D1" presStyleIdx="4" presStyleCnt="10"/>
      <dgm:spPr/>
      <dgm:t>
        <a:bodyPr/>
        <a:lstStyle/>
        <a:p>
          <a:endParaRPr lang="es-MX"/>
        </a:p>
      </dgm:t>
    </dgm:pt>
    <dgm:pt modelId="{BCF69F7E-9B0E-4BE0-A1F1-04C3983079FC}" type="pres">
      <dgm:prSet presAssocID="{B5621275-11D0-4083-9460-3FA6F7A8216D}" presName="node" presStyleCnt="0"/>
      <dgm:spPr/>
    </dgm:pt>
    <dgm:pt modelId="{D6830480-39D7-41DB-8F6B-34923CD50607}" type="pres">
      <dgm:prSet presAssocID="{B5621275-11D0-4083-9460-3FA6F7A8216D}" presName="parentNode" presStyleLbl="node1" presStyleIdx="5" presStyleCnt="11" custScaleX="351503">
        <dgm:presLayoutVars>
          <dgm:chMax val="1"/>
          <dgm:bulletEnabled val="1"/>
        </dgm:presLayoutVars>
      </dgm:prSet>
      <dgm:spPr/>
      <dgm:t>
        <a:bodyPr/>
        <a:lstStyle/>
        <a:p>
          <a:endParaRPr lang="es-MX"/>
        </a:p>
      </dgm:t>
    </dgm:pt>
    <dgm:pt modelId="{78E854DB-3CC6-4140-A78C-7F71DFFD0B11}" type="pres">
      <dgm:prSet presAssocID="{B5621275-11D0-4083-9460-3FA6F7A8216D}" presName="childNode" presStyleLbl="revTx" presStyleIdx="0" presStyleCnt="0">
        <dgm:presLayoutVars>
          <dgm:bulletEnabled val="1"/>
        </dgm:presLayoutVars>
      </dgm:prSet>
      <dgm:spPr/>
    </dgm:pt>
    <dgm:pt modelId="{92C3298C-79EA-44AA-9F82-D0EC064343BC}" type="pres">
      <dgm:prSet presAssocID="{837F94C6-33D3-4500-BBE6-F02C7E5C1DE8}" presName="Name25" presStyleLbl="parChTrans1D1" presStyleIdx="5" presStyleCnt="10"/>
      <dgm:spPr/>
      <dgm:t>
        <a:bodyPr/>
        <a:lstStyle/>
        <a:p>
          <a:endParaRPr lang="es-MX"/>
        </a:p>
      </dgm:t>
    </dgm:pt>
    <dgm:pt modelId="{89865C38-3427-47DF-89C5-D6B0276AB640}" type="pres">
      <dgm:prSet presAssocID="{04F5F5DA-AA3D-40AA-88B9-AD8512CD5759}" presName="node" presStyleCnt="0"/>
      <dgm:spPr/>
    </dgm:pt>
    <dgm:pt modelId="{13D1C457-0B70-401D-954A-4D0EB61E9B25}" type="pres">
      <dgm:prSet presAssocID="{04F5F5DA-AA3D-40AA-88B9-AD8512CD5759}" presName="parentNode" presStyleLbl="node1" presStyleIdx="6" presStyleCnt="11" custScaleX="351503">
        <dgm:presLayoutVars>
          <dgm:chMax val="1"/>
          <dgm:bulletEnabled val="1"/>
        </dgm:presLayoutVars>
      </dgm:prSet>
      <dgm:spPr/>
      <dgm:t>
        <a:bodyPr/>
        <a:lstStyle/>
        <a:p>
          <a:endParaRPr lang="es-MX"/>
        </a:p>
      </dgm:t>
    </dgm:pt>
    <dgm:pt modelId="{3587CB54-1DEE-4781-8780-4B255ECF6DE6}" type="pres">
      <dgm:prSet presAssocID="{04F5F5DA-AA3D-40AA-88B9-AD8512CD5759}" presName="childNode" presStyleLbl="revTx" presStyleIdx="0" presStyleCnt="0">
        <dgm:presLayoutVars>
          <dgm:bulletEnabled val="1"/>
        </dgm:presLayoutVars>
      </dgm:prSet>
      <dgm:spPr/>
    </dgm:pt>
    <dgm:pt modelId="{9164AACF-BED8-4A19-9619-5B49E54E6FEE}" type="pres">
      <dgm:prSet presAssocID="{95B46AD0-501A-4AFC-A189-5D55CA7D13EF}" presName="Name25" presStyleLbl="parChTrans1D1" presStyleIdx="6" presStyleCnt="10"/>
      <dgm:spPr/>
      <dgm:t>
        <a:bodyPr/>
        <a:lstStyle/>
        <a:p>
          <a:endParaRPr lang="es-MX"/>
        </a:p>
      </dgm:t>
    </dgm:pt>
    <dgm:pt modelId="{7A288E37-1F4C-487C-9865-5F179D758E52}" type="pres">
      <dgm:prSet presAssocID="{461A0C1D-ED39-4E99-B991-46AD84BAAA9C}" presName="node" presStyleCnt="0"/>
      <dgm:spPr/>
    </dgm:pt>
    <dgm:pt modelId="{0D073D4B-6EB6-4864-929A-2078BBC17DAB}" type="pres">
      <dgm:prSet presAssocID="{461A0C1D-ED39-4E99-B991-46AD84BAAA9C}" presName="parentNode" presStyleLbl="node1" presStyleIdx="7" presStyleCnt="11" custScaleX="351503">
        <dgm:presLayoutVars>
          <dgm:chMax val="1"/>
          <dgm:bulletEnabled val="1"/>
        </dgm:presLayoutVars>
      </dgm:prSet>
      <dgm:spPr/>
      <dgm:t>
        <a:bodyPr/>
        <a:lstStyle/>
        <a:p>
          <a:endParaRPr lang="es-MX"/>
        </a:p>
      </dgm:t>
    </dgm:pt>
    <dgm:pt modelId="{81A78E99-2AF5-45D3-906D-B413F5060630}" type="pres">
      <dgm:prSet presAssocID="{461A0C1D-ED39-4E99-B991-46AD84BAAA9C}" presName="childNode" presStyleLbl="revTx" presStyleIdx="0" presStyleCnt="0">
        <dgm:presLayoutVars>
          <dgm:bulletEnabled val="1"/>
        </dgm:presLayoutVars>
      </dgm:prSet>
      <dgm:spPr/>
    </dgm:pt>
    <dgm:pt modelId="{B298F236-B966-4E9B-8BC9-C49CFB1FE163}" type="pres">
      <dgm:prSet presAssocID="{A39A8C90-F6DC-4E0F-9EB8-C08F6B26404D}" presName="Name25" presStyleLbl="parChTrans1D1" presStyleIdx="7" presStyleCnt="10"/>
      <dgm:spPr/>
      <dgm:t>
        <a:bodyPr/>
        <a:lstStyle/>
        <a:p>
          <a:endParaRPr lang="es-MX"/>
        </a:p>
      </dgm:t>
    </dgm:pt>
    <dgm:pt modelId="{326A0E23-4481-4E3F-A734-0500C06A74BC}" type="pres">
      <dgm:prSet presAssocID="{AE343E9C-E41D-4712-A16A-FB7DAB7ADECA}" presName="node" presStyleCnt="0"/>
      <dgm:spPr/>
    </dgm:pt>
    <dgm:pt modelId="{7D631C0A-1B4C-4C85-BEFD-94DB69999A67}" type="pres">
      <dgm:prSet presAssocID="{AE343E9C-E41D-4712-A16A-FB7DAB7ADECA}" presName="parentNode" presStyleLbl="node1" presStyleIdx="8" presStyleCnt="11" custScaleX="351503">
        <dgm:presLayoutVars>
          <dgm:chMax val="1"/>
          <dgm:bulletEnabled val="1"/>
        </dgm:presLayoutVars>
      </dgm:prSet>
      <dgm:spPr/>
      <dgm:t>
        <a:bodyPr/>
        <a:lstStyle/>
        <a:p>
          <a:endParaRPr lang="es-MX"/>
        </a:p>
      </dgm:t>
    </dgm:pt>
    <dgm:pt modelId="{4493B7D1-2C1C-43F9-B6B0-A64D21A0C442}" type="pres">
      <dgm:prSet presAssocID="{AE343E9C-E41D-4712-A16A-FB7DAB7ADECA}" presName="childNode" presStyleLbl="revTx" presStyleIdx="0" presStyleCnt="0">
        <dgm:presLayoutVars>
          <dgm:bulletEnabled val="1"/>
        </dgm:presLayoutVars>
      </dgm:prSet>
      <dgm:spPr/>
    </dgm:pt>
    <dgm:pt modelId="{E0FC6D39-E141-4AEF-807C-EB16DC617F5C}" type="pres">
      <dgm:prSet presAssocID="{8C606A3E-31E5-4166-AF5B-F1B5E9510FC3}" presName="Name25" presStyleLbl="parChTrans1D1" presStyleIdx="8" presStyleCnt="10"/>
      <dgm:spPr/>
      <dgm:t>
        <a:bodyPr/>
        <a:lstStyle/>
        <a:p>
          <a:endParaRPr lang="es-MX"/>
        </a:p>
      </dgm:t>
    </dgm:pt>
    <dgm:pt modelId="{55AE8A79-0CCF-4E12-97FF-BF8FA2AC665D}" type="pres">
      <dgm:prSet presAssocID="{DB449E67-2A32-4819-AE40-8252695FD8E7}" presName="node" presStyleCnt="0"/>
      <dgm:spPr/>
    </dgm:pt>
    <dgm:pt modelId="{4671C066-E7C3-4D6B-9D9F-D1865D6C4F40}" type="pres">
      <dgm:prSet presAssocID="{DB449E67-2A32-4819-AE40-8252695FD8E7}" presName="parentNode" presStyleLbl="node1" presStyleIdx="9" presStyleCnt="11" custScaleX="351503">
        <dgm:presLayoutVars>
          <dgm:chMax val="1"/>
          <dgm:bulletEnabled val="1"/>
        </dgm:presLayoutVars>
      </dgm:prSet>
      <dgm:spPr/>
      <dgm:t>
        <a:bodyPr/>
        <a:lstStyle/>
        <a:p>
          <a:endParaRPr lang="es-MX"/>
        </a:p>
      </dgm:t>
    </dgm:pt>
    <dgm:pt modelId="{56603186-1D23-494A-AE9F-98470C75DC2B}" type="pres">
      <dgm:prSet presAssocID="{DB449E67-2A32-4819-AE40-8252695FD8E7}" presName="childNode" presStyleLbl="revTx" presStyleIdx="0" presStyleCnt="0">
        <dgm:presLayoutVars>
          <dgm:bulletEnabled val="1"/>
        </dgm:presLayoutVars>
      </dgm:prSet>
      <dgm:spPr/>
    </dgm:pt>
    <dgm:pt modelId="{410FACDB-D7DA-47B0-81B5-7FA15C71A0A0}" type="pres">
      <dgm:prSet presAssocID="{32182EBB-7174-449D-BF67-22FAA4587500}" presName="Name25" presStyleLbl="parChTrans1D1" presStyleIdx="9" presStyleCnt="10"/>
      <dgm:spPr/>
      <dgm:t>
        <a:bodyPr/>
        <a:lstStyle/>
        <a:p>
          <a:endParaRPr lang="es-MX"/>
        </a:p>
      </dgm:t>
    </dgm:pt>
    <dgm:pt modelId="{38FE55F5-E9AC-4561-86EB-AD7AE7BA7377}" type="pres">
      <dgm:prSet presAssocID="{539C8169-A71E-4CEA-9AAB-2787CD836ED4}" presName="node" presStyleCnt="0"/>
      <dgm:spPr/>
    </dgm:pt>
    <dgm:pt modelId="{C5223485-0171-4170-94F2-29E30CFAE61C}" type="pres">
      <dgm:prSet presAssocID="{539C8169-A71E-4CEA-9AAB-2787CD836ED4}" presName="parentNode" presStyleLbl="node1" presStyleIdx="10" presStyleCnt="11" custScaleX="351503">
        <dgm:presLayoutVars>
          <dgm:chMax val="1"/>
          <dgm:bulletEnabled val="1"/>
        </dgm:presLayoutVars>
      </dgm:prSet>
      <dgm:spPr/>
      <dgm:t>
        <a:bodyPr/>
        <a:lstStyle/>
        <a:p>
          <a:endParaRPr lang="es-MX"/>
        </a:p>
      </dgm:t>
    </dgm:pt>
    <dgm:pt modelId="{E21F1593-866C-46BB-9F19-CDBEB1E77B41}" type="pres">
      <dgm:prSet presAssocID="{539C8169-A71E-4CEA-9AAB-2787CD836ED4}" presName="childNode" presStyleLbl="revTx" presStyleIdx="0" presStyleCnt="0">
        <dgm:presLayoutVars>
          <dgm:bulletEnabled val="1"/>
        </dgm:presLayoutVars>
      </dgm:prSet>
      <dgm:spPr/>
    </dgm:pt>
  </dgm:ptLst>
  <dgm:cxnLst>
    <dgm:cxn modelId="{91A30985-87E1-43EA-ADB0-141589EAA29F}" type="presOf" srcId="{A229E28E-D0FB-497C-814A-9508D52EF3E5}" destId="{01C2CFD0-1C28-4D15-9369-37B5D5EA8F86}" srcOrd="0" destOrd="0" presId="urn:microsoft.com/office/officeart/2005/8/layout/radial2"/>
    <dgm:cxn modelId="{11475157-7484-46D5-ABA9-C7C804F28636}" type="presOf" srcId="{04F5F5DA-AA3D-40AA-88B9-AD8512CD5759}" destId="{13D1C457-0B70-401D-954A-4D0EB61E9B25}" srcOrd="0" destOrd="0" presId="urn:microsoft.com/office/officeart/2005/8/layout/radial2"/>
    <dgm:cxn modelId="{51775874-99AB-4E3F-A964-62C235AF3C4D}" type="presOf" srcId="{7758B12F-B743-4B06-9F07-C3FD5A760116}" destId="{DCEC29AD-AE5D-4AFC-AD07-5272BDECBE63}" srcOrd="0" destOrd="0" presId="urn:microsoft.com/office/officeart/2005/8/layout/radial2"/>
    <dgm:cxn modelId="{42BAFB27-7917-425A-B3E3-83800722B6FB}" type="presOf" srcId="{3F82A568-1C3C-40B8-8E63-C40FB5D58492}" destId="{57E58670-D098-4FA3-AD77-E404EA81FBF6}" srcOrd="0" destOrd="0" presId="urn:microsoft.com/office/officeart/2005/8/layout/radial2"/>
    <dgm:cxn modelId="{24077EAE-1B20-4220-895C-E433BE4EF14B}" srcId="{A229E28E-D0FB-497C-814A-9508D52EF3E5}" destId="{04F5F5DA-AA3D-40AA-88B9-AD8512CD5759}" srcOrd="5" destOrd="0" parTransId="{837F94C6-33D3-4500-BBE6-F02C7E5C1DE8}" sibTransId="{0B4A66ED-24C1-4640-8F62-1B398606F342}"/>
    <dgm:cxn modelId="{635FAC10-6CF9-40E2-B5C4-02EED6B0974D}" srcId="{A229E28E-D0FB-497C-814A-9508D52EF3E5}" destId="{7552F2AE-506F-446A-B61B-EC4959C68F44}" srcOrd="2" destOrd="0" parTransId="{7758B12F-B743-4B06-9F07-C3FD5A760116}" sibTransId="{A1D5D431-216D-4DAA-8591-4006FB8BC324}"/>
    <dgm:cxn modelId="{1E892BA8-C460-44F7-9AC2-F1C99C218E50}" type="presOf" srcId="{32182EBB-7174-449D-BF67-22FAA4587500}" destId="{410FACDB-D7DA-47B0-81B5-7FA15C71A0A0}" srcOrd="0" destOrd="0" presId="urn:microsoft.com/office/officeart/2005/8/layout/radial2"/>
    <dgm:cxn modelId="{E36F522F-EDED-49CA-9D3B-AE24F2D09237}" type="presOf" srcId="{51FE4F06-F1C7-4E0E-9C17-74B8B506030A}" destId="{BD53B3FC-9915-49B2-A06B-F8D9190E5EF6}" srcOrd="0" destOrd="0" presId="urn:microsoft.com/office/officeart/2005/8/layout/radial2"/>
    <dgm:cxn modelId="{8093A12B-F43E-4C83-AC9C-5E583CAD5D83}" type="presOf" srcId="{539C8169-A71E-4CEA-9AAB-2787CD836ED4}" destId="{C5223485-0171-4170-94F2-29E30CFAE61C}" srcOrd="0" destOrd="0" presId="urn:microsoft.com/office/officeart/2005/8/layout/radial2"/>
    <dgm:cxn modelId="{B71E25DB-12A2-4E07-AB79-9BD9F8ED94A8}" type="presOf" srcId="{95B46AD0-501A-4AFC-A189-5D55CA7D13EF}" destId="{9164AACF-BED8-4A19-9619-5B49E54E6FEE}" srcOrd="0" destOrd="0" presId="urn:microsoft.com/office/officeart/2005/8/layout/radial2"/>
    <dgm:cxn modelId="{4D10E190-F7CC-4261-92A5-2BFE74A88841}" srcId="{A229E28E-D0FB-497C-814A-9508D52EF3E5}" destId="{B5621275-11D0-4083-9460-3FA6F7A8216D}" srcOrd="4" destOrd="0" parTransId="{3F82A568-1C3C-40B8-8E63-C40FB5D58492}" sibTransId="{D2862F60-95D6-4A8B-A00E-AF517911621F}"/>
    <dgm:cxn modelId="{28291C22-681F-44A1-8D13-623463F4C28B}" srcId="{A229E28E-D0FB-497C-814A-9508D52EF3E5}" destId="{539C8169-A71E-4CEA-9AAB-2787CD836ED4}" srcOrd="9" destOrd="0" parTransId="{32182EBB-7174-449D-BF67-22FAA4587500}" sibTransId="{60DBB06D-A0BA-4B59-AF5A-3DEFDB5F4E16}"/>
    <dgm:cxn modelId="{AA769FF6-976E-47BF-B648-BD7FA16066D7}" type="presOf" srcId="{8C606A3E-31E5-4166-AF5B-F1B5E9510FC3}" destId="{E0FC6D39-E141-4AEF-807C-EB16DC617F5C}" srcOrd="0" destOrd="0" presId="urn:microsoft.com/office/officeart/2005/8/layout/radial2"/>
    <dgm:cxn modelId="{415AB600-ACBA-471D-AA11-9FB39EAFA20D}" srcId="{A229E28E-D0FB-497C-814A-9508D52EF3E5}" destId="{DB449E67-2A32-4819-AE40-8252695FD8E7}" srcOrd="8" destOrd="0" parTransId="{8C606A3E-31E5-4166-AF5B-F1B5E9510FC3}" sibTransId="{9AD2E706-C7C7-4A57-849C-7A0E6BACEFB3}"/>
    <dgm:cxn modelId="{139A06D8-DA3D-423C-9EDD-C66698F7CEEB}" srcId="{A229E28E-D0FB-497C-814A-9508D52EF3E5}" destId="{85FC0CF3-FA29-4856-84C6-05B2DC2101BE}" srcOrd="0" destOrd="0" parTransId="{737ED1F7-D3DA-4621-BF3A-3FB221E771F8}" sibTransId="{DC5E7AF5-64E2-4663-AD94-85E3738BC60A}"/>
    <dgm:cxn modelId="{C549E9E8-2B51-4C10-ACF7-E386B5015C63}" type="presOf" srcId="{AE343E9C-E41D-4712-A16A-FB7DAB7ADECA}" destId="{7D631C0A-1B4C-4C85-BEFD-94DB69999A67}" srcOrd="0" destOrd="0" presId="urn:microsoft.com/office/officeart/2005/8/layout/radial2"/>
    <dgm:cxn modelId="{262E3526-495B-4C12-8955-6C3C3334A9B9}" type="presOf" srcId="{B5621275-11D0-4083-9460-3FA6F7A8216D}" destId="{D6830480-39D7-41DB-8F6B-34923CD50607}" srcOrd="0" destOrd="0" presId="urn:microsoft.com/office/officeart/2005/8/layout/radial2"/>
    <dgm:cxn modelId="{C8C05BE4-FE4D-4FEB-9292-31A360B00BA9}" type="presOf" srcId="{F11D82CC-4A92-4975-A896-C19AAC9CC602}" destId="{0DB610CB-822D-47A8-9C5C-F5D75D89ED27}" srcOrd="0" destOrd="0" presId="urn:microsoft.com/office/officeart/2005/8/layout/radial2"/>
    <dgm:cxn modelId="{351996DC-81A9-4E51-A98C-13E3B0814E17}" type="presOf" srcId="{461A0C1D-ED39-4E99-B991-46AD84BAAA9C}" destId="{0D073D4B-6EB6-4864-929A-2078BBC17DAB}" srcOrd="0" destOrd="0" presId="urn:microsoft.com/office/officeart/2005/8/layout/radial2"/>
    <dgm:cxn modelId="{3E2C3E89-FCF0-4090-84B9-B7D1DF746148}" srcId="{A229E28E-D0FB-497C-814A-9508D52EF3E5}" destId="{461A0C1D-ED39-4E99-B991-46AD84BAAA9C}" srcOrd="6" destOrd="0" parTransId="{95B46AD0-501A-4AFC-A189-5D55CA7D13EF}" sibTransId="{A1F8FA03-8339-4C37-A830-B0033E0A2F62}"/>
    <dgm:cxn modelId="{9F7E6859-095F-4B9F-8769-F2D5C0DEBE9F}" srcId="{A229E28E-D0FB-497C-814A-9508D52EF3E5}" destId="{AE343E9C-E41D-4712-A16A-FB7DAB7ADECA}" srcOrd="7" destOrd="0" parTransId="{A39A8C90-F6DC-4E0F-9EB8-C08F6B26404D}" sibTransId="{F52979A4-6B84-4029-8211-8A32339BC13F}"/>
    <dgm:cxn modelId="{16C78604-BD2F-40D7-B3FF-EB885EC14DBA}" srcId="{A229E28E-D0FB-497C-814A-9508D52EF3E5}" destId="{991AB706-E918-40FD-A2EB-A85620BB8A05}" srcOrd="3" destOrd="0" parTransId="{51FE4F06-F1C7-4E0E-9C17-74B8B506030A}" sibTransId="{ECFA7769-8B26-46CA-AD51-689AD6561446}"/>
    <dgm:cxn modelId="{8AC291DF-4BCA-4A9F-95F0-FD2BD5777BE7}" type="presOf" srcId="{991AB706-E918-40FD-A2EB-A85620BB8A05}" destId="{092360B9-716E-4519-99FB-560F891A9A72}" srcOrd="0" destOrd="0" presId="urn:microsoft.com/office/officeart/2005/8/layout/radial2"/>
    <dgm:cxn modelId="{B9434C07-5CC8-4840-9889-93EE9A4E798C}" type="presOf" srcId="{7552F2AE-506F-446A-B61B-EC4959C68F44}" destId="{372E7087-135B-4213-8E23-ADCE18AE540E}" srcOrd="0" destOrd="0" presId="urn:microsoft.com/office/officeart/2005/8/layout/radial2"/>
    <dgm:cxn modelId="{3CDA1DB4-0544-4E66-B846-37FE6185A246}" type="presOf" srcId="{F42E424D-CAB6-4E48-A0A9-B6877199A7ED}" destId="{F9964EBF-545A-4C80-A2C6-0A1013F72295}" srcOrd="0" destOrd="0" presId="urn:microsoft.com/office/officeart/2005/8/layout/radial2"/>
    <dgm:cxn modelId="{92D7388E-43AC-49A9-A6F8-301BA4A982D0}" type="presOf" srcId="{737ED1F7-D3DA-4621-BF3A-3FB221E771F8}" destId="{B8073E4F-F049-4D0C-B321-B5AD61E0B29A}" srcOrd="0" destOrd="0" presId="urn:microsoft.com/office/officeart/2005/8/layout/radial2"/>
    <dgm:cxn modelId="{9AA18088-71A3-4708-81C8-162A4B70A3CD}" type="presOf" srcId="{A39A8C90-F6DC-4E0F-9EB8-C08F6B26404D}" destId="{B298F236-B966-4E9B-8BC9-C49CFB1FE163}" srcOrd="0" destOrd="0" presId="urn:microsoft.com/office/officeart/2005/8/layout/radial2"/>
    <dgm:cxn modelId="{8521D123-67BF-4F49-B567-748CADF02293}" srcId="{A229E28E-D0FB-497C-814A-9508D52EF3E5}" destId="{F42E424D-CAB6-4E48-A0A9-B6877199A7ED}" srcOrd="1" destOrd="0" parTransId="{F11D82CC-4A92-4975-A896-C19AAC9CC602}" sibTransId="{CBD7DFCD-3A26-4212-8B45-357520790755}"/>
    <dgm:cxn modelId="{5EDB0F63-D37B-44A3-8997-C1DBAC4A699C}" type="presOf" srcId="{85FC0CF3-FA29-4856-84C6-05B2DC2101BE}" destId="{ACF68C79-9021-4F39-B28B-F70C5D66A3CC}" srcOrd="0" destOrd="0" presId="urn:microsoft.com/office/officeart/2005/8/layout/radial2"/>
    <dgm:cxn modelId="{A9CBC2CF-75F6-43F8-A448-2100FFA69A14}" type="presOf" srcId="{837F94C6-33D3-4500-BBE6-F02C7E5C1DE8}" destId="{92C3298C-79EA-44AA-9F82-D0EC064343BC}" srcOrd="0" destOrd="0" presId="urn:microsoft.com/office/officeart/2005/8/layout/radial2"/>
    <dgm:cxn modelId="{1ECC24C0-D638-48E8-ABD8-97D094EBBDDA}" type="presOf" srcId="{DB449E67-2A32-4819-AE40-8252695FD8E7}" destId="{4671C066-E7C3-4D6B-9D9F-D1865D6C4F40}" srcOrd="0" destOrd="0" presId="urn:microsoft.com/office/officeart/2005/8/layout/radial2"/>
    <dgm:cxn modelId="{56D6C375-31AD-472B-A261-43100ABBD1BF}" type="presParOf" srcId="{01C2CFD0-1C28-4D15-9369-37B5D5EA8F86}" destId="{74379885-6C51-4D7A-AD5B-8EF375795325}" srcOrd="0" destOrd="0" presId="urn:microsoft.com/office/officeart/2005/8/layout/radial2"/>
    <dgm:cxn modelId="{343E7BA4-8B3B-4F54-BCAC-737A6643FCD8}" type="presParOf" srcId="{74379885-6C51-4D7A-AD5B-8EF375795325}" destId="{D18BBBF7-6054-461E-9C26-66A6F310EB1D}" srcOrd="0" destOrd="0" presId="urn:microsoft.com/office/officeart/2005/8/layout/radial2"/>
    <dgm:cxn modelId="{2ECCB662-75BC-48E9-A421-763FE83866B4}" type="presParOf" srcId="{D18BBBF7-6054-461E-9C26-66A6F310EB1D}" destId="{21B81FE8-4A53-4B16-A337-328022205F91}" srcOrd="0" destOrd="0" presId="urn:microsoft.com/office/officeart/2005/8/layout/radial2"/>
    <dgm:cxn modelId="{A2CC3E3C-791A-4FFA-98E7-4DD0CFF5376B}" type="presParOf" srcId="{D18BBBF7-6054-461E-9C26-66A6F310EB1D}" destId="{1F2420E4-31A6-4B99-882F-A6EB5F165E3C}" srcOrd="1" destOrd="0" presId="urn:microsoft.com/office/officeart/2005/8/layout/radial2"/>
    <dgm:cxn modelId="{AB88650C-79CF-4797-87A3-91D98FC18632}" type="presParOf" srcId="{74379885-6C51-4D7A-AD5B-8EF375795325}" destId="{B8073E4F-F049-4D0C-B321-B5AD61E0B29A}" srcOrd="1" destOrd="0" presId="urn:microsoft.com/office/officeart/2005/8/layout/radial2"/>
    <dgm:cxn modelId="{B7517295-E03E-4360-95F6-7519C9B8A010}" type="presParOf" srcId="{74379885-6C51-4D7A-AD5B-8EF375795325}" destId="{A8A8AB98-8639-4FB1-A2C9-68071FAF5E89}" srcOrd="2" destOrd="0" presId="urn:microsoft.com/office/officeart/2005/8/layout/radial2"/>
    <dgm:cxn modelId="{4C357BBA-FA20-4062-95F6-99FC1248B762}" type="presParOf" srcId="{A8A8AB98-8639-4FB1-A2C9-68071FAF5E89}" destId="{ACF68C79-9021-4F39-B28B-F70C5D66A3CC}" srcOrd="0" destOrd="0" presId="urn:microsoft.com/office/officeart/2005/8/layout/radial2"/>
    <dgm:cxn modelId="{72D8620B-4595-48C7-B736-645B2EDC6E87}" type="presParOf" srcId="{A8A8AB98-8639-4FB1-A2C9-68071FAF5E89}" destId="{71AB3E8B-7B54-431E-8CDE-6247EB151232}" srcOrd="1" destOrd="0" presId="urn:microsoft.com/office/officeart/2005/8/layout/radial2"/>
    <dgm:cxn modelId="{4BA2325A-4DC3-4120-A13D-E332580C9359}" type="presParOf" srcId="{74379885-6C51-4D7A-AD5B-8EF375795325}" destId="{0DB610CB-822D-47A8-9C5C-F5D75D89ED27}" srcOrd="3" destOrd="0" presId="urn:microsoft.com/office/officeart/2005/8/layout/radial2"/>
    <dgm:cxn modelId="{4F8D13B0-403C-4626-81DD-8DC42BFCBD3B}" type="presParOf" srcId="{74379885-6C51-4D7A-AD5B-8EF375795325}" destId="{1CEEFEFD-FC7C-4B9C-AF89-D2629514C653}" srcOrd="4" destOrd="0" presId="urn:microsoft.com/office/officeart/2005/8/layout/radial2"/>
    <dgm:cxn modelId="{34558FDE-88AD-448E-BA7E-43D9BBEEAAF4}" type="presParOf" srcId="{1CEEFEFD-FC7C-4B9C-AF89-D2629514C653}" destId="{F9964EBF-545A-4C80-A2C6-0A1013F72295}" srcOrd="0" destOrd="0" presId="urn:microsoft.com/office/officeart/2005/8/layout/radial2"/>
    <dgm:cxn modelId="{8DA309CA-0E82-473C-8612-A73CEFA01FB1}" type="presParOf" srcId="{1CEEFEFD-FC7C-4B9C-AF89-D2629514C653}" destId="{BDD22E54-E60D-440D-A36A-1A1C2D9732BA}" srcOrd="1" destOrd="0" presId="urn:microsoft.com/office/officeart/2005/8/layout/radial2"/>
    <dgm:cxn modelId="{E8D5124D-6279-454C-AEE2-3CAB554D0181}" type="presParOf" srcId="{74379885-6C51-4D7A-AD5B-8EF375795325}" destId="{DCEC29AD-AE5D-4AFC-AD07-5272BDECBE63}" srcOrd="5" destOrd="0" presId="urn:microsoft.com/office/officeart/2005/8/layout/radial2"/>
    <dgm:cxn modelId="{E8B6A0FC-378A-4080-A74A-B7E53EF9B74B}" type="presParOf" srcId="{74379885-6C51-4D7A-AD5B-8EF375795325}" destId="{D33BEED4-C6F9-4652-A3FC-44B80FFFF067}" srcOrd="6" destOrd="0" presId="urn:microsoft.com/office/officeart/2005/8/layout/radial2"/>
    <dgm:cxn modelId="{34913AE9-AFF2-4E3B-B977-A8EA99EF9BFD}" type="presParOf" srcId="{D33BEED4-C6F9-4652-A3FC-44B80FFFF067}" destId="{372E7087-135B-4213-8E23-ADCE18AE540E}" srcOrd="0" destOrd="0" presId="urn:microsoft.com/office/officeart/2005/8/layout/radial2"/>
    <dgm:cxn modelId="{579FAEF3-AE26-48D2-ADDC-E377546CF64D}" type="presParOf" srcId="{D33BEED4-C6F9-4652-A3FC-44B80FFFF067}" destId="{3869FF3A-75E1-4314-B0ED-60CEDE07FEC6}" srcOrd="1" destOrd="0" presId="urn:microsoft.com/office/officeart/2005/8/layout/radial2"/>
    <dgm:cxn modelId="{027062E7-C823-40BD-B105-86E47948F916}" type="presParOf" srcId="{74379885-6C51-4D7A-AD5B-8EF375795325}" destId="{BD53B3FC-9915-49B2-A06B-F8D9190E5EF6}" srcOrd="7" destOrd="0" presId="urn:microsoft.com/office/officeart/2005/8/layout/radial2"/>
    <dgm:cxn modelId="{3C2660A2-1F3F-467A-97E8-F239A2410054}" type="presParOf" srcId="{74379885-6C51-4D7A-AD5B-8EF375795325}" destId="{0DE6B5E9-8DBC-438E-837F-090C8D07DC04}" srcOrd="8" destOrd="0" presId="urn:microsoft.com/office/officeart/2005/8/layout/radial2"/>
    <dgm:cxn modelId="{19339C77-5073-4CE4-88A4-C7F91F4D3B4C}" type="presParOf" srcId="{0DE6B5E9-8DBC-438E-837F-090C8D07DC04}" destId="{092360B9-716E-4519-99FB-560F891A9A72}" srcOrd="0" destOrd="0" presId="urn:microsoft.com/office/officeart/2005/8/layout/radial2"/>
    <dgm:cxn modelId="{3022B046-BAD9-45D4-9E14-CAC5517FC759}" type="presParOf" srcId="{0DE6B5E9-8DBC-438E-837F-090C8D07DC04}" destId="{F75BF763-C8FF-4D79-A0C6-E342C3A9D27F}" srcOrd="1" destOrd="0" presId="urn:microsoft.com/office/officeart/2005/8/layout/radial2"/>
    <dgm:cxn modelId="{257CD7BA-26C3-41E1-9876-6157106ADF3D}" type="presParOf" srcId="{74379885-6C51-4D7A-AD5B-8EF375795325}" destId="{57E58670-D098-4FA3-AD77-E404EA81FBF6}" srcOrd="9" destOrd="0" presId="urn:microsoft.com/office/officeart/2005/8/layout/radial2"/>
    <dgm:cxn modelId="{4C2FF66A-2B2E-44AC-8BFD-CC0814475C34}" type="presParOf" srcId="{74379885-6C51-4D7A-AD5B-8EF375795325}" destId="{BCF69F7E-9B0E-4BE0-A1F1-04C3983079FC}" srcOrd="10" destOrd="0" presId="urn:microsoft.com/office/officeart/2005/8/layout/radial2"/>
    <dgm:cxn modelId="{E686FC27-2A11-425A-95A7-6DC7841AB082}" type="presParOf" srcId="{BCF69F7E-9B0E-4BE0-A1F1-04C3983079FC}" destId="{D6830480-39D7-41DB-8F6B-34923CD50607}" srcOrd="0" destOrd="0" presId="urn:microsoft.com/office/officeart/2005/8/layout/radial2"/>
    <dgm:cxn modelId="{E3FCFB21-B6CB-4EB0-8FA2-BE268B8A2B49}" type="presParOf" srcId="{BCF69F7E-9B0E-4BE0-A1F1-04C3983079FC}" destId="{78E854DB-3CC6-4140-A78C-7F71DFFD0B11}" srcOrd="1" destOrd="0" presId="urn:microsoft.com/office/officeart/2005/8/layout/radial2"/>
    <dgm:cxn modelId="{F760FFCC-66D6-4983-AA40-8F9204F05246}" type="presParOf" srcId="{74379885-6C51-4D7A-AD5B-8EF375795325}" destId="{92C3298C-79EA-44AA-9F82-D0EC064343BC}" srcOrd="11" destOrd="0" presId="urn:microsoft.com/office/officeart/2005/8/layout/radial2"/>
    <dgm:cxn modelId="{C741904D-4E7D-413B-BDBB-8A146F5518A0}" type="presParOf" srcId="{74379885-6C51-4D7A-AD5B-8EF375795325}" destId="{89865C38-3427-47DF-89C5-D6B0276AB640}" srcOrd="12" destOrd="0" presId="urn:microsoft.com/office/officeart/2005/8/layout/radial2"/>
    <dgm:cxn modelId="{D146D3A8-5A10-41D5-B08E-030E9E54AE22}" type="presParOf" srcId="{89865C38-3427-47DF-89C5-D6B0276AB640}" destId="{13D1C457-0B70-401D-954A-4D0EB61E9B25}" srcOrd="0" destOrd="0" presId="urn:microsoft.com/office/officeart/2005/8/layout/radial2"/>
    <dgm:cxn modelId="{9DB14CFF-4140-4D0D-A950-75ADE6A4F69A}" type="presParOf" srcId="{89865C38-3427-47DF-89C5-D6B0276AB640}" destId="{3587CB54-1DEE-4781-8780-4B255ECF6DE6}" srcOrd="1" destOrd="0" presId="urn:microsoft.com/office/officeart/2005/8/layout/radial2"/>
    <dgm:cxn modelId="{7EEC9909-F3E6-439F-98BB-2DA3D2846A31}" type="presParOf" srcId="{74379885-6C51-4D7A-AD5B-8EF375795325}" destId="{9164AACF-BED8-4A19-9619-5B49E54E6FEE}" srcOrd="13" destOrd="0" presId="urn:microsoft.com/office/officeart/2005/8/layout/radial2"/>
    <dgm:cxn modelId="{4541FE56-15C3-49AA-AF08-DDDEA8794F1A}" type="presParOf" srcId="{74379885-6C51-4D7A-AD5B-8EF375795325}" destId="{7A288E37-1F4C-487C-9865-5F179D758E52}" srcOrd="14" destOrd="0" presId="urn:microsoft.com/office/officeart/2005/8/layout/radial2"/>
    <dgm:cxn modelId="{7A8F9AD1-2336-4A9A-82E6-C0B684E94759}" type="presParOf" srcId="{7A288E37-1F4C-487C-9865-5F179D758E52}" destId="{0D073D4B-6EB6-4864-929A-2078BBC17DAB}" srcOrd="0" destOrd="0" presId="urn:microsoft.com/office/officeart/2005/8/layout/radial2"/>
    <dgm:cxn modelId="{F8E8656B-B90F-4CA7-AFAC-53C1841AA04E}" type="presParOf" srcId="{7A288E37-1F4C-487C-9865-5F179D758E52}" destId="{81A78E99-2AF5-45D3-906D-B413F5060630}" srcOrd="1" destOrd="0" presId="urn:microsoft.com/office/officeart/2005/8/layout/radial2"/>
    <dgm:cxn modelId="{38B72497-AD66-4BA7-B1F9-985DA61D0545}" type="presParOf" srcId="{74379885-6C51-4D7A-AD5B-8EF375795325}" destId="{B298F236-B966-4E9B-8BC9-C49CFB1FE163}" srcOrd="15" destOrd="0" presId="urn:microsoft.com/office/officeart/2005/8/layout/radial2"/>
    <dgm:cxn modelId="{20DD06FE-DA1F-47D5-B6E1-492FF868E92D}" type="presParOf" srcId="{74379885-6C51-4D7A-AD5B-8EF375795325}" destId="{326A0E23-4481-4E3F-A734-0500C06A74BC}" srcOrd="16" destOrd="0" presId="urn:microsoft.com/office/officeart/2005/8/layout/radial2"/>
    <dgm:cxn modelId="{677E98D3-BE03-4B91-ABBC-9A7DA81CB39B}" type="presParOf" srcId="{326A0E23-4481-4E3F-A734-0500C06A74BC}" destId="{7D631C0A-1B4C-4C85-BEFD-94DB69999A67}" srcOrd="0" destOrd="0" presId="urn:microsoft.com/office/officeart/2005/8/layout/radial2"/>
    <dgm:cxn modelId="{BAE48950-1297-44BE-8894-61D9CAFD90EA}" type="presParOf" srcId="{326A0E23-4481-4E3F-A734-0500C06A74BC}" destId="{4493B7D1-2C1C-43F9-B6B0-A64D21A0C442}" srcOrd="1" destOrd="0" presId="urn:microsoft.com/office/officeart/2005/8/layout/radial2"/>
    <dgm:cxn modelId="{CCBDFE30-44BB-43CB-9983-5E2C469B33D2}" type="presParOf" srcId="{74379885-6C51-4D7A-AD5B-8EF375795325}" destId="{E0FC6D39-E141-4AEF-807C-EB16DC617F5C}" srcOrd="17" destOrd="0" presId="urn:microsoft.com/office/officeart/2005/8/layout/radial2"/>
    <dgm:cxn modelId="{3B154CEE-B6DA-474D-80C1-B3D3FA01E2C8}" type="presParOf" srcId="{74379885-6C51-4D7A-AD5B-8EF375795325}" destId="{55AE8A79-0CCF-4E12-97FF-BF8FA2AC665D}" srcOrd="18" destOrd="0" presId="urn:microsoft.com/office/officeart/2005/8/layout/radial2"/>
    <dgm:cxn modelId="{F2E39107-6EA0-4E8B-81A7-6B8FEEBA291A}" type="presParOf" srcId="{55AE8A79-0CCF-4E12-97FF-BF8FA2AC665D}" destId="{4671C066-E7C3-4D6B-9D9F-D1865D6C4F40}" srcOrd="0" destOrd="0" presId="urn:microsoft.com/office/officeart/2005/8/layout/radial2"/>
    <dgm:cxn modelId="{6EC1B69A-3F2E-4B3F-8B00-82404F507BA0}" type="presParOf" srcId="{55AE8A79-0CCF-4E12-97FF-BF8FA2AC665D}" destId="{56603186-1D23-494A-AE9F-98470C75DC2B}" srcOrd="1" destOrd="0" presId="urn:microsoft.com/office/officeart/2005/8/layout/radial2"/>
    <dgm:cxn modelId="{282B76C5-1F76-4EC2-BC9C-7DB29B874FB4}" type="presParOf" srcId="{74379885-6C51-4D7A-AD5B-8EF375795325}" destId="{410FACDB-D7DA-47B0-81B5-7FA15C71A0A0}" srcOrd="19" destOrd="0" presId="urn:microsoft.com/office/officeart/2005/8/layout/radial2"/>
    <dgm:cxn modelId="{E91A0B47-E4CF-4A5C-92E6-347C58ABFA9D}" type="presParOf" srcId="{74379885-6C51-4D7A-AD5B-8EF375795325}" destId="{38FE55F5-E9AC-4561-86EB-AD7AE7BA7377}" srcOrd="20" destOrd="0" presId="urn:microsoft.com/office/officeart/2005/8/layout/radial2"/>
    <dgm:cxn modelId="{95D8DEA4-1801-417A-AE35-94BB00B6CFD9}" type="presParOf" srcId="{38FE55F5-E9AC-4561-86EB-AD7AE7BA7377}" destId="{C5223485-0171-4170-94F2-29E30CFAE61C}" srcOrd="0" destOrd="0" presId="urn:microsoft.com/office/officeart/2005/8/layout/radial2"/>
    <dgm:cxn modelId="{A9DA4002-8291-4988-AD85-DDF8B96A8270}" type="presParOf" srcId="{38FE55F5-E9AC-4561-86EB-AD7AE7BA7377}" destId="{E21F1593-866C-46BB-9F19-CDBEB1E77B41}" srcOrd="1" destOrd="0" presId="urn:microsoft.com/office/officeart/2005/8/layout/radial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B55A91-098A-4E36-A74A-8A431D3250FF}">
      <dsp:nvSpPr>
        <dsp:cNvPr id="0" name=""/>
        <dsp:cNvSpPr/>
      </dsp:nvSpPr>
      <dsp:spPr>
        <a:xfrm>
          <a:off x="237626" y="0"/>
          <a:ext cx="2693099" cy="4680520"/>
        </a:xfrm>
        <a:prstGeom prst="rightArrow">
          <a:avLst/>
        </a:prstGeom>
        <a:solidFill>
          <a:srgbClr val="9E7800"/>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1F7E11FC-D321-4281-A9CE-E96E929129F8}">
      <dsp:nvSpPr>
        <dsp:cNvPr id="0" name=""/>
        <dsp:cNvSpPr/>
      </dsp:nvSpPr>
      <dsp:spPr>
        <a:xfrm>
          <a:off x="288032" y="1368153"/>
          <a:ext cx="944988" cy="1872208"/>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Tipos penales</a:t>
          </a:r>
          <a:endParaRPr lang="es-MX" sz="1000" kern="1200" dirty="0"/>
        </a:p>
      </dsp:txBody>
      <dsp:txXfrm>
        <a:off x="288032" y="1368153"/>
        <a:ext cx="944988" cy="1872208"/>
      </dsp:txXfrm>
    </dsp:sp>
    <dsp:sp modelId="{359B2D89-E756-48FE-842A-99A5093117D2}">
      <dsp:nvSpPr>
        <dsp:cNvPr id="0" name=""/>
        <dsp:cNvSpPr/>
      </dsp:nvSpPr>
      <dsp:spPr>
        <a:xfrm>
          <a:off x="1296140" y="1368153"/>
          <a:ext cx="1288380" cy="1872208"/>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t>32 </a:t>
          </a:r>
          <a:r>
            <a:rPr lang="es-MX" sz="1600" kern="1200" dirty="0" smtClean="0"/>
            <a:t>Entidades Federativas</a:t>
          </a:r>
          <a:endParaRPr lang="es-MX" sz="1600" kern="1200" dirty="0"/>
        </a:p>
      </dsp:txBody>
      <dsp:txXfrm>
        <a:off x="1296140" y="1368153"/>
        <a:ext cx="1288380" cy="187220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0FACDB-D7DA-47B0-81B5-7FA15C71A0A0}">
      <dsp:nvSpPr>
        <dsp:cNvPr id="0" name=""/>
        <dsp:cNvSpPr/>
      </dsp:nvSpPr>
      <dsp:spPr>
        <a:xfrm rot="3061030">
          <a:off x="-221082" y="3950041"/>
          <a:ext cx="2208924" cy="28916"/>
        </a:xfrm>
        <a:custGeom>
          <a:avLst/>
          <a:gdLst/>
          <a:ahLst/>
          <a:cxnLst/>
          <a:rect l="0" t="0" r="0" b="0"/>
          <a:pathLst>
            <a:path>
              <a:moveTo>
                <a:pt x="0" y="14458"/>
              </a:moveTo>
              <a:lnTo>
                <a:pt x="2208924" y="14458"/>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0FC6D39-E141-4AEF-807C-EB16DC617F5C}">
      <dsp:nvSpPr>
        <dsp:cNvPr id="0" name=""/>
        <dsp:cNvSpPr/>
      </dsp:nvSpPr>
      <dsp:spPr>
        <a:xfrm rot="2398177">
          <a:off x="-18513" y="3737047"/>
          <a:ext cx="2115566" cy="28916"/>
        </a:xfrm>
        <a:custGeom>
          <a:avLst/>
          <a:gdLst/>
          <a:ahLst/>
          <a:cxnLst/>
          <a:rect l="0" t="0" r="0" b="0"/>
          <a:pathLst>
            <a:path>
              <a:moveTo>
                <a:pt x="0" y="14458"/>
              </a:moveTo>
              <a:lnTo>
                <a:pt x="2115566" y="14458"/>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298F236-B966-4E9B-8BC9-C49CFB1FE163}">
      <dsp:nvSpPr>
        <dsp:cNvPr id="0" name=""/>
        <dsp:cNvSpPr/>
      </dsp:nvSpPr>
      <dsp:spPr>
        <a:xfrm rot="1722889">
          <a:off x="102942" y="3487526"/>
          <a:ext cx="2043580" cy="28916"/>
        </a:xfrm>
        <a:custGeom>
          <a:avLst/>
          <a:gdLst/>
          <a:ahLst/>
          <a:cxnLst/>
          <a:rect l="0" t="0" r="0" b="0"/>
          <a:pathLst>
            <a:path>
              <a:moveTo>
                <a:pt x="0" y="14458"/>
              </a:moveTo>
              <a:lnTo>
                <a:pt x="2043580" y="14458"/>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164AACF-BED8-4A19-9619-5B49E54E6FEE}">
      <dsp:nvSpPr>
        <dsp:cNvPr id="0" name=""/>
        <dsp:cNvSpPr/>
      </dsp:nvSpPr>
      <dsp:spPr>
        <a:xfrm rot="1037883">
          <a:off x="185149" y="3232647"/>
          <a:ext cx="1921362" cy="28916"/>
        </a:xfrm>
        <a:custGeom>
          <a:avLst/>
          <a:gdLst/>
          <a:ahLst/>
          <a:cxnLst/>
          <a:rect l="0" t="0" r="0" b="0"/>
          <a:pathLst>
            <a:path>
              <a:moveTo>
                <a:pt x="0" y="14458"/>
              </a:moveTo>
              <a:lnTo>
                <a:pt x="1921362" y="14458"/>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2C3298C-79EA-44AA-9F82-D0EC064343BC}">
      <dsp:nvSpPr>
        <dsp:cNvPr id="0" name=""/>
        <dsp:cNvSpPr/>
      </dsp:nvSpPr>
      <dsp:spPr>
        <a:xfrm rot="346672">
          <a:off x="224118" y="2991672"/>
          <a:ext cx="1764131" cy="28916"/>
        </a:xfrm>
        <a:custGeom>
          <a:avLst/>
          <a:gdLst/>
          <a:ahLst/>
          <a:cxnLst/>
          <a:rect l="0" t="0" r="0" b="0"/>
          <a:pathLst>
            <a:path>
              <a:moveTo>
                <a:pt x="0" y="14458"/>
              </a:moveTo>
              <a:lnTo>
                <a:pt x="1764131" y="14458"/>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7E58670-D098-4FA3-AD77-E404EA81FBF6}">
      <dsp:nvSpPr>
        <dsp:cNvPr id="0" name=""/>
        <dsp:cNvSpPr/>
      </dsp:nvSpPr>
      <dsp:spPr>
        <a:xfrm rot="21253328">
          <a:off x="224118" y="2771603"/>
          <a:ext cx="1764131" cy="28916"/>
        </a:xfrm>
        <a:custGeom>
          <a:avLst/>
          <a:gdLst/>
          <a:ahLst/>
          <a:cxnLst/>
          <a:rect l="0" t="0" r="0" b="0"/>
          <a:pathLst>
            <a:path>
              <a:moveTo>
                <a:pt x="0" y="14458"/>
              </a:moveTo>
              <a:lnTo>
                <a:pt x="1764131" y="14458"/>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D53B3FC-9915-49B2-A06B-F8D9190E5EF6}">
      <dsp:nvSpPr>
        <dsp:cNvPr id="0" name=""/>
        <dsp:cNvSpPr/>
      </dsp:nvSpPr>
      <dsp:spPr>
        <a:xfrm rot="20562117">
          <a:off x="185149" y="2530628"/>
          <a:ext cx="1921362" cy="28916"/>
        </a:xfrm>
        <a:custGeom>
          <a:avLst/>
          <a:gdLst/>
          <a:ahLst/>
          <a:cxnLst/>
          <a:rect l="0" t="0" r="0" b="0"/>
          <a:pathLst>
            <a:path>
              <a:moveTo>
                <a:pt x="0" y="14458"/>
              </a:moveTo>
              <a:lnTo>
                <a:pt x="1921362" y="14458"/>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CEC29AD-AE5D-4AFC-AD07-5272BDECBE63}">
      <dsp:nvSpPr>
        <dsp:cNvPr id="0" name=""/>
        <dsp:cNvSpPr/>
      </dsp:nvSpPr>
      <dsp:spPr>
        <a:xfrm rot="19877111">
          <a:off x="102942" y="2275749"/>
          <a:ext cx="2043580" cy="28916"/>
        </a:xfrm>
        <a:custGeom>
          <a:avLst/>
          <a:gdLst/>
          <a:ahLst/>
          <a:cxnLst/>
          <a:rect l="0" t="0" r="0" b="0"/>
          <a:pathLst>
            <a:path>
              <a:moveTo>
                <a:pt x="0" y="14458"/>
              </a:moveTo>
              <a:lnTo>
                <a:pt x="2043580" y="14458"/>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DB610CB-822D-47A8-9C5C-F5D75D89ED27}">
      <dsp:nvSpPr>
        <dsp:cNvPr id="0" name=""/>
        <dsp:cNvSpPr/>
      </dsp:nvSpPr>
      <dsp:spPr>
        <a:xfrm rot="19201823">
          <a:off x="-18513" y="2026228"/>
          <a:ext cx="2115566" cy="28916"/>
        </a:xfrm>
        <a:custGeom>
          <a:avLst/>
          <a:gdLst/>
          <a:ahLst/>
          <a:cxnLst/>
          <a:rect l="0" t="0" r="0" b="0"/>
          <a:pathLst>
            <a:path>
              <a:moveTo>
                <a:pt x="0" y="14458"/>
              </a:moveTo>
              <a:lnTo>
                <a:pt x="2115566" y="14458"/>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8073E4F-F049-4D0C-B321-B5AD61E0B29A}">
      <dsp:nvSpPr>
        <dsp:cNvPr id="0" name=""/>
        <dsp:cNvSpPr/>
      </dsp:nvSpPr>
      <dsp:spPr>
        <a:xfrm rot="18538970">
          <a:off x="-221082" y="1813234"/>
          <a:ext cx="2208924" cy="28916"/>
        </a:xfrm>
        <a:custGeom>
          <a:avLst/>
          <a:gdLst/>
          <a:ahLst/>
          <a:cxnLst/>
          <a:rect l="0" t="0" r="0" b="0"/>
          <a:pathLst>
            <a:path>
              <a:moveTo>
                <a:pt x="0" y="14458"/>
              </a:moveTo>
              <a:lnTo>
                <a:pt x="2208924" y="14458"/>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F2420E4-31A6-4B99-882F-A6EB5F165E3C}">
      <dsp:nvSpPr>
        <dsp:cNvPr id="0" name=""/>
        <dsp:cNvSpPr/>
      </dsp:nvSpPr>
      <dsp:spPr>
        <a:xfrm>
          <a:off x="-281076" y="2596286"/>
          <a:ext cx="599619" cy="59961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CF68C79-9021-4F39-B28B-F70C5D66A3CC}">
      <dsp:nvSpPr>
        <dsp:cNvPr id="0" name=""/>
        <dsp:cNvSpPr/>
      </dsp:nvSpPr>
      <dsp:spPr>
        <a:xfrm>
          <a:off x="1087746" y="613971"/>
          <a:ext cx="1264607" cy="359771"/>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_tradnl" sz="1200" b="1" kern="1200" dirty="0" smtClean="0"/>
            <a:t>HOMICIDIO </a:t>
          </a:r>
          <a:endParaRPr lang="es-MX" sz="1200" kern="1200" dirty="0"/>
        </a:p>
      </dsp:txBody>
      <dsp:txXfrm>
        <a:off x="1087746" y="613971"/>
        <a:ext cx="1264607" cy="359771"/>
      </dsp:txXfrm>
    </dsp:sp>
    <dsp:sp modelId="{F9964EBF-545A-4C80-A2C6-0A1013F72295}">
      <dsp:nvSpPr>
        <dsp:cNvPr id="0" name=""/>
        <dsp:cNvSpPr/>
      </dsp:nvSpPr>
      <dsp:spPr>
        <a:xfrm>
          <a:off x="1420858" y="1010958"/>
          <a:ext cx="1264607" cy="359771"/>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_tradnl" sz="1200" b="1" kern="1200" dirty="0" smtClean="0"/>
            <a:t>VIOLACIÓN</a:t>
          </a:r>
          <a:endParaRPr lang="es-MX" sz="1200" kern="1200" dirty="0"/>
        </a:p>
      </dsp:txBody>
      <dsp:txXfrm>
        <a:off x="1420858" y="1010958"/>
        <a:ext cx="1264607" cy="359771"/>
      </dsp:txXfrm>
    </dsp:sp>
    <dsp:sp modelId="{372E7087-135B-4213-8E23-ADCE18AE540E}">
      <dsp:nvSpPr>
        <dsp:cNvPr id="0" name=""/>
        <dsp:cNvSpPr/>
      </dsp:nvSpPr>
      <dsp:spPr>
        <a:xfrm>
          <a:off x="1679974" y="1459759"/>
          <a:ext cx="1264607" cy="359771"/>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_tradnl" sz="1200" b="1" kern="1200" dirty="0" smtClean="0"/>
            <a:t>SECUESTRO</a:t>
          </a:r>
          <a:endParaRPr lang="es-MX" sz="1200" kern="1200" dirty="0"/>
        </a:p>
      </dsp:txBody>
      <dsp:txXfrm>
        <a:off x="1679974" y="1459759"/>
        <a:ext cx="1264607" cy="359771"/>
      </dsp:txXfrm>
    </dsp:sp>
    <dsp:sp modelId="{092360B9-716E-4519-99FB-560F891A9A72}">
      <dsp:nvSpPr>
        <dsp:cNvPr id="0" name=""/>
        <dsp:cNvSpPr/>
      </dsp:nvSpPr>
      <dsp:spPr>
        <a:xfrm>
          <a:off x="1857219" y="1946737"/>
          <a:ext cx="1264607" cy="359771"/>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t>ROBO DE VEHÍCULO</a:t>
          </a:r>
          <a:endParaRPr lang="es-MX" sz="1200" kern="1200" dirty="0"/>
        </a:p>
      </dsp:txBody>
      <dsp:txXfrm>
        <a:off x="1857219" y="1946737"/>
        <a:ext cx="1264607" cy="359771"/>
      </dsp:txXfrm>
    </dsp:sp>
    <dsp:sp modelId="{D6830480-39D7-41DB-8F6B-34923CD50607}">
      <dsp:nvSpPr>
        <dsp:cNvPr id="0" name=""/>
        <dsp:cNvSpPr/>
      </dsp:nvSpPr>
      <dsp:spPr>
        <a:xfrm>
          <a:off x="1947209" y="2457094"/>
          <a:ext cx="1264607" cy="359771"/>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t>ROBO A TRANSEÚNTE </a:t>
          </a:r>
          <a:endParaRPr lang="es-MX" sz="1200" kern="1200" dirty="0"/>
        </a:p>
      </dsp:txBody>
      <dsp:txXfrm>
        <a:off x="1947209" y="2457094"/>
        <a:ext cx="1264607" cy="359771"/>
      </dsp:txXfrm>
    </dsp:sp>
    <dsp:sp modelId="{13D1C457-0B70-401D-954A-4D0EB61E9B25}">
      <dsp:nvSpPr>
        <dsp:cNvPr id="0" name=""/>
        <dsp:cNvSpPr/>
      </dsp:nvSpPr>
      <dsp:spPr>
        <a:xfrm>
          <a:off x="1947209" y="2975325"/>
          <a:ext cx="1264607" cy="359771"/>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t>ROBO A BANCOS</a:t>
          </a:r>
          <a:endParaRPr lang="es-MX" sz="1200" kern="1200" dirty="0"/>
        </a:p>
      </dsp:txBody>
      <dsp:txXfrm>
        <a:off x="1947209" y="2975325"/>
        <a:ext cx="1264607" cy="359771"/>
      </dsp:txXfrm>
    </dsp:sp>
    <dsp:sp modelId="{0D073D4B-6EB6-4864-929A-2078BBC17DAB}">
      <dsp:nvSpPr>
        <dsp:cNvPr id="0" name=""/>
        <dsp:cNvSpPr/>
      </dsp:nvSpPr>
      <dsp:spPr>
        <a:xfrm>
          <a:off x="1857219" y="3485683"/>
          <a:ext cx="1264607" cy="359771"/>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t>ROBO A CASA HABITACIÓN</a:t>
          </a:r>
          <a:endParaRPr lang="es-MX" sz="1200" kern="1200" dirty="0"/>
        </a:p>
      </dsp:txBody>
      <dsp:txXfrm>
        <a:off x="1857219" y="3485683"/>
        <a:ext cx="1264607" cy="359771"/>
      </dsp:txXfrm>
    </dsp:sp>
    <dsp:sp modelId="{7D631C0A-1B4C-4C85-BEFD-94DB69999A67}">
      <dsp:nvSpPr>
        <dsp:cNvPr id="0" name=""/>
        <dsp:cNvSpPr/>
      </dsp:nvSpPr>
      <dsp:spPr>
        <a:xfrm>
          <a:off x="1679974" y="3972660"/>
          <a:ext cx="1264607" cy="359771"/>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t>ROBO A NEGOCIO </a:t>
          </a:r>
          <a:endParaRPr lang="es-MX" sz="1200" kern="1200" dirty="0"/>
        </a:p>
      </dsp:txBody>
      <dsp:txXfrm>
        <a:off x="1679974" y="3972660"/>
        <a:ext cx="1264607" cy="359771"/>
      </dsp:txXfrm>
    </dsp:sp>
    <dsp:sp modelId="{4671C066-E7C3-4D6B-9D9F-D1865D6C4F40}">
      <dsp:nvSpPr>
        <dsp:cNvPr id="0" name=""/>
        <dsp:cNvSpPr/>
      </dsp:nvSpPr>
      <dsp:spPr>
        <a:xfrm>
          <a:off x="1420858" y="4421461"/>
          <a:ext cx="1264607" cy="359771"/>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t>LESIONES </a:t>
          </a:r>
          <a:endParaRPr lang="es-MX" sz="1200" kern="1200" dirty="0"/>
        </a:p>
      </dsp:txBody>
      <dsp:txXfrm>
        <a:off x="1420858" y="4421461"/>
        <a:ext cx="1264607" cy="359771"/>
      </dsp:txXfrm>
    </dsp:sp>
    <dsp:sp modelId="{C5223485-0171-4170-94F2-29E30CFAE61C}">
      <dsp:nvSpPr>
        <dsp:cNvPr id="0" name=""/>
        <dsp:cNvSpPr/>
      </dsp:nvSpPr>
      <dsp:spPr>
        <a:xfrm>
          <a:off x="1087746" y="4818449"/>
          <a:ext cx="1264607" cy="359771"/>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t>EXTORSIÓN </a:t>
          </a:r>
          <a:endParaRPr lang="es-MX" sz="1200" kern="1200" dirty="0"/>
        </a:p>
      </dsp:txBody>
      <dsp:txXfrm>
        <a:off x="1087746" y="4818449"/>
        <a:ext cx="1264607" cy="35977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0.35983</cdr:x>
      <cdr:y>0.49315</cdr:y>
    </cdr:from>
    <cdr:to>
      <cdr:x>0.43179</cdr:x>
      <cdr:y>0.49345</cdr:y>
    </cdr:to>
    <cdr:sp macro="" textlink="">
      <cdr:nvSpPr>
        <cdr:cNvPr id="3" name="2 Conector recto de flecha"/>
        <cdr:cNvSpPr/>
      </cdr:nvSpPr>
      <cdr:spPr>
        <a:xfrm xmlns:a="http://schemas.openxmlformats.org/drawingml/2006/main">
          <a:off x="2880320" y="2592288"/>
          <a:ext cx="576064" cy="1588"/>
        </a:xfrm>
        <a:prstGeom xmlns:a="http://schemas.openxmlformats.org/drawingml/2006/main" prst="straightConnector1">
          <a:avLst/>
        </a:prstGeom>
        <a:ln xmlns:a="http://schemas.openxmlformats.org/drawingml/2006/main" w="3175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ES_tradnl"/>
        </a:p>
      </cdr:txBody>
    </cdr:sp>
  </cdr:relSizeAnchor>
  <cdr:relSizeAnchor xmlns:cdr="http://schemas.openxmlformats.org/drawingml/2006/chartDrawing">
    <cdr:from>
      <cdr:x>0.44978</cdr:x>
      <cdr:y>0.46575</cdr:y>
    </cdr:from>
    <cdr:to>
      <cdr:x>0.55773</cdr:x>
      <cdr:y>0.52055</cdr:y>
    </cdr:to>
    <cdr:sp macro="" textlink="">
      <cdr:nvSpPr>
        <cdr:cNvPr id="4" name="3 CuadroTexto"/>
        <cdr:cNvSpPr txBox="1"/>
      </cdr:nvSpPr>
      <cdr:spPr>
        <a:xfrm xmlns:a="http://schemas.openxmlformats.org/drawingml/2006/main">
          <a:off x="3600400" y="2448272"/>
          <a:ext cx="864096"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_tradnl" b="1" dirty="0" smtClean="0"/>
            <a:t>PROYECCIÓN</a:t>
          </a:r>
          <a:endParaRPr lang="es-ES_tradnl" sz="11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0.87834</cdr:x>
      <cdr:y>0.22151</cdr:y>
    </cdr:from>
    <cdr:to>
      <cdr:x>0.94866</cdr:x>
      <cdr:y>0.27681</cdr:y>
    </cdr:to>
    <cdr:sp macro="" textlink="">
      <cdr:nvSpPr>
        <cdr:cNvPr id="2" name="1 CuadroTexto"/>
        <cdr:cNvSpPr txBox="1"/>
      </cdr:nvSpPr>
      <cdr:spPr>
        <a:xfrm xmlns:a="http://schemas.openxmlformats.org/drawingml/2006/main">
          <a:off x="8234111" y="1290888"/>
          <a:ext cx="659187" cy="3223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MX" sz="1600" b="1"/>
            <a:t>Entidad P</a:t>
          </a:r>
        </a:p>
      </cdr:txBody>
    </cdr:sp>
  </cdr:relSizeAnchor>
  <cdr:relSizeAnchor xmlns:cdr="http://schemas.openxmlformats.org/drawingml/2006/chartDrawing">
    <cdr:from>
      <cdr:x>0.89037</cdr:x>
      <cdr:y>0.39355</cdr:y>
    </cdr:from>
    <cdr:to>
      <cdr:x>0.96069</cdr:x>
      <cdr:y>0.44886</cdr:y>
    </cdr:to>
    <cdr:sp macro="" textlink="">
      <cdr:nvSpPr>
        <cdr:cNvPr id="3" name="1 CuadroTexto"/>
        <cdr:cNvSpPr txBox="1"/>
      </cdr:nvSpPr>
      <cdr:spPr>
        <a:xfrm xmlns:a="http://schemas.openxmlformats.org/drawingml/2006/main">
          <a:off x="8346908" y="2293520"/>
          <a:ext cx="659186" cy="3223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MX" sz="1600" b="1"/>
            <a:t>Nacional</a:t>
          </a:r>
        </a:p>
      </cdr:txBody>
    </cdr:sp>
  </cdr:relSizeAnchor>
  <cdr:relSizeAnchor xmlns:cdr="http://schemas.openxmlformats.org/drawingml/2006/chartDrawing">
    <cdr:from>
      <cdr:x>0.74733</cdr:x>
      <cdr:y>0.84516</cdr:y>
    </cdr:from>
    <cdr:to>
      <cdr:x>0.97422</cdr:x>
      <cdr:y>0.90252</cdr:y>
    </cdr:to>
    <cdr:sp macro="" textlink="">
      <cdr:nvSpPr>
        <cdr:cNvPr id="4" name="1 CuadroTexto"/>
        <cdr:cNvSpPr txBox="1"/>
      </cdr:nvSpPr>
      <cdr:spPr>
        <a:xfrm xmlns:a="http://schemas.openxmlformats.org/drawingml/2006/main">
          <a:off x="7005888" y="4925428"/>
          <a:ext cx="2127047" cy="33427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MX" sz="1100" b="1"/>
            <a:t>Fuente: CONAGO</a:t>
          </a:r>
          <a:r>
            <a:rPr lang="es-MX" sz="1100" b="1" baseline="0"/>
            <a:t>, INEGI, 2010.</a:t>
          </a:r>
          <a:r>
            <a:rPr lang="es-MX" sz="1100" b="1"/>
            <a:t> </a:t>
          </a:r>
        </a:p>
      </cdr:txBody>
    </cdr:sp>
  </cdr:relSizeAnchor>
</c:userShapes>
</file>

<file path=ppt/drawings/drawing3.xml><?xml version="1.0" encoding="utf-8"?>
<c:userShapes xmlns:c="http://schemas.openxmlformats.org/drawingml/2006/chart">
  <cdr:relSizeAnchor xmlns:cdr="http://schemas.openxmlformats.org/drawingml/2006/chartDrawing">
    <cdr:from>
      <cdr:x>0.83594</cdr:x>
      <cdr:y>0.36031</cdr:y>
    </cdr:from>
    <cdr:to>
      <cdr:x>0.9594</cdr:x>
      <cdr:y>0.42813</cdr:y>
    </cdr:to>
    <cdr:sp macro="" textlink="">
      <cdr:nvSpPr>
        <cdr:cNvPr id="2" name="1 CuadroTexto"/>
        <cdr:cNvSpPr txBox="1"/>
      </cdr:nvSpPr>
      <cdr:spPr>
        <a:xfrm xmlns:a="http://schemas.openxmlformats.org/drawingml/2006/main">
          <a:off x="6191246" y="1568892"/>
          <a:ext cx="914390" cy="295308"/>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s-MX" sz="1200" baseline="0" dirty="0" err="1" smtClean="0"/>
            <a:t>Ent</a:t>
          </a:r>
          <a:r>
            <a:rPr lang="es-MX" sz="1200" baseline="0" dirty="0" smtClean="0"/>
            <a:t> </a:t>
          </a:r>
          <a:r>
            <a:rPr lang="es-MX" sz="1200" baseline="0" dirty="0" err="1" smtClean="0"/>
            <a:t>idad</a:t>
          </a:r>
          <a:r>
            <a:rPr lang="es-MX" sz="1200" dirty="0" smtClean="0"/>
            <a:t> </a:t>
          </a:r>
          <a:r>
            <a:rPr lang="es-MX" sz="1200" baseline="0" dirty="0" smtClean="0"/>
            <a:t>F</a:t>
          </a:r>
          <a:endParaRPr lang="es-MX" sz="1200" dirty="0"/>
        </a:p>
      </cdr:txBody>
    </cdr:sp>
  </cdr:relSizeAnchor>
  <cdr:relSizeAnchor xmlns:cdr="http://schemas.openxmlformats.org/drawingml/2006/chartDrawing">
    <cdr:from>
      <cdr:x>0.84751</cdr:x>
      <cdr:y>0.78531</cdr:y>
    </cdr:from>
    <cdr:to>
      <cdr:x>0.97097</cdr:x>
      <cdr:y>0.85313</cdr:y>
    </cdr:to>
    <cdr:sp macro="" textlink="">
      <cdr:nvSpPr>
        <cdr:cNvPr id="3" name="1 CuadroTexto"/>
        <cdr:cNvSpPr txBox="1"/>
      </cdr:nvSpPr>
      <cdr:spPr>
        <a:xfrm xmlns:a="http://schemas.openxmlformats.org/drawingml/2006/main">
          <a:off x="6276975" y="3419475"/>
          <a:ext cx="914400" cy="2952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MX" sz="1200" dirty="0"/>
            <a:t>Nacional</a:t>
          </a:r>
        </a:p>
      </cdr:txBody>
    </cdr:sp>
  </cdr:relSizeAnchor>
  <cdr:relSizeAnchor xmlns:cdr="http://schemas.openxmlformats.org/drawingml/2006/chartDrawing">
    <cdr:from>
      <cdr:x>0.83979</cdr:x>
      <cdr:y>0.84219</cdr:y>
    </cdr:from>
    <cdr:to>
      <cdr:x>0.96325</cdr:x>
      <cdr:y>0.91</cdr:y>
    </cdr:to>
    <cdr:sp macro="" textlink="">
      <cdr:nvSpPr>
        <cdr:cNvPr id="4" name="1 CuadroTexto"/>
        <cdr:cNvSpPr txBox="1"/>
      </cdr:nvSpPr>
      <cdr:spPr>
        <a:xfrm xmlns:a="http://schemas.openxmlformats.org/drawingml/2006/main">
          <a:off x="6219819" y="3667135"/>
          <a:ext cx="914390" cy="29526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MX" sz="1200" baseline="0" dirty="0" smtClean="0"/>
            <a:t>Entidad  </a:t>
          </a:r>
          <a:r>
            <a:rPr lang="es-MX" sz="1200" baseline="0" dirty="0"/>
            <a:t>AE</a:t>
          </a:r>
          <a:endParaRPr lang="es-MX" sz="1200" dirty="0"/>
        </a:p>
      </cdr:txBody>
    </cdr:sp>
  </cdr:relSizeAnchor>
</c:userShapes>
</file>

<file path=ppt/drawings/drawing4.xml><?xml version="1.0" encoding="utf-8"?>
<c:userShapes xmlns:c="http://schemas.openxmlformats.org/drawingml/2006/chart">
  <cdr:relSizeAnchor xmlns:cdr="http://schemas.openxmlformats.org/drawingml/2006/chartDrawing">
    <cdr:from>
      <cdr:x>0.85446</cdr:x>
      <cdr:y>0.37597</cdr:y>
    </cdr:from>
    <cdr:to>
      <cdr:x>0.97131</cdr:x>
      <cdr:y>0.44334</cdr:y>
    </cdr:to>
    <cdr:sp macro="" textlink="">
      <cdr:nvSpPr>
        <cdr:cNvPr id="2" name="1 CuadroTexto"/>
        <cdr:cNvSpPr txBox="1"/>
      </cdr:nvSpPr>
      <cdr:spPr>
        <a:xfrm xmlns:a="http://schemas.openxmlformats.org/drawingml/2006/main">
          <a:off x="6686550" y="1647825"/>
          <a:ext cx="914400" cy="2952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MX" sz="1100" baseline="0" dirty="0" smtClean="0"/>
            <a:t>Entidad </a:t>
          </a:r>
          <a:r>
            <a:rPr lang="es-MX" sz="1100" baseline="0" dirty="0"/>
            <a:t>F</a:t>
          </a:r>
          <a:endParaRPr lang="es-MX" sz="1100" dirty="0"/>
        </a:p>
      </cdr:txBody>
    </cdr:sp>
  </cdr:relSizeAnchor>
  <cdr:relSizeAnchor xmlns:cdr="http://schemas.openxmlformats.org/drawingml/2006/chartDrawing">
    <cdr:from>
      <cdr:x>0.8788</cdr:x>
      <cdr:y>0.75194</cdr:y>
    </cdr:from>
    <cdr:to>
      <cdr:x>0.99565</cdr:x>
      <cdr:y>0.81931</cdr:y>
    </cdr:to>
    <cdr:sp macro="" textlink="">
      <cdr:nvSpPr>
        <cdr:cNvPr id="3" name="1 CuadroTexto"/>
        <cdr:cNvSpPr txBox="1"/>
      </cdr:nvSpPr>
      <cdr:spPr>
        <a:xfrm xmlns:a="http://schemas.openxmlformats.org/drawingml/2006/main">
          <a:off x="6877050" y="3295650"/>
          <a:ext cx="914400" cy="2952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MX" sz="1100"/>
            <a:t>Nacional</a:t>
          </a:r>
        </a:p>
      </cdr:txBody>
    </cdr:sp>
  </cdr:relSizeAnchor>
  <cdr:relSizeAnchor xmlns:cdr="http://schemas.openxmlformats.org/drawingml/2006/chartDrawing">
    <cdr:from>
      <cdr:x>0.86663</cdr:x>
      <cdr:y>0.83887</cdr:y>
    </cdr:from>
    <cdr:to>
      <cdr:x>0.98348</cdr:x>
      <cdr:y>0.90624</cdr:y>
    </cdr:to>
    <cdr:sp macro="" textlink="">
      <cdr:nvSpPr>
        <cdr:cNvPr id="4" name="1 CuadroTexto"/>
        <cdr:cNvSpPr txBox="1"/>
      </cdr:nvSpPr>
      <cdr:spPr>
        <a:xfrm xmlns:a="http://schemas.openxmlformats.org/drawingml/2006/main">
          <a:off x="6781800" y="3676650"/>
          <a:ext cx="914400" cy="2952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MX" sz="1100" baseline="0" dirty="0" smtClean="0"/>
            <a:t>Entidad </a:t>
          </a:r>
          <a:r>
            <a:rPr lang="es-MX" sz="1100" baseline="0" dirty="0"/>
            <a:t>AE</a:t>
          </a:r>
          <a:endParaRPr lang="es-MX" sz="1100" dirty="0"/>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A7BD7617-484C-444E-A2BA-36EE17AD3D4E}" type="datetimeFigureOut">
              <a:rPr lang="es-MX" smtClean="0"/>
              <a:pPr/>
              <a:t>23/11/2010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A7EB0E8-346E-4612-B76E-97348ED5190D}" type="slidenum">
              <a:rPr lang="es-MX" smtClean="0"/>
              <a:pPr/>
              <a:t>‹Nº›</a:t>
            </a:fld>
            <a:endParaRPr lang="es-MX"/>
          </a:p>
        </p:txBody>
      </p:sp>
      <p:pic>
        <p:nvPicPr>
          <p:cNvPr id="10" name="Imagen 9" descr="portada-conago-01.jpg"/>
          <p:cNvPicPr>
            <a:picLocks noChangeAspect="1"/>
          </p:cNvPicPr>
          <p:nvPr userDrawn="1"/>
        </p:nvPicPr>
        <p:blipFill>
          <a:blip r:embed="rId2" cstate="print">
            <a:alphaModFix/>
            <a:extLst>
              <a:ext uri="{28A0092B-C50C-407E-A947-70E740481C1C}">
                <a14:useLocalDpi xmlns="" xmlns:a14="http://schemas.microsoft.com/office/drawing/2010/main" val="0"/>
              </a:ext>
            </a:extLst>
          </a:blip>
          <a:stretch>
            <a:fillRect/>
          </a:stretch>
        </p:blipFill>
        <p:spPr>
          <a:xfrm>
            <a:off x="0" y="-98136"/>
            <a:ext cx="9144000" cy="706581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7BD7617-484C-444E-A2BA-36EE17AD3D4E}" type="datetimeFigureOut">
              <a:rPr lang="es-MX" smtClean="0"/>
              <a:pPr/>
              <a:t>23/11/2010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A7EB0E8-346E-4612-B76E-97348ED5190D}"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7BD7617-484C-444E-A2BA-36EE17AD3D4E}" type="datetimeFigureOut">
              <a:rPr lang="es-MX" smtClean="0"/>
              <a:pPr/>
              <a:t>23/11/2010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A7EB0E8-346E-4612-B76E-97348ED5190D}"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7BD7617-484C-444E-A2BA-36EE17AD3D4E}" type="datetimeFigureOut">
              <a:rPr lang="es-MX" smtClean="0"/>
              <a:pPr/>
              <a:t>23/11/2010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A7EB0E8-346E-4612-B76E-97348ED5190D}"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7BD7617-484C-444E-A2BA-36EE17AD3D4E}" type="datetimeFigureOut">
              <a:rPr lang="es-MX" smtClean="0"/>
              <a:pPr/>
              <a:t>23/11/2010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A7EB0E8-346E-4612-B76E-97348ED5190D}"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A7BD7617-484C-444E-A2BA-36EE17AD3D4E}" type="datetimeFigureOut">
              <a:rPr lang="es-MX" smtClean="0"/>
              <a:pPr/>
              <a:t>23/11/2010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A7EB0E8-346E-4612-B76E-97348ED5190D}"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A7BD7617-484C-444E-A2BA-36EE17AD3D4E}" type="datetimeFigureOut">
              <a:rPr lang="es-MX" smtClean="0"/>
              <a:pPr/>
              <a:t>23/11/2010</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EA7EB0E8-346E-4612-B76E-97348ED5190D}"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A7BD7617-484C-444E-A2BA-36EE17AD3D4E}" type="datetimeFigureOut">
              <a:rPr lang="es-MX" smtClean="0"/>
              <a:pPr/>
              <a:t>23/11/2010</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EA7EB0E8-346E-4612-B76E-97348ED5190D}"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7BD7617-484C-444E-A2BA-36EE17AD3D4E}" type="datetimeFigureOut">
              <a:rPr lang="es-MX" smtClean="0"/>
              <a:pPr/>
              <a:t>23/11/2010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EA7EB0E8-346E-4612-B76E-97348ED5190D}"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7BD7617-484C-444E-A2BA-36EE17AD3D4E}" type="datetimeFigureOut">
              <a:rPr lang="es-MX" smtClean="0"/>
              <a:pPr/>
              <a:t>23/11/2010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A7EB0E8-346E-4612-B76E-97348ED5190D}"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7BD7617-484C-444E-A2BA-36EE17AD3D4E}" type="datetimeFigureOut">
              <a:rPr lang="es-MX" smtClean="0"/>
              <a:pPr/>
              <a:t>23/11/2010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A7EB0E8-346E-4612-B76E-97348ED5190D}"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0000"/>
          </a:blip>
          <a:srcRect/>
          <a:tile tx="0" ty="0" sx="100000" sy="100000" flip="none" algn="tl"/>
        </a:blipFill>
        <a:effectLst/>
      </p:bgPr>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4" cstate="print">
            <a:lum bright="70000" contrast="-70000"/>
            <a:alphaModFix amt="12000"/>
          </a:blip>
          <a:stretch>
            <a:fillRect/>
          </a:stretch>
        </p:blipFill>
        <p:spPr>
          <a:xfrm>
            <a:off x="2361867" y="-19324"/>
            <a:ext cx="6674629" cy="6858000"/>
          </a:xfrm>
          <a:prstGeom prst="rect">
            <a:avLst/>
          </a:prstGeom>
          <a:effectLst>
            <a:outerShdw blurRad="50800" dist="38100" dir="2700000" algn="tl" rotWithShape="0">
              <a:prstClr val="black">
                <a:alpha val="40000"/>
              </a:prstClr>
            </a:outerShdw>
          </a:effectLst>
        </p:spPr>
      </p:pic>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BD7617-484C-444E-A2BA-36EE17AD3D4E}" type="datetimeFigureOut">
              <a:rPr lang="es-MX" smtClean="0"/>
              <a:pPr/>
              <a:t>23/11/2010</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EB0E8-346E-4612-B76E-97348ED5190D}" type="slidenum">
              <a:rPr lang="es-MX" smtClean="0"/>
              <a:pPr/>
              <a:t>‹Nº›</a:t>
            </a:fld>
            <a:endParaRPr lang="es-MX"/>
          </a:p>
        </p:txBody>
      </p:sp>
      <p:pic>
        <p:nvPicPr>
          <p:cNvPr id="11" name="Imagen 10"/>
          <p:cNvPicPr>
            <a:picLocks noChangeAspect="1"/>
          </p:cNvPicPr>
          <p:nvPr userDrawn="1"/>
        </p:nvPicPr>
        <p:blipFill>
          <a:blip r:embed="rId15" cstate="print"/>
          <a:stretch>
            <a:fillRect/>
          </a:stretch>
        </p:blipFill>
        <p:spPr>
          <a:xfrm>
            <a:off x="251520" y="260648"/>
            <a:ext cx="2088232" cy="703769"/>
          </a:xfrm>
          <a:prstGeom prst="rect">
            <a:avLst/>
          </a:prstGeom>
        </p:spPr>
      </p:pic>
      <p:pic>
        <p:nvPicPr>
          <p:cNvPr id="12" name="Imagen 11"/>
          <p:cNvPicPr>
            <a:picLocks noChangeAspect="1"/>
          </p:cNvPicPr>
          <p:nvPr userDrawn="1"/>
        </p:nvPicPr>
        <p:blipFill>
          <a:blip r:embed="rId16" cstate="print">
            <a:alphaModFix amt="4000"/>
          </a:blip>
          <a:stretch>
            <a:fillRect/>
          </a:stretch>
        </p:blipFill>
        <p:spPr>
          <a:xfrm>
            <a:off x="251520" y="1"/>
            <a:ext cx="1870364" cy="6858000"/>
          </a:xfrm>
          <a:prstGeom prst="rect">
            <a:avLst/>
          </a:prstGeom>
          <a:effectLst>
            <a:outerShdw blurRad="50800" dist="38100" dir="2700000" algn="tl" rotWithShape="0">
              <a:prstClr val="black">
                <a:alpha val="40000"/>
              </a:prstClr>
            </a:outerShd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340768"/>
            <a:ext cx="8229600" cy="3705275"/>
          </a:xfrm>
        </p:spPr>
        <p:txBody>
          <a:bodyPr/>
          <a:lstStyle/>
          <a:p>
            <a:pPr algn="ctr">
              <a:buNone/>
            </a:pPr>
            <a:r>
              <a:rPr lang="es-ES_tradnl" b="1" dirty="0" smtClean="0"/>
              <a:t>Comisión de SEGURIDAD PÚBLICA</a:t>
            </a:r>
          </a:p>
          <a:p>
            <a:pPr algn="ctr">
              <a:buNone/>
            </a:pPr>
            <a:endParaRPr lang="es-ES_tradnl" dirty="0" smtClean="0"/>
          </a:p>
          <a:p>
            <a:pPr algn="ctr">
              <a:buNone/>
            </a:pPr>
            <a:r>
              <a:rPr lang="es-ES_tradnl" b="1" dirty="0" smtClean="0"/>
              <a:t>INFORME DEL GRUPO DE TRABAJO</a:t>
            </a:r>
          </a:p>
          <a:p>
            <a:pPr algn="ctr">
              <a:buNone/>
            </a:pPr>
            <a:r>
              <a:rPr lang="es-ES" sz="2000" dirty="0" smtClean="0">
                <a:latin typeface="Arial" pitchFamily="34" charset="0"/>
                <a:cs typeface="Arial" pitchFamily="34" charset="0"/>
              </a:rPr>
              <a:t>Que elabora la Propuesta de Carácter Metodológico para el Diseño de Índices Delictivos de Inseguridad y Victimización para la Evaluación y Seguimiento del Sistema Nacional de Seguridad Pública</a:t>
            </a:r>
          </a:p>
          <a:p>
            <a:pPr algn="ctr">
              <a:buNone/>
            </a:pPr>
            <a:endParaRPr lang="es-ES" sz="2400" b="1" dirty="0" smtClean="0">
              <a:latin typeface="Arial" pitchFamily="34" charset="0"/>
              <a:cs typeface="Arial" pitchFamily="34" charset="0"/>
            </a:endParaRPr>
          </a:p>
          <a:p>
            <a:pPr algn="ctr">
              <a:buNone/>
            </a:pPr>
            <a:r>
              <a:rPr lang="es-ES" sz="2400" b="1" dirty="0" smtClean="0">
                <a:latin typeface="Arial" pitchFamily="34" charset="0"/>
                <a:cs typeface="Arial" pitchFamily="34" charset="0"/>
              </a:rPr>
              <a:t>Lic. Marcelo </a:t>
            </a:r>
            <a:r>
              <a:rPr lang="es-ES" sz="2400" b="1" dirty="0" err="1" smtClean="0">
                <a:latin typeface="Arial" pitchFamily="34" charset="0"/>
                <a:cs typeface="Arial" pitchFamily="34" charset="0"/>
              </a:rPr>
              <a:t>Ebrard</a:t>
            </a:r>
            <a:r>
              <a:rPr lang="es-ES" sz="2400" b="1" dirty="0" smtClean="0">
                <a:latin typeface="Arial" pitchFamily="34" charset="0"/>
                <a:cs typeface="Arial" pitchFamily="34" charset="0"/>
              </a:rPr>
              <a:t> </a:t>
            </a:r>
            <a:r>
              <a:rPr lang="es-ES" sz="2400" b="1" dirty="0" err="1" smtClean="0">
                <a:latin typeface="Arial" pitchFamily="34" charset="0"/>
                <a:cs typeface="Arial" pitchFamily="34" charset="0"/>
              </a:rPr>
              <a:t>Casaubon</a:t>
            </a:r>
            <a:endParaRPr lang="es-ES" sz="2400" b="1" dirty="0" smtClean="0">
              <a:latin typeface="Arial" pitchFamily="34" charset="0"/>
              <a:cs typeface="Arial" pitchFamily="34" charset="0"/>
            </a:endParaRPr>
          </a:p>
          <a:p>
            <a:pPr algn="ctr">
              <a:buNone/>
            </a:pPr>
            <a:r>
              <a:rPr lang="es-ES" sz="2400" b="1" dirty="0" smtClean="0">
                <a:latin typeface="Arial" pitchFamily="34" charset="0"/>
                <a:cs typeface="Arial" pitchFamily="34" charset="0"/>
              </a:rPr>
              <a:t>Jefe de Gobierno del Distrito Federal</a:t>
            </a:r>
          </a:p>
          <a:p>
            <a:pPr algn="ctr">
              <a:buNone/>
            </a:pPr>
            <a:endParaRPr lang="es-ES" sz="2400" b="1" dirty="0" smtClean="0">
              <a:latin typeface="Arial" pitchFamily="34" charset="0"/>
              <a:cs typeface="Arial" pitchFamily="34" charset="0"/>
            </a:endParaRPr>
          </a:p>
          <a:p>
            <a:pPr algn="r">
              <a:buNone/>
            </a:pPr>
            <a:r>
              <a:rPr lang="es-ES" sz="1800" b="1" dirty="0" smtClean="0">
                <a:latin typeface="Arial" pitchFamily="34" charset="0"/>
                <a:cs typeface="Arial" pitchFamily="34" charset="0"/>
              </a:rPr>
              <a:t>Noviembre 2010</a:t>
            </a:r>
            <a:endParaRPr lang="es-ES_tradnl" sz="1800" b="1" dirty="0"/>
          </a:p>
        </p:txBody>
      </p:sp>
      <p:cxnSp>
        <p:nvCxnSpPr>
          <p:cNvPr id="5" name="4 Conector recto"/>
          <p:cNvCxnSpPr/>
          <p:nvPr/>
        </p:nvCxnSpPr>
        <p:spPr>
          <a:xfrm>
            <a:off x="395536" y="2276872"/>
            <a:ext cx="8352928" cy="0"/>
          </a:xfrm>
          <a:prstGeom prst="line">
            <a:avLst/>
          </a:prstGeom>
          <a:ln w="57150" cmpd="sng">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2627313" y="356300"/>
            <a:ext cx="6516687" cy="400110"/>
          </a:xfrm>
          <a:prstGeom prst="rect">
            <a:avLst/>
          </a:prstGeom>
          <a:solidFill>
            <a:srgbClr val="A90230"/>
          </a:solidFill>
        </p:spPr>
        <p:txBody>
          <a:bodyPr wrap="square" rtlCol="0">
            <a:spAutoFit/>
          </a:bodyPr>
          <a:lstStyle/>
          <a:p>
            <a:r>
              <a:rPr lang="es-ES"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Robo de Vehículo con y sin Violencia / Vehículos Registrados</a:t>
            </a:r>
            <a:endParaRPr lang="es-MX"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9552" y="1628800"/>
            <a:ext cx="8145463" cy="4397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2627313" y="365065"/>
            <a:ext cx="6516687" cy="400110"/>
          </a:xfrm>
          <a:prstGeom prst="rect">
            <a:avLst/>
          </a:prstGeom>
          <a:solidFill>
            <a:srgbClr val="A90230"/>
          </a:solidFill>
        </p:spPr>
        <p:txBody>
          <a:bodyPr wrap="square" rtlCol="0">
            <a:spAutoFit/>
          </a:bodyPr>
          <a:lstStyle/>
          <a:p>
            <a:r>
              <a:rPr lang="es-ES"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Robo a Negocio  con sin Violencia / Unidades Económicas</a:t>
            </a:r>
            <a:endParaRPr lang="es-MX"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14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38150" y="1370161"/>
            <a:ext cx="8267700" cy="5083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4 Gráfico"/>
          <p:cNvGraphicFramePr/>
          <p:nvPr/>
        </p:nvGraphicFramePr>
        <p:xfrm>
          <a:off x="395536" y="1196752"/>
          <a:ext cx="8215693"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4" name="3 CuadroTexto"/>
          <p:cNvSpPr txBox="1"/>
          <p:nvPr/>
        </p:nvSpPr>
        <p:spPr>
          <a:xfrm>
            <a:off x="2627313" y="365065"/>
            <a:ext cx="6516687" cy="400110"/>
          </a:xfrm>
          <a:prstGeom prst="rect">
            <a:avLst/>
          </a:prstGeom>
          <a:solidFill>
            <a:srgbClr val="A90230"/>
          </a:solidFill>
        </p:spPr>
        <p:txBody>
          <a:bodyPr wrap="square" rtlCol="0">
            <a:spAutoFit/>
          </a:bodyPr>
          <a:lstStyle/>
          <a:p>
            <a:r>
              <a:rPr lang="es-ES"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Robo a Negocio  con </a:t>
            </a:r>
            <a:r>
              <a:rPr lang="es-ES"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 sin </a:t>
            </a:r>
            <a:r>
              <a:rPr lang="es-ES"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Violencia / </a:t>
            </a:r>
            <a:r>
              <a:rPr lang="es-ES"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Habitantes</a:t>
            </a:r>
            <a:endParaRPr lang="es-MX"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1 Gráfico"/>
          <p:cNvGraphicFramePr/>
          <p:nvPr/>
        </p:nvGraphicFramePr>
        <p:xfrm>
          <a:off x="868816" y="1251857"/>
          <a:ext cx="7406368" cy="4354285"/>
        </p:xfrm>
        <a:graphic>
          <a:graphicData uri="http://schemas.openxmlformats.org/drawingml/2006/chart">
            <c:chart xmlns:c="http://schemas.openxmlformats.org/drawingml/2006/chart" xmlns:r="http://schemas.openxmlformats.org/officeDocument/2006/relationships" r:id="rId2"/>
          </a:graphicData>
        </a:graphic>
      </p:graphicFrame>
      <p:sp>
        <p:nvSpPr>
          <p:cNvPr id="4" name="3 CuadroTexto"/>
          <p:cNvSpPr txBox="1"/>
          <p:nvPr/>
        </p:nvSpPr>
        <p:spPr>
          <a:xfrm>
            <a:off x="2627313" y="365065"/>
            <a:ext cx="6516687" cy="400110"/>
          </a:xfrm>
          <a:prstGeom prst="rect">
            <a:avLst/>
          </a:prstGeom>
          <a:solidFill>
            <a:srgbClr val="A90230"/>
          </a:solidFill>
        </p:spPr>
        <p:txBody>
          <a:bodyPr wrap="square" rtlCol="0">
            <a:spAutoFit/>
          </a:bodyPr>
          <a:lstStyle/>
          <a:p>
            <a:r>
              <a:rPr lang="es-ES"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Robo de Vehículos con y sin Violencia / Habitantes</a:t>
            </a:r>
            <a:endParaRPr lang="es-MX"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nvGraphicFramePr>
        <p:xfrm>
          <a:off x="659266" y="1237570"/>
          <a:ext cx="7825468" cy="4382860"/>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2627313" y="365065"/>
            <a:ext cx="6516687" cy="400110"/>
          </a:xfrm>
          <a:prstGeom prst="rect">
            <a:avLst/>
          </a:prstGeom>
          <a:solidFill>
            <a:srgbClr val="A90230"/>
          </a:solidFill>
        </p:spPr>
        <p:txBody>
          <a:bodyPr wrap="square" rtlCol="0">
            <a:spAutoFit/>
          </a:bodyPr>
          <a:lstStyle/>
          <a:p>
            <a:r>
              <a:rPr lang="es-ES"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Robo de Vehículos con y sin Violencia / </a:t>
            </a:r>
            <a:r>
              <a:rPr lang="es-ES" sz="2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Vehiculos</a:t>
            </a:r>
            <a:r>
              <a:rPr lang="es-ES"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Registrados</a:t>
            </a:r>
            <a:endParaRPr lang="es-MX"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627313" y="365065"/>
            <a:ext cx="6516687" cy="400110"/>
          </a:xfrm>
          <a:prstGeom prst="rect">
            <a:avLst/>
          </a:prstGeom>
          <a:solidFill>
            <a:srgbClr val="A90230"/>
          </a:solidFill>
        </p:spPr>
        <p:txBody>
          <a:bodyPr wrap="square" rtlCol="0">
            <a:spAutoFit/>
          </a:bodyPr>
          <a:lstStyle/>
          <a:p>
            <a:r>
              <a:rPr lang="es-ES"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ACUERDOS Y COMPROMISOS 2010-2011</a:t>
            </a:r>
            <a:endParaRPr lang="es-MX"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2 CuadroTexto"/>
          <p:cNvSpPr txBox="1"/>
          <p:nvPr/>
        </p:nvSpPr>
        <p:spPr>
          <a:xfrm>
            <a:off x="467544" y="1196752"/>
            <a:ext cx="8208912" cy="6863417"/>
          </a:xfrm>
          <a:prstGeom prst="rect">
            <a:avLst/>
          </a:prstGeom>
          <a:noFill/>
        </p:spPr>
        <p:txBody>
          <a:bodyPr wrap="square" rtlCol="0">
            <a:spAutoFit/>
          </a:bodyPr>
          <a:lstStyle/>
          <a:p>
            <a:pPr marL="457200" indent="-457200">
              <a:spcBef>
                <a:spcPts val="1200"/>
              </a:spcBef>
              <a:spcAft>
                <a:spcPts val="1200"/>
              </a:spcAft>
              <a:buFont typeface="Wingdings" pitchFamily="2" charset="2"/>
              <a:buChar char="ü"/>
            </a:pPr>
            <a:r>
              <a:rPr lang="es-ES" sz="2000" b="1" dirty="0" smtClean="0"/>
              <a:t>Metodología </a:t>
            </a:r>
            <a:r>
              <a:rPr lang="es-ES" sz="2000" b="1" dirty="0" smtClean="0"/>
              <a:t>para aplicar la Encuesta de VICTIMIZACIÓN</a:t>
            </a:r>
          </a:p>
          <a:p>
            <a:pPr marL="457200" indent="-457200" algn="just"/>
            <a:r>
              <a:rPr lang="es-ES" sz="2000" b="1" dirty="0" smtClean="0"/>
              <a:t>Inicio: 		Septiembre de 2010</a:t>
            </a:r>
          </a:p>
          <a:p>
            <a:pPr marL="457200" indent="-457200" algn="just"/>
            <a:r>
              <a:rPr lang="es-ES" sz="2000" b="1" dirty="0" smtClean="0"/>
              <a:t>Termino: 	</a:t>
            </a:r>
            <a:r>
              <a:rPr lang="es-ES" sz="2000" b="1" dirty="0" smtClean="0"/>
              <a:t>Noviembre </a:t>
            </a:r>
            <a:r>
              <a:rPr lang="es-ES" sz="2000" b="1" dirty="0" smtClean="0"/>
              <a:t>de 2010</a:t>
            </a:r>
          </a:p>
          <a:p>
            <a:pPr marL="457200" indent="-457200" algn="just"/>
            <a:endParaRPr lang="es-ES" sz="2000" b="1" dirty="0" smtClean="0"/>
          </a:p>
          <a:p>
            <a:pPr marL="457200" indent="-457200" algn="just">
              <a:spcBef>
                <a:spcPts val="1200"/>
              </a:spcBef>
              <a:spcAft>
                <a:spcPts val="1200"/>
              </a:spcAft>
              <a:buFont typeface="Wingdings" pitchFamily="2" charset="2"/>
              <a:buChar char="ü"/>
            </a:pPr>
            <a:r>
              <a:rPr lang="es-ES" sz="2000" b="1" dirty="0" smtClean="0"/>
              <a:t>A</a:t>
            </a:r>
            <a:r>
              <a:rPr lang="es-ES" sz="2000" b="1" dirty="0" smtClean="0"/>
              <a:t>portaciones </a:t>
            </a:r>
            <a:r>
              <a:rPr lang="es-ES" sz="2000" b="1" dirty="0" smtClean="0"/>
              <a:t>de las 32 Entidades Federativas para la elaboración y aplicación de la </a:t>
            </a:r>
            <a:r>
              <a:rPr lang="es-ES" sz="2000" b="1" dirty="0" smtClean="0"/>
              <a:t>ENCUESTA</a:t>
            </a:r>
            <a:endParaRPr lang="es-ES" sz="2000" b="1" dirty="0" smtClean="0"/>
          </a:p>
          <a:p>
            <a:pPr marL="457200" indent="-457200" algn="just"/>
            <a:r>
              <a:rPr lang="es-ES" sz="2000" b="1" dirty="0" smtClean="0"/>
              <a:t>Avance</a:t>
            </a:r>
            <a:r>
              <a:rPr lang="es-ES" sz="2000" b="1" dirty="0" smtClean="0"/>
              <a:t>:		Aportación solo del Distrito </a:t>
            </a:r>
            <a:r>
              <a:rPr lang="es-ES" sz="2000" b="1" dirty="0" smtClean="0"/>
              <a:t>Federal</a:t>
            </a:r>
          </a:p>
          <a:p>
            <a:pPr marL="457200" indent="-457200" algn="just"/>
            <a:r>
              <a:rPr lang="es-ES" sz="2000" b="1" dirty="0" smtClean="0"/>
              <a:t>	</a:t>
            </a:r>
            <a:r>
              <a:rPr lang="es-ES" sz="2000" b="1" dirty="0" smtClean="0"/>
              <a:t>		3 Entidades comprometidas </a:t>
            </a:r>
          </a:p>
          <a:p>
            <a:pPr marL="457200" indent="-457200" algn="just"/>
            <a:endParaRPr lang="es-ES" sz="2000" b="1" dirty="0" smtClean="0"/>
          </a:p>
          <a:p>
            <a:pPr marL="457200" indent="-457200" algn="just">
              <a:spcBef>
                <a:spcPts val="1200"/>
              </a:spcBef>
              <a:spcAft>
                <a:spcPts val="1200"/>
              </a:spcAft>
              <a:buFont typeface="Wingdings" pitchFamily="2" charset="2"/>
              <a:buChar char="ü"/>
            </a:pPr>
            <a:r>
              <a:rPr lang="es-ES" sz="2000" b="1" dirty="0" smtClean="0"/>
              <a:t>Fortalecer la Encuesta del INEGI</a:t>
            </a:r>
          </a:p>
          <a:p>
            <a:pPr marL="457200" indent="-457200" algn="just">
              <a:spcBef>
                <a:spcPts val="1200"/>
              </a:spcBef>
              <a:spcAft>
                <a:spcPts val="1200"/>
              </a:spcAft>
            </a:pPr>
            <a:r>
              <a:rPr lang="es-ES" sz="2000" b="1" dirty="0" smtClean="0"/>
              <a:t>Talleres: 	7  y 8 de diciembre 2010</a:t>
            </a:r>
            <a:endParaRPr lang="es-ES" sz="2000" b="1" dirty="0" smtClean="0"/>
          </a:p>
          <a:p>
            <a:pPr marL="457200" indent="-457200" algn="just">
              <a:spcBef>
                <a:spcPts val="1200"/>
              </a:spcBef>
              <a:spcAft>
                <a:spcPts val="1200"/>
              </a:spcAft>
            </a:pPr>
            <a:endParaRPr lang="es-ES" sz="2000" b="1" dirty="0" smtClean="0"/>
          </a:p>
          <a:p>
            <a:pPr marL="457200" indent="-457200" algn="just">
              <a:spcBef>
                <a:spcPts val="1200"/>
              </a:spcBef>
              <a:spcAft>
                <a:spcPts val="1200"/>
              </a:spcAft>
              <a:buFont typeface="+mj-lt"/>
              <a:buAutoNum type="arabicPeriod"/>
            </a:pPr>
            <a:endParaRPr lang="es-ES" sz="2000" b="1" dirty="0" smtClean="0"/>
          </a:p>
          <a:p>
            <a:pPr marL="457200" indent="-457200" algn="just">
              <a:spcBef>
                <a:spcPts val="1200"/>
              </a:spcBef>
              <a:spcAft>
                <a:spcPts val="1200"/>
              </a:spcAft>
              <a:buFont typeface="+mj-lt"/>
              <a:buAutoNum type="arabicPeriod"/>
            </a:pPr>
            <a:endParaRPr lang="es-ES" sz="2000" b="1" dirty="0" smtClean="0"/>
          </a:p>
          <a:p>
            <a:pPr marL="457200" indent="-457200" algn="just">
              <a:spcBef>
                <a:spcPts val="1200"/>
              </a:spcBef>
              <a:spcAft>
                <a:spcPts val="1200"/>
              </a:spcAft>
              <a:buFont typeface="+mj-lt"/>
              <a:buAutoNum type="arabicPeriod"/>
            </a:pPr>
            <a:endParaRPr lang="es-MX" sz="2000" b="1"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627313" y="365065"/>
            <a:ext cx="6516687" cy="400110"/>
          </a:xfrm>
          <a:prstGeom prst="rect">
            <a:avLst/>
          </a:prstGeom>
          <a:solidFill>
            <a:srgbClr val="A90230"/>
          </a:solidFill>
        </p:spPr>
        <p:txBody>
          <a:bodyPr wrap="square" rtlCol="0">
            <a:spAutoFit/>
          </a:bodyPr>
          <a:lstStyle/>
          <a:p>
            <a:r>
              <a:rPr lang="es-ES"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ACUERDOS Y COMPROMISOS 2010-2011</a:t>
            </a:r>
            <a:endParaRPr lang="es-MX"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2 CuadroTexto"/>
          <p:cNvSpPr txBox="1"/>
          <p:nvPr/>
        </p:nvSpPr>
        <p:spPr>
          <a:xfrm>
            <a:off x="467544" y="1196753"/>
            <a:ext cx="8208912" cy="4401205"/>
          </a:xfrm>
          <a:prstGeom prst="rect">
            <a:avLst/>
          </a:prstGeom>
          <a:noFill/>
        </p:spPr>
        <p:txBody>
          <a:bodyPr wrap="square" rtlCol="0">
            <a:spAutoFit/>
          </a:bodyPr>
          <a:lstStyle/>
          <a:p>
            <a:pPr marL="457200" indent="-457200">
              <a:spcBef>
                <a:spcPts val="1200"/>
              </a:spcBef>
              <a:spcAft>
                <a:spcPts val="1200"/>
              </a:spcAft>
              <a:buFont typeface="Wingdings" pitchFamily="2" charset="2"/>
              <a:buChar char="ü"/>
            </a:pPr>
            <a:r>
              <a:rPr lang="es-ES" sz="2000" b="1" dirty="0" smtClean="0"/>
              <a:t>Concretar la Información de los DELITOS DE ALTO IMPACTO DE LAS 32 ENTIDADES – CERTIFICACIÓN DE LA INFORMACIÓN</a:t>
            </a:r>
          </a:p>
          <a:p>
            <a:pPr marL="457200" indent="-457200" algn="just"/>
            <a:endParaRPr lang="es-ES" sz="2000" b="1" dirty="0" smtClean="0"/>
          </a:p>
          <a:p>
            <a:pPr marL="457200" indent="-457200" algn="just"/>
            <a:r>
              <a:rPr lang="es-ES" sz="2000" b="1" dirty="0" smtClean="0"/>
              <a:t>Inicio</a:t>
            </a:r>
            <a:r>
              <a:rPr lang="es-ES" sz="2000" b="1" dirty="0" smtClean="0"/>
              <a:t>: 		</a:t>
            </a:r>
            <a:r>
              <a:rPr lang="es-ES" sz="2000" b="1" dirty="0" smtClean="0"/>
              <a:t>	</a:t>
            </a:r>
            <a:r>
              <a:rPr lang="es-ES" sz="2000" b="1" dirty="0" smtClean="0"/>
              <a:t>Febrero de 2011</a:t>
            </a:r>
          </a:p>
          <a:p>
            <a:pPr marL="457200" indent="-457200" algn="just"/>
            <a:r>
              <a:rPr lang="es-ES" sz="2000" b="1" dirty="0" smtClean="0"/>
              <a:t>Reporte a CONAGO</a:t>
            </a:r>
            <a:r>
              <a:rPr lang="es-ES" sz="2000" b="1" dirty="0" smtClean="0"/>
              <a:t>: </a:t>
            </a:r>
            <a:r>
              <a:rPr lang="es-ES" sz="2000" b="1" dirty="0" smtClean="0"/>
              <a:t>	</a:t>
            </a:r>
            <a:r>
              <a:rPr lang="es-ES" sz="2000" b="1" dirty="0" smtClean="0"/>
              <a:t>Marzo de 2011</a:t>
            </a:r>
            <a:endParaRPr lang="es-ES" sz="2000" b="1" dirty="0" smtClean="0"/>
          </a:p>
          <a:p>
            <a:pPr marL="457200" indent="-457200" algn="just"/>
            <a:endParaRPr lang="es-ES" sz="2000" b="1" dirty="0" smtClean="0"/>
          </a:p>
          <a:p>
            <a:pPr marL="457200" indent="-457200" algn="just"/>
            <a:endParaRPr lang="es-ES" sz="2000" b="1" dirty="0" smtClean="0"/>
          </a:p>
          <a:p>
            <a:pPr marL="457200" indent="-457200" algn="just">
              <a:spcBef>
                <a:spcPts val="1200"/>
              </a:spcBef>
              <a:spcAft>
                <a:spcPts val="1200"/>
              </a:spcAft>
              <a:buFont typeface="Wingdings" pitchFamily="2" charset="2"/>
              <a:buChar char="ü"/>
            </a:pPr>
            <a:r>
              <a:rPr lang="es-ES" sz="2000" b="1" dirty="0" smtClean="0"/>
              <a:t>Consolidación </a:t>
            </a:r>
            <a:r>
              <a:rPr lang="es-ES" sz="2000" b="1" dirty="0" smtClean="0"/>
              <a:t>y realización </a:t>
            </a:r>
            <a:r>
              <a:rPr lang="es-ES" sz="2000" b="1" dirty="0" smtClean="0"/>
              <a:t>de la ENCUESTA</a:t>
            </a:r>
            <a:endParaRPr lang="es-ES" sz="2000" b="1" dirty="0" smtClean="0"/>
          </a:p>
          <a:p>
            <a:pPr marL="457200" indent="-457200" algn="just"/>
            <a:endParaRPr lang="es-ES" sz="2000" b="1" dirty="0" smtClean="0"/>
          </a:p>
          <a:p>
            <a:pPr marL="457200" indent="-457200" algn="just"/>
            <a:r>
              <a:rPr lang="es-ES" sz="2000" b="1" dirty="0" smtClean="0"/>
              <a:t>Inicio</a:t>
            </a:r>
            <a:r>
              <a:rPr lang="es-ES" sz="2000" b="1" dirty="0" smtClean="0"/>
              <a:t>: 		Marzo de 2011</a:t>
            </a:r>
          </a:p>
          <a:p>
            <a:pPr marL="457200" indent="-457200" algn="just"/>
            <a:r>
              <a:rPr lang="es-ES" sz="2000" b="1" dirty="0" smtClean="0"/>
              <a:t>Termino: 	Abril de 2011</a:t>
            </a:r>
          </a:p>
          <a:p>
            <a:pPr marL="457200" indent="-457200" algn="just">
              <a:spcBef>
                <a:spcPts val="1200"/>
              </a:spcBef>
              <a:spcAft>
                <a:spcPts val="1200"/>
              </a:spcAft>
              <a:buFont typeface="+mj-lt"/>
              <a:buAutoNum type="arabicPeriod"/>
            </a:pPr>
            <a:endParaRPr lang="es-MX" sz="2000" b="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0000"/>
          </a:blip>
          <a:srcRect/>
          <a:tile tx="0" ty="0" sx="100000" sy="100000" flip="none" algn="tl"/>
        </a:blipFill>
        <a:effectLst/>
      </p:bgPr>
    </p:bg>
    <p:spTree>
      <p:nvGrpSpPr>
        <p:cNvPr id="1" name=""/>
        <p:cNvGrpSpPr/>
        <p:nvPr/>
      </p:nvGrpSpPr>
      <p:grpSpPr>
        <a:xfrm>
          <a:off x="0" y="0"/>
          <a:ext cx="0" cy="0"/>
          <a:chOff x="0" y="0"/>
          <a:chExt cx="0" cy="0"/>
        </a:xfrm>
      </p:grpSpPr>
      <p:sp>
        <p:nvSpPr>
          <p:cNvPr id="9" name="8 CuadroTexto"/>
          <p:cNvSpPr txBox="1"/>
          <p:nvPr/>
        </p:nvSpPr>
        <p:spPr>
          <a:xfrm>
            <a:off x="2627313" y="365065"/>
            <a:ext cx="6516687" cy="400110"/>
          </a:xfrm>
          <a:prstGeom prst="rect">
            <a:avLst/>
          </a:prstGeom>
          <a:solidFill>
            <a:srgbClr val="A90230"/>
          </a:solidFill>
          <a:ln>
            <a:noFill/>
          </a:ln>
        </p:spPr>
        <p:txBody>
          <a:bodyPr wrap="square" rtlCol="0">
            <a:spAutoFit/>
          </a:bodyPr>
          <a:lstStyle/>
          <a:p>
            <a:pPr algn="ctr"/>
            <a:r>
              <a:rPr lang="es-ES"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V  A  N  C  E  S </a:t>
            </a:r>
            <a:endParaRPr lang="es-MX"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10 CuadroTexto"/>
          <p:cNvSpPr txBox="1"/>
          <p:nvPr/>
        </p:nvSpPr>
        <p:spPr>
          <a:xfrm>
            <a:off x="467544" y="1196752"/>
            <a:ext cx="8208912" cy="6555641"/>
          </a:xfrm>
          <a:prstGeom prst="rect">
            <a:avLst/>
          </a:prstGeom>
          <a:noFill/>
        </p:spPr>
        <p:txBody>
          <a:bodyPr wrap="square" rtlCol="0">
            <a:spAutoFit/>
          </a:bodyPr>
          <a:lstStyle/>
          <a:p>
            <a:pPr marL="457200" indent="-457200" algn="just">
              <a:spcBef>
                <a:spcPts val="1200"/>
              </a:spcBef>
              <a:spcAft>
                <a:spcPts val="1200"/>
              </a:spcAft>
              <a:buFont typeface="+mj-lt"/>
              <a:buAutoNum type="arabicPeriod"/>
            </a:pPr>
            <a:r>
              <a:rPr lang="es-ES" sz="2000" b="1" dirty="0" smtClean="0"/>
              <a:t>Instrumentación del ACUERDO GENERAL firmado en la XXXVIII Reunión Ordinaria en Morelia, Estado de Michoacán que permite el intercambio de información entre las Entidades Federativas.</a:t>
            </a:r>
          </a:p>
          <a:p>
            <a:pPr marL="457200" indent="-457200" algn="just">
              <a:spcBef>
                <a:spcPts val="1200"/>
              </a:spcBef>
              <a:spcAft>
                <a:spcPts val="1200"/>
              </a:spcAft>
              <a:buFont typeface="+mj-lt"/>
              <a:buAutoNum type="arabicPeriod"/>
            </a:pPr>
            <a:r>
              <a:rPr lang="es-ES" sz="2000" b="1" dirty="0" smtClean="0"/>
              <a:t>Consolidación del CATÁLOGO DE DELITOS de Alto Impacto para las 32 Entidades Federativas.</a:t>
            </a:r>
          </a:p>
          <a:p>
            <a:pPr marL="457200" indent="-457200" algn="just">
              <a:spcBef>
                <a:spcPts val="1200"/>
              </a:spcBef>
              <a:spcAft>
                <a:spcPts val="1200"/>
              </a:spcAft>
              <a:buFont typeface="+mj-lt"/>
              <a:buAutoNum type="arabicPeriod"/>
            </a:pPr>
            <a:r>
              <a:rPr lang="es-ES" sz="2000" b="1" dirty="0" smtClean="0"/>
              <a:t>Diseño y  utilización de  una BASE DE DATOS HOMOLOGADA a través de un Sistema de Información  que recopila los registros administrativos de las 32 Entidades.</a:t>
            </a:r>
          </a:p>
          <a:p>
            <a:pPr marL="457200" indent="-457200" algn="just">
              <a:spcBef>
                <a:spcPts val="1200"/>
              </a:spcBef>
              <a:spcAft>
                <a:spcPts val="1200"/>
              </a:spcAft>
              <a:buFont typeface="+mj-lt"/>
              <a:buAutoNum type="arabicPeriod"/>
            </a:pPr>
            <a:r>
              <a:rPr lang="es-ES" sz="2000" b="1" dirty="0" smtClean="0"/>
              <a:t>Elaboración de la metodología para realizar la Encuesta de VICTIMIZACIÓN.</a:t>
            </a:r>
          </a:p>
          <a:p>
            <a:pPr marL="457200" indent="-457200" algn="just">
              <a:spcBef>
                <a:spcPts val="1200"/>
              </a:spcBef>
              <a:spcAft>
                <a:spcPts val="1200"/>
              </a:spcAft>
              <a:buFont typeface="+mj-lt"/>
              <a:buAutoNum type="arabicPeriod"/>
            </a:pPr>
            <a:r>
              <a:rPr lang="es-ES" sz="2000" b="1" dirty="0" smtClean="0"/>
              <a:t>ACUERDOS  Y COMPROMISOS</a:t>
            </a:r>
          </a:p>
          <a:p>
            <a:pPr marL="457200" indent="-457200" algn="just">
              <a:spcBef>
                <a:spcPts val="1200"/>
              </a:spcBef>
              <a:spcAft>
                <a:spcPts val="1200"/>
              </a:spcAft>
              <a:buFont typeface="+mj-lt"/>
              <a:buAutoNum type="arabicPeriod"/>
            </a:pPr>
            <a:endParaRPr lang="es-ES" sz="2000" b="1" dirty="0" smtClean="0"/>
          </a:p>
          <a:p>
            <a:pPr marL="457200" indent="-457200" algn="just">
              <a:spcBef>
                <a:spcPts val="1200"/>
              </a:spcBef>
              <a:spcAft>
                <a:spcPts val="1200"/>
              </a:spcAft>
              <a:buFont typeface="+mj-lt"/>
              <a:buAutoNum type="arabicPeriod"/>
            </a:pPr>
            <a:endParaRPr lang="es-ES" sz="2000" b="1" dirty="0" smtClean="0"/>
          </a:p>
          <a:p>
            <a:pPr marL="457200" indent="-457200" algn="just">
              <a:spcBef>
                <a:spcPts val="1200"/>
              </a:spcBef>
              <a:spcAft>
                <a:spcPts val="1200"/>
              </a:spcAft>
              <a:buFont typeface="+mj-lt"/>
              <a:buAutoNum type="arabicPeriod"/>
            </a:pPr>
            <a:endParaRPr lang="es-MX" sz="2000"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2658579" y="365065"/>
            <a:ext cx="6516687" cy="400110"/>
          </a:xfrm>
          <a:prstGeom prst="rect">
            <a:avLst/>
          </a:prstGeom>
          <a:solidFill>
            <a:srgbClr val="A90230"/>
          </a:solidFill>
        </p:spPr>
        <p:txBody>
          <a:bodyPr wrap="square" rtlCol="0">
            <a:spAutoFit/>
          </a:bodyPr>
          <a:lstStyle/>
          <a:p>
            <a:r>
              <a:rPr lang="es-MX"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CATÁLOGO DE DELITOS</a:t>
            </a:r>
          </a:p>
        </p:txBody>
      </p:sp>
      <p:graphicFrame>
        <p:nvGraphicFramePr>
          <p:cNvPr id="34" name="33 Tabla"/>
          <p:cNvGraphicFramePr>
            <a:graphicFrameLocks noGrp="1"/>
          </p:cNvGraphicFramePr>
          <p:nvPr>
            <p:extLst>
              <p:ext uri="{D42A27DB-BD31-4B8C-83A1-F6EECF244321}">
                <p14:modId xmlns="" xmlns:p14="http://schemas.microsoft.com/office/powerpoint/2010/main" val="354316693"/>
              </p:ext>
            </p:extLst>
          </p:nvPr>
        </p:nvGraphicFramePr>
        <p:xfrm>
          <a:off x="6516216" y="1616216"/>
          <a:ext cx="2376264" cy="2971800"/>
        </p:xfrm>
        <a:graphic>
          <a:graphicData uri="http://schemas.openxmlformats.org/drawingml/2006/table">
            <a:tbl>
              <a:tblPr/>
              <a:tblGrid>
                <a:gridCol w="750091"/>
                <a:gridCol w="1626173"/>
              </a:tblGrid>
              <a:tr h="132985">
                <a:tc>
                  <a:txBody>
                    <a:bodyPr/>
                    <a:lstStyle/>
                    <a:p>
                      <a:pPr algn="ctr">
                        <a:spcAft>
                          <a:spcPts val="0"/>
                        </a:spcAft>
                        <a:tabLst>
                          <a:tab pos="228600" algn="l"/>
                        </a:tabLst>
                      </a:pPr>
                      <a:r>
                        <a:rPr lang="es-ES" sz="1200" b="1" dirty="0">
                          <a:solidFill>
                            <a:schemeClr val="bg1"/>
                          </a:solidFill>
                          <a:latin typeface="Franklin Gothic Book"/>
                          <a:ea typeface="Times New Roman"/>
                          <a:cs typeface="Times New Roman"/>
                        </a:rPr>
                        <a:t>DELITO</a:t>
                      </a:r>
                      <a:endParaRPr lang="es-MX" sz="1200" b="1" dirty="0">
                        <a:solidFill>
                          <a:schemeClr val="bg1"/>
                        </a:solidFill>
                        <a:latin typeface="Times New Roman"/>
                        <a:ea typeface="Times New Roman"/>
                        <a:cs typeface="Times New Roman"/>
                      </a:endParaRPr>
                    </a:p>
                  </a:txBody>
                  <a:tcPr marL="10450" marR="10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spcAft>
                          <a:spcPts val="0"/>
                        </a:spcAft>
                        <a:tabLst>
                          <a:tab pos="228600" algn="l"/>
                        </a:tabLst>
                      </a:pPr>
                      <a:r>
                        <a:rPr lang="es-ES" sz="1200" b="1" dirty="0" smtClean="0">
                          <a:solidFill>
                            <a:schemeClr val="bg1"/>
                          </a:solidFill>
                          <a:latin typeface="Franklin Gothic Book"/>
                          <a:ea typeface="Times New Roman"/>
                          <a:cs typeface="Times New Roman"/>
                        </a:rPr>
                        <a:t>CONCEPTO    ESTADÍSTICO</a:t>
                      </a:r>
                      <a:endParaRPr lang="es-MX" sz="1200" b="1" dirty="0">
                        <a:solidFill>
                          <a:schemeClr val="bg1"/>
                        </a:solidFill>
                        <a:latin typeface="Times New Roman"/>
                        <a:ea typeface="Times New Roman"/>
                        <a:cs typeface="Times New Roman"/>
                      </a:endParaRPr>
                    </a:p>
                  </a:txBody>
                  <a:tcPr marL="10450" marR="10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394296">
                <a:tc>
                  <a:txBody>
                    <a:bodyPr/>
                    <a:lstStyle/>
                    <a:p>
                      <a:pPr algn="ctr">
                        <a:spcAft>
                          <a:spcPts val="0"/>
                        </a:spcAft>
                      </a:pPr>
                      <a:r>
                        <a:rPr lang="es-ES" sz="900" dirty="0" smtClean="0">
                          <a:latin typeface="Franklin Gothic Book"/>
                          <a:ea typeface="Times New Roman"/>
                          <a:cs typeface="Times New Roman"/>
                        </a:rPr>
                        <a:t>HOMICIDIO</a:t>
                      </a:r>
                    </a:p>
                  </a:txBody>
                  <a:tcPr marL="10450" marR="1045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spcAft>
                          <a:spcPts val="0"/>
                        </a:spcAft>
                      </a:pPr>
                      <a:r>
                        <a:rPr lang="es-ES" sz="900" dirty="0" smtClean="0">
                          <a:latin typeface="Franklin Gothic Book"/>
                          <a:ea typeface="Times New Roman"/>
                          <a:cs typeface="Times New Roman"/>
                        </a:rPr>
                        <a:t>Conducta </a:t>
                      </a:r>
                      <a:r>
                        <a:rPr lang="es-ES" sz="900" dirty="0">
                          <a:latin typeface="Franklin Gothic Book"/>
                          <a:ea typeface="Times New Roman"/>
                          <a:cs typeface="Times New Roman"/>
                        </a:rPr>
                        <a:t>que comete una persona cuando priva de la vida a otra</a:t>
                      </a:r>
                      <a:r>
                        <a:rPr lang="es-ES" sz="900" dirty="0" smtClean="0">
                          <a:latin typeface="Franklin Gothic Book"/>
                          <a:ea typeface="Times New Roman"/>
                          <a:cs typeface="Times New Roman"/>
                        </a:rPr>
                        <a:t>.</a:t>
                      </a:r>
                      <a:endParaRPr lang="es-MX" sz="900" dirty="0">
                        <a:latin typeface="Times New Roman"/>
                        <a:ea typeface="Times New Roman"/>
                        <a:cs typeface="Times New Roman"/>
                      </a:endParaRPr>
                    </a:p>
                  </a:txBody>
                  <a:tcPr marL="10450" marR="10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r>
              <a:tr h="6429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900" dirty="0" smtClean="0">
                          <a:latin typeface="Franklin Gothic Book"/>
                          <a:ea typeface="Times New Roman"/>
                          <a:cs typeface="Times New Roman"/>
                        </a:rPr>
                        <a:t>HOMICIDIO DOLOSO</a:t>
                      </a:r>
                    </a:p>
                  </a:txBody>
                  <a:tcPr marL="10450" marR="10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900" dirty="0" smtClean="0">
                          <a:latin typeface="Franklin Gothic Book"/>
                          <a:ea typeface="Times New Roman"/>
                          <a:cs typeface="Times New Roman"/>
                        </a:rPr>
                        <a:t>El homicidio es doloso, cuando la persona activa conoce los elementos objetivos del hecho típico de que se trata, o previendo como posible el resultado típico, quiere o acepta su realización. </a:t>
                      </a:r>
                      <a:endParaRPr lang="es-MX" sz="900" dirty="0">
                        <a:latin typeface="Times New Roman"/>
                        <a:ea typeface="Times New Roman"/>
                        <a:cs typeface="Times New Roman"/>
                      </a:endParaRPr>
                    </a:p>
                  </a:txBody>
                  <a:tcPr marL="10450" marR="10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543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900" dirty="0" smtClean="0">
                          <a:latin typeface="Franklin Gothic Book"/>
                          <a:ea typeface="Times New Roman"/>
                          <a:cs typeface="Times New Roman"/>
                        </a:rPr>
                        <a:t>HOMICIDIO CULPOSO</a:t>
                      </a:r>
                      <a:endParaRPr lang="es-MX" sz="900" dirty="0" smtClean="0">
                        <a:latin typeface="Times New Roman"/>
                        <a:ea typeface="Times New Roman"/>
                        <a:cs typeface="Times New Roman"/>
                      </a:endParaRPr>
                    </a:p>
                  </a:txBody>
                  <a:tcPr marL="10450" marR="1045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900" dirty="0" smtClean="0">
                          <a:latin typeface="Franklin Gothic Book"/>
                          <a:ea typeface="Times New Roman"/>
                          <a:cs typeface="Times New Roman"/>
                        </a:rPr>
                        <a:t>El homicidio es culposo cuando la persona que produce el resultado típico, no lo previó siendo previsible o lo previó confiando en que no se produciría, en virtud de la violación de un deber de cuidado que objetivamente era necesario observar.</a:t>
                      </a:r>
                      <a:endParaRPr lang="es-MX" sz="900" dirty="0">
                        <a:latin typeface="Times New Roman"/>
                        <a:ea typeface="Times New Roman"/>
                        <a:cs typeface="Times New Roman"/>
                      </a:endParaRPr>
                    </a:p>
                  </a:txBody>
                  <a:tcPr marL="10450" marR="10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6" name="35 CuadroTexto"/>
          <p:cNvSpPr txBox="1"/>
          <p:nvPr/>
        </p:nvSpPr>
        <p:spPr>
          <a:xfrm>
            <a:off x="6444208" y="980728"/>
            <a:ext cx="2376264" cy="584775"/>
          </a:xfrm>
          <a:prstGeom prst="rect">
            <a:avLst/>
          </a:prstGeom>
          <a:solidFill>
            <a:schemeClr val="tx1">
              <a:lumMod val="65000"/>
              <a:lumOff val="35000"/>
            </a:schemeClr>
          </a:solidFill>
          <a:ln w="15875">
            <a:solidFill>
              <a:schemeClr val="tx1"/>
            </a:solidFill>
          </a:ln>
          <a:scene3d>
            <a:camera prst="perspectiveFront"/>
            <a:lightRig rig="threePt" dir="t"/>
          </a:scene3d>
        </p:spPr>
        <p:txBody>
          <a:bodyPr wrap="square" rtlCol="0">
            <a:spAutoFit/>
          </a:bodyPr>
          <a:lstStyle/>
          <a:p>
            <a:pPr algn="ctr"/>
            <a:r>
              <a:rPr lang="es-MX" sz="1600" b="1" dirty="0" smtClean="0">
                <a:solidFill>
                  <a:schemeClr val="bg1"/>
                </a:solidFill>
              </a:rPr>
              <a:t>Catálogo de Delitos Mexicanos Clasificación </a:t>
            </a:r>
            <a:endParaRPr lang="es-MX" sz="1600" b="1" dirty="0">
              <a:solidFill>
                <a:schemeClr val="bg1"/>
              </a:solidFill>
            </a:endParaRPr>
          </a:p>
        </p:txBody>
      </p:sp>
      <p:graphicFrame>
        <p:nvGraphicFramePr>
          <p:cNvPr id="39" name="38 Diagrama"/>
          <p:cNvGraphicFramePr/>
          <p:nvPr>
            <p:extLst>
              <p:ext uri="{D42A27DB-BD31-4B8C-83A1-F6EECF244321}">
                <p14:modId xmlns="" xmlns:p14="http://schemas.microsoft.com/office/powerpoint/2010/main" val="3255131062"/>
              </p:ext>
            </p:extLst>
          </p:nvPr>
        </p:nvGraphicFramePr>
        <p:xfrm>
          <a:off x="-108520" y="1040152"/>
          <a:ext cx="3168352"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0" name="39 Diagrama"/>
          <p:cNvGraphicFramePr/>
          <p:nvPr>
            <p:extLst>
              <p:ext uri="{D42A27DB-BD31-4B8C-83A1-F6EECF244321}">
                <p14:modId xmlns="" xmlns:p14="http://schemas.microsoft.com/office/powerpoint/2010/main" val="1427069561"/>
              </p:ext>
            </p:extLst>
          </p:nvPr>
        </p:nvGraphicFramePr>
        <p:xfrm>
          <a:off x="3234920" y="576552"/>
          <a:ext cx="3732584" cy="57921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1" name="40 Elipse"/>
          <p:cNvSpPr/>
          <p:nvPr/>
        </p:nvSpPr>
        <p:spPr>
          <a:xfrm>
            <a:off x="2915816" y="2480312"/>
            <a:ext cx="1656184" cy="1656184"/>
          </a:xfrm>
          <a:prstGeom prst="ellipse">
            <a:avLst/>
          </a:prstGeom>
          <a:solidFill>
            <a:srgbClr val="FFCC66"/>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s-MX" b="1" dirty="0" smtClean="0">
                <a:solidFill>
                  <a:schemeClr val="tx1"/>
                </a:solidFill>
              </a:rPr>
              <a:t>Conjunto básico de delitos CONAGO</a:t>
            </a:r>
            <a:endParaRPr lang="es-MX" b="1" dirty="0">
              <a:solidFill>
                <a:schemeClr val="tx1"/>
              </a:solidFill>
            </a:endParaRPr>
          </a:p>
        </p:txBody>
      </p:sp>
      <p:sp>
        <p:nvSpPr>
          <p:cNvPr id="8" name="7 Flecha izquierda y arriba"/>
          <p:cNvSpPr/>
          <p:nvPr/>
        </p:nvSpPr>
        <p:spPr>
          <a:xfrm rot="5400000">
            <a:off x="-508" y="5265204"/>
            <a:ext cx="1728192" cy="936104"/>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8 Rectángulo"/>
          <p:cNvSpPr/>
          <p:nvPr/>
        </p:nvSpPr>
        <p:spPr>
          <a:xfrm>
            <a:off x="1475656" y="6237312"/>
            <a:ext cx="108012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CLAVE</a:t>
            </a:r>
            <a:endParaRPr lang="es-ES_tradnl" dirty="0"/>
          </a:p>
        </p:txBody>
      </p:sp>
      <p:sp>
        <p:nvSpPr>
          <p:cNvPr id="11" name="10 Flecha derecha"/>
          <p:cNvSpPr/>
          <p:nvPr/>
        </p:nvSpPr>
        <p:spPr>
          <a:xfrm>
            <a:off x="2627784" y="6381328"/>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12 Rectángulo"/>
          <p:cNvSpPr/>
          <p:nvPr/>
        </p:nvSpPr>
        <p:spPr>
          <a:xfrm>
            <a:off x="3124976" y="6223976"/>
            <a:ext cx="108012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50" dirty="0" smtClean="0"/>
              <a:t>CAPACITACIÓN</a:t>
            </a:r>
            <a:endParaRPr lang="es-ES_tradnl" sz="1050" dirty="0"/>
          </a:p>
        </p:txBody>
      </p:sp>
      <p:sp>
        <p:nvSpPr>
          <p:cNvPr id="14" name="13 Rectángulo"/>
          <p:cNvSpPr/>
          <p:nvPr/>
        </p:nvSpPr>
        <p:spPr>
          <a:xfrm>
            <a:off x="4764784" y="6177496"/>
            <a:ext cx="108012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dirty="0" smtClean="0"/>
              <a:t>CONEXIÓN</a:t>
            </a:r>
            <a:endParaRPr lang="es-ES_tradnl" sz="1400" dirty="0"/>
          </a:p>
        </p:txBody>
      </p:sp>
      <p:sp>
        <p:nvSpPr>
          <p:cNvPr id="15" name="14 Flecha derecha"/>
          <p:cNvSpPr/>
          <p:nvPr/>
        </p:nvSpPr>
        <p:spPr>
          <a:xfrm>
            <a:off x="4283968" y="6381328"/>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15 Rectángulo"/>
          <p:cNvSpPr/>
          <p:nvPr/>
        </p:nvSpPr>
        <p:spPr>
          <a:xfrm>
            <a:off x="6372200" y="6165304"/>
            <a:ext cx="108012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CARGA</a:t>
            </a:r>
            <a:endParaRPr lang="es-ES_tradnl" dirty="0"/>
          </a:p>
        </p:txBody>
      </p:sp>
      <p:sp>
        <p:nvSpPr>
          <p:cNvPr id="17" name="16 Flecha derecha"/>
          <p:cNvSpPr/>
          <p:nvPr/>
        </p:nvSpPr>
        <p:spPr>
          <a:xfrm>
            <a:off x="5940152" y="6381328"/>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17 Igual que"/>
          <p:cNvSpPr/>
          <p:nvPr/>
        </p:nvSpPr>
        <p:spPr>
          <a:xfrm>
            <a:off x="7452320" y="6237312"/>
            <a:ext cx="432048" cy="28803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19" name="18 CuadroTexto"/>
          <p:cNvSpPr txBox="1"/>
          <p:nvPr/>
        </p:nvSpPr>
        <p:spPr>
          <a:xfrm>
            <a:off x="7790283" y="5949280"/>
            <a:ext cx="1268681" cy="646331"/>
          </a:xfrm>
          <a:prstGeom prst="rect">
            <a:avLst/>
          </a:prstGeom>
          <a:noFill/>
        </p:spPr>
        <p:txBody>
          <a:bodyPr wrap="none" rtlCol="0">
            <a:spAutoFit/>
          </a:bodyPr>
          <a:lstStyle/>
          <a:p>
            <a:pPr algn="ctr"/>
            <a:r>
              <a:rPr lang="es-ES_tradnl" b="1" dirty="0" smtClean="0"/>
              <a:t>29 </a:t>
            </a:r>
          </a:p>
          <a:p>
            <a:pPr algn="ctr"/>
            <a:r>
              <a:rPr lang="es-ES_tradnl" b="1" dirty="0" smtClean="0"/>
              <a:t>ENTIDADES</a:t>
            </a:r>
            <a:endParaRPr lang="es-ES_tradnl" b="1" dirty="0"/>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CuadroTexto"/>
          <p:cNvSpPr txBox="1"/>
          <p:nvPr/>
        </p:nvSpPr>
        <p:spPr>
          <a:xfrm>
            <a:off x="2633811" y="365065"/>
            <a:ext cx="6516687" cy="707886"/>
          </a:xfrm>
          <a:prstGeom prst="rect">
            <a:avLst/>
          </a:prstGeom>
          <a:solidFill>
            <a:srgbClr val="A90230"/>
          </a:solidFill>
        </p:spPr>
        <p:txBody>
          <a:bodyPr wrap="square" rtlCol="0">
            <a:spAutoFit/>
          </a:bodyPr>
          <a:lstStyle/>
          <a:p>
            <a:pPr algn="ctr"/>
            <a:r>
              <a:rPr lang="es-MX"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RESULTADOS OBTENIDOS POR  ENTIDAD   </a:t>
            </a:r>
          </a:p>
          <a:p>
            <a:pPr algn="ctr"/>
            <a:r>
              <a:rPr lang="es-MX"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(Tendencia y Pronósticos) </a:t>
            </a:r>
          </a:p>
        </p:txBody>
      </p:sp>
      <p:graphicFrame>
        <p:nvGraphicFramePr>
          <p:cNvPr id="20" name="1 Gráfico"/>
          <p:cNvGraphicFramePr/>
          <p:nvPr>
            <p:extLst>
              <p:ext uri="{D42A27DB-BD31-4B8C-83A1-F6EECF244321}">
                <p14:modId xmlns="" xmlns:p14="http://schemas.microsoft.com/office/powerpoint/2010/main" val="1846865909"/>
              </p:ext>
            </p:extLst>
          </p:nvPr>
        </p:nvGraphicFramePr>
        <p:xfrm>
          <a:off x="539552" y="764704"/>
          <a:ext cx="8004743" cy="52565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21 Tabla"/>
          <p:cNvGraphicFramePr>
            <a:graphicFrameLocks noGrp="1"/>
          </p:cNvGraphicFramePr>
          <p:nvPr/>
        </p:nvGraphicFramePr>
        <p:xfrm>
          <a:off x="714348" y="6500834"/>
          <a:ext cx="3571900" cy="320040"/>
        </p:xfrm>
        <a:graphic>
          <a:graphicData uri="http://schemas.openxmlformats.org/drawingml/2006/table">
            <a:tbl>
              <a:tblPr firstRow="1" bandRow="1">
                <a:tableStyleId>{8A107856-5554-42FB-B03E-39F5DBC370BA}</a:tableStyleId>
              </a:tblPr>
              <a:tblGrid>
                <a:gridCol w="2884927"/>
                <a:gridCol w="686973"/>
              </a:tblGrid>
              <a:tr h="285752">
                <a:tc>
                  <a:txBody>
                    <a:bodyPr/>
                    <a:lstStyle/>
                    <a:p>
                      <a:r>
                        <a:rPr lang="es-MX" sz="1000" dirty="0" smtClean="0"/>
                        <a:t>PEMA* con el método HOLT Alfa</a:t>
                      </a:r>
                      <a:r>
                        <a:rPr lang="es-MX" sz="1000" baseline="0" dirty="0" smtClean="0"/>
                        <a:t> = 0.2</a:t>
                      </a:r>
                      <a:r>
                        <a:rPr lang="es-MX" sz="1000" dirty="0" smtClean="0"/>
                        <a:t> Gama = 0.1</a:t>
                      </a:r>
                      <a:endParaRPr lang="es-MX" sz="1000" baseline="0" dirty="0" smtClean="0"/>
                    </a:p>
                    <a:p>
                      <a:r>
                        <a:rPr lang="es-MX" sz="500" dirty="0" smtClean="0"/>
                        <a:t>*Porcentaje de Error Medio Absoluto</a:t>
                      </a:r>
                      <a:endParaRPr lang="es-MX" sz="500" dirty="0"/>
                    </a:p>
                  </a:txBody>
                  <a:tcPr>
                    <a:lnL w="12700" cap="flat" cmpd="sng" algn="ctr">
                      <a:solidFill>
                        <a:srgbClr val="CC9B00"/>
                      </a:solidFill>
                      <a:prstDash val="solid"/>
                      <a:round/>
                      <a:headEnd type="none" w="med" len="med"/>
                      <a:tailEnd type="none" w="med" len="med"/>
                    </a:lnL>
                    <a:lnR w="12700" cap="flat" cmpd="sng" algn="ctr">
                      <a:solidFill>
                        <a:srgbClr val="CC9B00"/>
                      </a:solidFill>
                      <a:prstDash val="solid"/>
                      <a:round/>
                      <a:headEnd type="none" w="med" len="med"/>
                      <a:tailEnd type="none" w="med" len="med"/>
                    </a:lnR>
                    <a:lnT w="12700" cap="flat" cmpd="sng" algn="ctr">
                      <a:solidFill>
                        <a:srgbClr val="CC9B00"/>
                      </a:solidFill>
                      <a:prstDash val="solid"/>
                      <a:round/>
                      <a:headEnd type="none" w="med" len="med"/>
                      <a:tailEnd type="none" w="med" len="med"/>
                    </a:lnT>
                    <a:lnB w="12700" cap="flat" cmpd="sng" algn="ctr">
                      <a:solidFill>
                        <a:srgbClr val="CC9B00"/>
                      </a:solidFill>
                      <a:prstDash val="solid"/>
                      <a:round/>
                      <a:headEnd type="none" w="med" len="med"/>
                      <a:tailEnd type="none" w="med" len="med"/>
                    </a:lnB>
                    <a:lnTlToBr w="12700" cmpd="sng">
                      <a:noFill/>
                      <a:prstDash val="solid"/>
                    </a:lnTlToBr>
                    <a:lnBlToTr w="12700" cmpd="sng">
                      <a:noFill/>
                      <a:prstDash val="solid"/>
                    </a:lnBlToTr>
                    <a:solidFill>
                      <a:srgbClr val="FFD757"/>
                    </a:solidFill>
                  </a:tcPr>
                </a:tc>
                <a:tc>
                  <a:txBody>
                    <a:bodyPr/>
                    <a:lstStyle/>
                    <a:p>
                      <a:pPr algn="ctr"/>
                      <a:r>
                        <a:rPr lang="es-MX" sz="1000" dirty="0" smtClean="0"/>
                        <a:t>1539.98</a:t>
                      </a:r>
                      <a:endParaRPr lang="es-MX" sz="1000" dirty="0"/>
                    </a:p>
                  </a:txBody>
                  <a:tcPr anchor="ctr">
                    <a:lnL w="12700" cap="flat" cmpd="sng" algn="ctr">
                      <a:solidFill>
                        <a:srgbClr val="CC9B00"/>
                      </a:solidFill>
                      <a:prstDash val="solid"/>
                      <a:round/>
                      <a:headEnd type="none" w="med" len="med"/>
                      <a:tailEnd type="none" w="med" len="med"/>
                    </a:lnL>
                    <a:lnR w="12700" cap="flat" cmpd="sng" algn="ctr">
                      <a:solidFill>
                        <a:srgbClr val="CC9B00"/>
                      </a:solidFill>
                      <a:prstDash val="solid"/>
                      <a:round/>
                      <a:headEnd type="none" w="med" len="med"/>
                      <a:tailEnd type="none" w="med" len="med"/>
                    </a:lnR>
                    <a:lnT w="12700" cap="flat" cmpd="sng" algn="ctr">
                      <a:solidFill>
                        <a:srgbClr val="CC9B00"/>
                      </a:solidFill>
                      <a:prstDash val="solid"/>
                      <a:round/>
                      <a:headEnd type="none" w="med" len="med"/>
                      <a:tailEnd type="none" w="med" len="med"/>
                    </a:lnT>
                    <a:lnB w="12700" cap="flat" cmpd="sng" algn="ctr">
                      <a:solidFill>
                        <a:srgbClr val="CC9B00"/>
                      </a:solidFill>
                      <a:prstDash val="solid"/>
                      <a:round/>
                      <a:headEnd type="none" w="med" len="med"/>
                      <a:tailEnd type="none" w="med" len="med"/>
                    </a:lnB>
                    <a:lnTlToBr w="12700" cmpd="sng">
                      <a:noFill/>
                      <a:prstDash val="solid"/>
                    </a:lnTlToBr>
                    <a:lnBlToTr w="12700" cmpd="sng">
                      <a:noFill/>
                      <a:prstDash val="solid"/>
                    </a:lnBlToTr>
                    <a:solidFill>
                      <a:srgbClr val="FFD757"/>
                    </a:solidFill>
                  </a:tcPr>
                </a:tc>
              </a:tr>
            </a:tbl>
          </a:graphicData>
        </a:graphic>
      </p:graphicFrame>
      <p:sp>
        <p:nvSpPr>
          <p:cNvPr id="26" name="25 CuadroTexto"/>
          <p:cNvSpPr txBox="1"/>
          <p:nvPr/>
        </p:nvSpPr>
        <p:spPr>
          <a:xfrm>
            <a:off x="683568" y="5618165"/>
            <a:ext cx="7920880" cy="954107"/>
          </a:xfrm>
          <a:prstGeom prst="rect">
            <a:avLst/>
          </a:prstGeom>
          <a:noFill/>
        </p:spPr>
        <p:txBody>
          <a:bodyPr wrap="square" rtlCol="0">
            <a:spAutoFit/>
          </a:bodyPr>
          <a:lstStyle/>
          <a:p>
            <a:pPr marL="228600" indent="-228600" algn="just">
              <a:buFontTx/>
              <a:buAutoNum type="arabicParenR"/>
            </a:pPr>
            <a:r>
              <a:rPr lang="es-MX" sz="800" dirty="0" smtClean="0"/>
              <a:t>Los datos de la serie de tiempo Nacional contemplan la suma de la incidencia delictiva de los Estados de Campeche, Chihuahua, Guanajuato, Guerrero,  Michoacán, Morelos, Nayarit, Nuevo León, Querétaro, Quintana Roo, Sinaloa, Sonora y Tamaulipas cuentan con datos hasta el mes de Septiembre de 2010; los Estados de Coahuila, Durango, Hidalgo, Jalisco, Puebla, San Luis Potosí, Tlaxcala y Yucatán cuentan con datos hasta el mes de Agosto; El  Distrito Federal cuenta con datos hasta el mes de Julio; Baja California Sur y Tabasco cuentan con datos hasta el mes de Junio; Zacatecas cuenta con datos hasta Mayo y Baja California hasta el mes de abril. No se cuenta con datos de los Estados de Aguascalientes, Chiapas, Colima, Estado de México, Oaxaca y Veracruz. Por lo que la serie de tiempo se ve afectada apreciándose un decremento en el pronostico</a:t>
            </a:r>
          </a:p>
          <a:p>
            <a:pPr marL="228600" indent="-228600" algn="just">
              <a:buFontTx/>
              <a:buAutoNum type="arabicParenR"/>
            </a:pPr>
            <a:r>
              <a:rPr lang="es-MX" sz="800" dirty="0" smtClean="0"/>
              <a:t>2010 es una proyección con base en el método </a:t>
            </a:r>
            <a:r>
              <a:rPr lang="es-MX" sz="800" dirty="0" err="1" smtClean="0"/>
              <a:t>Holt</a:t>
            </a:r>
            <a:r>
              <a:rPr lang="es-MX" sz="800" dirty="0" smtClean="0"/>
              <a:t>, utilizando los datos conocidos para los meses de enero a abril de 2010.</a:t>
            </a:r>
          </a:p>
          <a:p>
            <a:pPr marL="228600" indent="-228600" algn="just">
              <a:buAutoNum type="arabicParenR"/>
            </a:pPr>
            <a:endParaRPr lang="es-MX" sz="800" dirty="0" smtClean="0"/>
          </a:p>
        </p:txBody>
      </p:sp>
      <p:sp>
        <p:nvSpPr>
          <p:cNvPr id="27" name="26 CuadroTexto"/>
          <p:cNvSpPr txBox="1"/>
          <p:nvPr/>
        </p:nvSpPr>
        <p:spPr>
          <a:xfrm>
            <a:off x="7164288" y="4797152"/>
            <a:ext cx="1500198" cy="246221"/>
          </a:xfrm>
          <a:prstGeom prst="rect">
            <a:avLst/>
          </a:prstGeom>
          <a:noFill/>
        </p:spPr>
        <p:txBody>
          <a:bodyPr wrap="square" rtlCol="0">
            <a:spAutoFit/>
          </a:bodyPr>
          <a:lstStyle/>
          <a:p>
            <a:r>
              <a:rPr lang="es-MX" sz="1000" dirty="0" smtClean="0"/>
              <a:t>Fuente: CONAGO</a:t>
            </a:r>
            <a:endParaRPr lang="es-MX" sz="1000" dirty="0"/>
          </a:p>
        </p:txBody>
      </p:sp>
      <p:cxnSp>
        <p:nvCxnSpPr>
          <p:cNvPr id="8" name="7 Conector recto"/>
          <p:cNvCxnSpPr/>
          <p:nvPr/>
        </p:nvCxnSpPr>
        <p:spPr>
          <a:xfrm rot="5400000">
            <a:off x="1547664" y="3356992"/>
            <a:ext cx="331236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17 CuadroTexto"/>
          <p:cNvSpPr txBox="1"/>
          <p:nvPr/>
        </p:nvSpPr>
        <p:spPr>
          <a:xfrm>
            <a:off x="2633811" y="365065"/>
            <a:ext cx="6516687" cy="400110"/>
          </a:xfrm>
          <a:prstGeom prst="rect">
            <a:avLst/>
          </a:prstGeom>
          <a:solidFill>
            <a:srgbClr val="A90230"/>
          </a:solidFill>
        </p:spPr>
        <p:txBody>
          <a:bodyPr wrap="square" rtlCol="0">
            <a:spAutoFit/>
          </a:bodyPr>
          <a:lstStyle/>
          <a:p>
            <a:r>
              <a:rPr lang="es-MX"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RESULTADOS POR ENTIDAD   (Tendencia y Pronósticos) </a:t>
            </a:r>
          </a:p>
        </p:txBody>
      </p:sp>
      <p:graphicFrame>
        <p:nvGraphicFramePr>
          <p:cNvPr id="42" name="2 Gráfico"/>
          <p:cNvGraphicFramePr/>
          <p:nvPr/>
        </p:nvGraphicFramePr>
        <p:xfrm>
          <a:off x="115147" y="928670"/>
          <a:ext cx="8743069" cy="5306932"/>
        </p:xfrm>
        <a:graphic>
          <a:graphicData uri="http://schemas.openxmlformats.org/drawingml/2006/chart">
            <c:chart xmlns:c="http://schemas.openxmlformats.org/drawingml/2006/chart" xmlns:r="http://schemas.openxmlformats.org/officeDocument/2006/relationships" r:id="rId2"/>
          </a:graphicData>
        </a:graphic>
      </p:graphicFrame>
      <p:grpSp>
        <p:nvGrpSpPr>
          <p:cNvPr id="44" name="23 Grupo"/>
          <p:cNvGrpSpPr/>
          <p:nvPr/>
        </p:nvGrpSpPr>
        <p:grpSpPr>
          <a:xfrm>
            <a:off x="6572232" y="6021287"/>
            <a:ext cx="1984720" cy="209542"/>
            <a:chOff x="5093308" y="6322470"/>
            <a:chExt cx="1984720" cy="307777"/>
          </a:xfrm>
        </p:grpSpPr>
        <p:sp>
          <p:nvSpPr>
            <p:cNvPr id="45" name="44 CuadroTexto"/>
            <p:cNvSpPr txBox="1"/>
            <p:nvPr/>
          </p:nvSpPr>
          <p:spPr>
            <a:xfrm>
              <a:off x="5133812" y="6322470"/>
              <a:ext cx="1944216" cy="307777"/>
            </a:xfrm>
            <a:prstGeom prst="rect">
              <a:avLst/>
            </a:prstGeom>
            <a:noFill/>
          </p:spPr>
          <p:txBody>
            <a:bodyPr wrap="square" rtlCol="0">
              <a:spAutoFit/>
            </a:bodyPr>
            <a:lstStyle/>
            <a:p>
              <a:r>
                <a:rPr lang="es-MX" sz="1400" dirty="0" smtClean="0">
                  <a:solidFill>
                    <a:prstClr val="black"/>
                  </a:solidFill>
                </a:rPr>
                <a:t>Promedio </a:t>
              </a:r>
              <a:r>
                <a:rPr lang="es-MX" sz="1400" dirty="0">
                  <a:solidFill>
                    <a:prstClr val="black"/>
                  </a:solidFill>
                </a:rPr>
                <a:t>diario</a:t>
              </a:r>
            </a:p>
          </p:txBody>
        </p:sp>
        <p:sp>
          <p:nvSpPr>
            <p:cNvPr id="46" name="45 Decisión"/>
            <p:cNvSpPr/>
            <p:nvPr/>
          </p:nvSpPr>
          <p:spPr>
            <a:xfrm>
              <a:off x="5093308" y="6453336"/>
              <a:ext cx="106512" cy="144016"/>
            </a:xfrm>
            <a:prstGeom prst="flowChartDecision">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pSp>
      <p:sp>
        <p:nvSpPr>
          <p:cNvPr id="47" name="46 Decisión"/>
          <p:cNvSpPr/>
          <p:nvPr/>
        </p:nvSpPr>
        <p:spPr>
          <a:xfrm>
            <a:off x="757824" y="5775376"/>
            <a:ext cx="72008" cy="72008"/>
          </a:xfrm>
          <a:prstGeom prst="flowChartDecision">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graphicFrame>
        <p:nvGraphicFramePr>
          <p:cNvPr id="48" name="47 Tabla"/>
          <p:cNvGraphicFramePr>
            <a:graphicFrameLocks noGrp="1"/>
          </p:cNvGraphicFramePr>
          <p:nvPr/>
        </p:nvGraphicFramePr>
        <p:xfrm>
          <a:off x="899038" y="5726351"/>
          <a:ext cx="288032" cy="190500"/>
        </p:xfrm>
        <a:graphic>
          <a:graphicData uri="http://schemas.openxmlformats.org/drawingml/2006/table">
            <a:tbl>
              <a:tblPr/>
              <a:tblGrid>
                <a:gridCol w="288032"/>
              </a:tblGrid>
              <a:tr h="190500">
                <a:tc>
                  <a:txBody>
                    <a:bodyPr/>
                    <a:lstStyle/>
                    <a:p>
                      <a:pPr algn="l" rtl="0" fontAlgn="ctr"/>
                      <a:r>
                        <a:rPr lang="es-MX" sz="800" b="0" i="0" u="none" strike="noStrike" dirty="0" smtClean="0">
                          <a:solidFill>
                            <a:srgbClr val="000000"/>
                          </a:solidFill>
                          <a:latin typeface="Calibri"/>
                        </a:rPr>
                        <a:t>45</a:t>
                      </a:r>
                      <a:endParaRPr lang="es-MX" sz="800" b="0" i="0" u="none" strike="noStrike" dirty="0">
                        <a:solidFill>
                          <a:srgbClr val="000000"/>
                        </a:solidFill>
                        <a:latin typeface="Calibri"/>
                      </a:endParaRPr>
                    </a:p>
                  </a:txBody>
                  <a:tcPr marL="0" marR="0" marT="0" marB="0" anchor="ctr">
                    <a:lnL>
                      <a:noFill/>
                    </a:lnL>
                    <a:lnR>
                      <a:noFill/>
                    </a:lnR>
                    <a:lnT>
                      <a:noFill/>
                    </a:lnT>
                    <a:lnB>
                      <a:noFill/>
                    </a:lnB>
                  </a:tcPr>
                </a:tc>
              </a:tr>
            </a:tbl>
          </a:graphicData>
        </a:graphic>
      </p:graphicFrame>
      <p:sp>
        <p:nvSpPr>
          <p:cNvPr id="49" name="48 Decisión"/>
          <p:cNvSpPr/>
          <p:nvPr/>
        </p:nvSpPr>
        <p:spPr>
          <a:xfrm>
            <a:off x="1475102" y="5775376"/>
            <a:ext cx="72008" cy="72008"/>
          </a:xfrm>
          <a:prstGeom prst="flowChartDecision">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graphicFrame>
        <p:nvGraphicFramePr>
          <p:cNvPr id="50" name="49 Tabla"/>
          <p:cNvGraphicFramePr>
            <a:graphicFrameLocks noGrp="1"/>
          </p:cNvGraphicFramePr>
          <p:nvPr/>
        </p:nvGraphicFramePr>
        <p:xfrm>
          <a:off x="1616316" y="5726351"/>
          <a:ext cx="290834" cy="190500"/>
        </p:xfrm>
        <a:graphic>
          <a:graphicData uri="http://schemas.openxmlformats.org/drawingml/2006/table">
            <a:tbl>
              <a:tblPr/>
              <a:tblGrid>
                <a:gridCol w="290834"/>
              </a:tblGrid>
              <a:tr h="190500">
                <a:tc>
                  <a:txBody>
                    <a:bodyPr/>
                    <a:lstStyle/>
                    <a:p>
                      <a:pPr algn="l" rtl="0" fontAlgn="ctr"/>
                      <a:r>
                        <a:rPr lang="es-MX" sz="800" b="0" i="0" u="none" strike="noStrike" dirty="0" smtClean="0">
                          <a:solidFill>
                            <a:srgbClr val="000000"/>
                          </a:solidFill>
                          <a:latin typeface="Calibri"/>
                        </a:rPr>
                        <a:t>52</a:t>
                      </a:r>
                      <a:endParaRPr lang="es-MX" sz="800" b="0" i="0" u="none" strike="noStrike" dirty="0">
                        <a:solidFill>
                          <a:srgbClr val="000000"/>
                        </a:solidFill>
                        <a:latin typeface="Calibri"/>
                      </a:endParaRPr>
                    </a:p>
                  </a:txBody>
                  <a:tcPr marL="0" marR="0" marT="0" marB="0" anchor="ctr">
                    <a:lnL>
                      <a:noFill/>
                    </a:lnL>
                    <a:lnR>
                      <a:noFill/>
                    </a:lnR>
                    <a:lnT>
                      <a:noFill/>
                    </a:lnT>
                    <a:lnB>
                      <a:noFill/>
                    </a:lnB>
                  </a:tcPr>
                </a:tc>
              </a:tr>
            </a:tbl>
          </a:graphicData>
        </a:graphic>
      </p:graphicFrame>
      <p:sp>
        <p:nvSpPr>
          <p:cNvPr id="51" name="50 Decisión"/>
          <p:cNvSpPr/>
          <p:nvPr/>
        </p:nvSpPr>
        <p:spPr>
          <a:xfrm>
            <a:off x="2197984" y="5775376"/>
            <a:ext cx="72008" cy="72008"/>
          </a:xfrm>
          <a:prstGeom prst="flowChartDecision">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graphicFrame>
        <p:nvGraphicFramePr>
          <p:cNvPr id="52" name="51 Tabla"/>
          <p:cNvGraphicFramePr>
            <a:graphicFrameLocks noGrp="1"/>
          </p:cNvGraphicFramePr>
          <p:nvPr/>
        </p:nvGraphicFramePr>
        <p:xfrm>
          <a:off x="2339198" y="5726351"/>
          <a:ext cx="288032" cy="190500"/>
        </p:xfrm>
        <a:graphic>
          <a:graphicData uri="http://schemas.openxmlformats.org/drawingml/2006/table">
            <a:tbl>
              <a:tblPr/>
              <a:tblGrid>
                <a:gridCol w="288032"/>
              </a:tblGrid>
              <a:tr h="190500">
                <a:tc>
                  <a:txBody>
                    <a:bodyPr/>
                    <a:lstStyle/>
                    <a:p>
                      <a:pPr algn="l" rtl="0" fontAlgn="ctr"/>
                      <a:r>
                        <a:rPr lang="es-MX" sz="800" b="0" i="0" u="none" strike="noStrike" dirty="0" smtClean="0">
                          <a:solidFill>
                            <a:srgbClr val="000000"/>
                          </a:solidFill>
                          <a:latin typeface="Calibri"/>
                        </a:rPr>
                        <a:t>53</a:t>
                      </a:r>
                      <a:endParaRPr lang="es-MX" sz="800" b="0" i="0" u="none" strike="noStrike" dirty="0">
                        <a:solidFill>
                          <a:srgbClr val="000000"/>
                        </a:solidFill>
                        <a:latin typeface="Calibri"/>
                      </a:endParaRPr>
                    </a:p>
                  </a:txBody>
                  <a:tcPr marL="0" marR="0" marT="0" marB="0" anchor="ctr">
                    <a:lnL>
                      <a:noFill/>
                    </a:lnL>
                    <a:lnR>
                      <a:noFill/>
                    </a:lnR>
                    <a:lnT>
                      <a:noFill/>
                    </a:lnT>
                    <a:lnB>
                      <a:noFill/>
                    </a:lnB>
                  </a:tcPr>
                </a:tc>
              </a:tr>
            </a:tbl>
          </a:graphicData>
        </a:graphic>
      </p:graphicFrame>
      <p:sp>
        <p:nvSpPr>
          <p:cNvPr id="53" name="52 Decisión"/>
          <p:cNvSpPr/>
          <p:nvPr/>
        </p:nvSpPr>
        <p:spPr>
          <a:xfrm>
            <a:off x="2990072" y="5775376"/>
            <a:ext cx="72008" cy="72008"/>
          </a:xfrm>
          <a:prstGeom prst="flowChartDecision">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graphicFrame>
        <p:nvGraphicFramePr>
          <p:cNvPr id="54" name="53 Tabla"/>
          <p:cNvGraphicFramePr>
            <a:graphicFrameLocks noGrp="1"/>
          </p:cNvGraphicFramePr>
          <p:nvPr/>
        </p:nvGraphicFramePr>
        <p:xfrm>
          <a:off x="3131286" y="5726351"/>
          <a:ext cx="288032" cy="190500"/>
        </p:xfrm>
        <a:graphic>
          <a:graphicData uri="http://schemas.openxmlformats.org/drawingml/2006/table">
            <a:tbl>
              <a:tblPr/>
              <a:tblGrid>
                <a:gridCol w="288032"/>
              </a:tblGrid>
              <a:tr h="190500">
                <a:tc>
                  <a:txBody>
                    <a:bodyPr/>
                    <a:lstStyle/>
                    <a:p>
                      <a:pPr algn="l" rtl="0" fontAlgn="ctr"/>
                      <a:r>
                        <a:rPr lang="es-MX" sz="800" b="0" i="0" u="none" strike="noStrike" dirty="0" smtClean="0">
                          <a:solidFill>
                            <a:srgbClr val="000000"/>
                          </a:solidFill>
                          <a:latin typeface="Calibri"/>
                        </a:rPr>
                        <a:t>53</a:t>
                      </a:r>
                      <a:endParaRPr lang="es-MX" sz="800" b="0" i="0" u="none" strike="noStrike" dirty="0">
                        <a:solidFill>
                          <a:srgbClr val="000000"/>
                        </a:solidFill>
                        <a:latin typeface="Calibri"/>
                      </a:endParaRPr>
                    </a:p>
                  </a:txBody>
                  <a:tcPr marL="0" marR="0" marT="0" marB="0" anchor="ctr">
                    <a:lnL>
                      <a:noFill/>
                    </a:lnL>
                    <a:lnR>
                      <a:noFill/>
                    </a:lnR>
                    <a:lnT>
                      <a:noFill/>
                    </a:lnT>
                    <a:lnB>
                      <a:noFill/>
                    </a:lnB>
                  </a:tcPr>
                </a:tc>
              </a:tr>
            </a:tbl>
          </a:graphicData>
        </a:graphic>
      </p:graphicFrame>
      <p:sp>
        <p:nvSpPr>
          <p:cNvPr id="55" name="54 Decisión"/>
          <p:cNvSpPr/>
          <p:nvPr/>
        </p:nvSpPr>
        <p:spPr>
          <a:xfrm>
            <a:off x="3707350" y="5775376"/>
            <a:ext cx="72008" cy="72008"/>
          </a:xfrm>
          <a:prstGeom prst="flowChartDecision">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graphicFrame>
        <p:nvGraphicFramePr>
          <p:cNvPr id="56" name="55 Tabla"/>
          <p:cNvGraphicFramePr>
            <a:graphicFrameLocks noGrp="1"/>
          </p:cNvGraphicFramePr>
          <p:nvPr/>
        </p:nvGraphicFramePr>
        <p:xfrm>
          <a:off x="3848564" y="5726351"/>
          <a:ext cx="290834" cy="190500"/>
        </p:xfrm>
        <a:graphic>
          <a:graphicData uri="http://schemas.openxmlformats.org/drawingml/2006/table">
            <a:tbl>
              <a:tblPr/>
              <a:tblGrid>
                <a:gridCol w="290834"/>
              </a:tblGrid>
              <a:tr h="190500">
                <a:tc>
                  <a:txBody>
                    <a:bodyPr/>
                    <a:lstStyle/>
                    <a:p>
                      <a:pPr algn="l" rtl="0" fontAlgn="ctr"/>
                      <a:r>
                        <a:rPr lang="es-MX" sz="800" b="0" i="0" u="none" strike="noStrike" dirty="0" smtClean="0">
                          <a:solidFill>
                            <a:srgbClr val="000000"/>
                          </a:solidFill>
                          <a:latin typeface="Calibri"/>
                        </a:rPr>
                        <a:t>49</a:t>
                      </a:r>
                      <a:endParaRPr lang="es-MX" sz="800" b="0" i="0" u="none" strike="noStrike" dirty="0">
                        <a:solidFill>
                          <a:srgbClr val="000000"/>
                        </a:solidFill>
                        <a:latin typeface="Calibri"/>
                      </a:endParaRPr>
                    </a:p>
                  </a:txBody>
                  <a:tcPr marL="0" marR="0" marT="0" marB="0" anchor="ctr">
                    <a:lnL>
                      <a:noFill/>
                    </a:lnL>
                    <a:lnR>
                      <a:noFill/>
                    </a:lnR>
                    <a:lnT>
                      <a:noFill/>
                    </a:lnT>
                    <a:lnB>
                      <a:noFill/>
                    </a:lnB>
                  </a:tcPr>
                </a:tc>
              </a:tr>
            </a:tbl>
          </a:graphicData>
        </a:graphic>
      </p:graphicFrame>
      <p:sp>
        <p:nvSpPr>
          <p:cNvPr id="57" name="56 Decisión"/>
          <p:cNvSpPr/>
          <p:nvPr/>
        </p:nvSpPr>
        <p:spPr>
          <a:xfrm>
            <a:off x="4430232" y="5775376"/>
            <a:ext cx="72008" cy="72008"/>
          </a:xfrm>
          <a:prstGeom prst="flowChartDecision">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graphicFrame>
        <p:nvGraphicFramePr>
          <p:cNvPr id="58" name="57 Tabla"/>
          <p:cNvGraphicFramePr>
            <a:graphicFrameLocks noGrp="1"/>
          </p:cNvGraphicFramePr>
          <p:nvPr/>
        </p:nvGraphicFramePr>
        <p:xfrm>
          <a:off x="4571446" y="5726351"/>
          <a:ext cx="288032" cy="190500"/>
        </p:xfrm>
        <a:graphic>
          <a:graphicData uri="http://schemas.openxmlformats.org/drawingml/2006/table">
            <a:tbl>
              <a:tblPr/>
              <a:tblGrid>
                <a:gridCol w="288032"/>
              </a:tblGrid>
              <a:tr h="190500">
                <a:tc>
                  <a:txBody>
                    <a:bodyPr/>
                    <a:lstStyle/>
                    <a:p>
                      <a:pPr algn="l" rtl="0" fontAlgn="ctr"/>
                      <a:r>
                        <a:rPr lang="es-MX" sz="800" b="0" i="0" u="none" strike="noStrike" dirty="0" smtClean="0">
                          <a:solidFill>
                            <a:srgbClr val="000000"/>
                          </a:solidFill>
                          <a:latin typeface="Calibri"/>
                        </a:rPr>
                        <a:t>51</a:t>
                      </a:r>
                      <a:endParaRPr lang="es-MX" sz="800" b="0" i="0" u="none" strike="noStrike" dirty="0">
                        <a:solidFill>
                          <a:srgbClr val="000000"/>
                        </a:solidFill>
                        <a:latin typeface="Calibri"/>
                      </a:endParaRPr>
                    </a:p>
                  </a:txBody>
                  <a:tcPr marL="0" marR="0" marT="0" marB="0" anchor="ctr">
                    <a:lnL>
                      <a:noFill/>
                    </a:lnL>
                    <a:lnR>
                      <a:noFill/>
                    </a:lnR>
                    <a:lnT>
                      <a:noFill/>
                    </a:lnT>
                    <a:lnB>
                      <a:noFill/>
                    </a:lnB>
                  </a:tcPr>
                </a:tc>
              </a:tr>
            </a:tbl>
          </a:graphicData>
        </a:graphic>
      </p:graphicFrame>
      <p:sp>
        <p:nvSpPr>
          <p:cNvPr id="59" name="58 Decisión"/>
          <p:cNvSpPr/>
          <p:nvPr/>
        </p:nvSpPr>
        <p:spPr>
          <a:xfrm>
            <a:off x="5173388" y="5775376"/>
            <a:ext cx="72008" cy="72008"/>
          </a:xfrm>
          <a:prstGeom prst="flowChartDecision">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graphicFrame>
        <p:nvGraphicFramePr>
          <p:cNvPr id="60" name="59 Tabla"/>
          <p:cNvGraphicFramePr>
            <a:graphicFrameLocks noGrp="1"/>
          </p:cNvGraphicFramePr>
          <p:nvPr/>
        </p:nvGraphicFramePr>
        <p:xfrm>
          <a:off x="5314602" y="5726351"/>
          <a:ext cx="264956" cy="190500"/>
        </p:xfrm>
        <a:graphic>
          <a:graphicData uri="http://schemas.openxmlformats.org/drawingml/2006/table">
            <a:tbl>
              <a:tblPr/>
              <a:tblGrid>
                <a:gridCol w="264956"/>
              </a:tblGrid>
              <a:tr h="190500">
                <a:tc>
                  <a:txBody>
                    <a:bodyPr/>
                    <a:lstStyle/>
                    <a:p>
                      <a:pPr algn="l" rtl="0" fontAlgn="ctr"/>
                      <a:r>
                        <a:rPr lang="es-MX" sz="800" b="0" i="0" u="none" strike="noStrike" dirty="0" smtClean="0">
                          <a:solidFill>
                            <a:srgbClr val="000000"/>
                          </a:solidFill>
                          <a:latin typeface="Calibri"/>
                        </a:rPr>
                        <a:t>49</a:t>
                      </a:r>
                      <a:endParaRPr lang="es-MX" sz="800" b="0" i="0" u="none" strike="noStrike" dirty="0">
                        <a:solidFill>
                          <a:srgbClr val="000000"/>
                        </a:solidFill>
                        <a:latin typeface="Calibri"/>
                      </a:endParaRPr>
                    </a:p>
                  </a:txBody>
                  <a:tcPr marL="0" marR="0" marT="0" marB="0" anchor="ctr">
                    <a:lnL>
                      <a:noFill/>
                    </a:lnL>
                    <a:lnR>
                      <a:noFill/>
                    </a:lnR>
                    <a:lnT>
                      <a:noFill/>
                    </a:lnT>
                    <a:lnB>
                      <a:noFill/>
                    </a:lnB>
                  </a:tcPr>
                </a:tc>
              </a:tr>
            </a:tbl>
          </a:graphicData>
        </a:graphic>
      </p:graphicFrame>
      <p:sp>
        <p:nvSpPr>
          <p:cNvPr id="61" name="60 Decisión"/>
          <p:cNvSpPr/>
          <p:nvPr/>
        </p:nvSpPr>
        <p:spPr>
          <a:xfrm>
            <a:off x="5890666" y="5775376"/>
            <a:ext cx="72008" cy="72008"/>
          </a:xfrm>
          <a:prstGeom prst="flowChartDecision">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graphicFrame>
        <p:nvGraphicFramePr>
          <p:cNvPr id="62" name="61 Tabla"/>
          <p:cNvGraphicFramePr>
            <a:graphicFrameLocks noGrp="1"/>
          </p:cNvGraphicFramePr>
          <p:nvPr/>
        </p:nvGraphicFramePr>
        <p:xfrm>
          <a:off x="6031880" y="5726351"/>
          <a:ext cx="339766" cy="190500"/>
        </p:xfrm>
        <a:graphic>
          <a:graphicData uri="http://schemas.openxmlformats.org/drawingml/2006/table">
            <a:tbl>
              <a:tblPr/>
              <a:tblGrid>
                <a:gridCol w="339766"/>
              </a:tblGrid>
              <a:tr h="190500">
                <a:tc>
                  <a:txBody>
                    <a:bodyPr/>
                    <a:lstStyle/>
                    <a:p>
                      <a:pPr algn="l" rtl="0" fontAlgn="ctr"/>
                      <a:r>
                        <a:rPr lang="es-MX" sz="800" b="0" i="0" u="none" strike="noStrike" dirty="0" smtClean="0">
                          <a:solidFill>
                            <a:srgbClr val="000000"/>
                          </a:solidFill>
                          <a:latin typeface="Calibri"/>
                        </a:rPr>
                        <a:t>50</a:t>
                      </a:r>
                      <a:endParaRPr lang="es-MX" sz="800" b="0" i="0" u="none" strike="noStrike" dirty="0">
                        <a:solidFill>
                          <a:srgbClr val="000000"/>
                        </a:solidFill>
                        <a:latin typeface="Calibri"/>
                      </a:endParaRPr>
                    </a:p>
                  </a:txBody>
                  <a:tcPr marL="0" marR="0" marT="0" marB="0" anchor="ctr">
                    <a:lnL>
                      <a:noFill/>
                    </a:lnL>
                    <a:lnR>
                      <a:noFill/>
                    </a:lnR>
                    <a:lnT>
                      <a:noFill/>
                    </a:lnT>
                    <a:lnB>
                      <a:noFill/>
                    </a:lnB>
                  </a:tcPr>
                </a:tc>
              </a:tr>
            </a:tbl>
          </a:graphicData>
        </a:graphic>
      </p:graphicFrame>
      <p:sp>
        <p:nvSpPr>
          <p:cNvPr id="63" name="62 Decisión"/>
          <p:cNvSpPr/>
          <p:nvPr/>
        </p:nvSpPr>
        <p:spPr>
          <a:xfrm>
            <a:off x="6613548" y="5775376"/>
            <a:ext cx="72008" cy="72008"/>
          </a:xfrm>
          <a:prstGeom prst="flowChartDecision">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graphicFrame>
        <p:nvGraphicFramePr>
          <p:cNvPr id="64" name="63 Tabla"/>
          <p:cNvGraphicFramePr>
            <a:graphicFrameLocks noGrp="1"/>
          </p:cNvGraphicFramePr>
          <p:nvPr/>
        </p:nvGraphicFramePr>
        <p:xfrm>
          <a:off x="6754762" y="5726351"/>
          <a:ext cx="336964" cy="190500"/>
        </p:xfrm>
        <a:graphic>
          <a:graphicData uri="http://schemas.openxmlformats.org/drawingml/2006/table">
            <a:tbl>
              <a:tblPr/>
              <a:tblGrid>
                <a:gridCol w="336964"/>
              </a:tblGrid>
              <a:tr h="190500">
                <a:tc>
                  <a:txBody>
                    <a:bodyPr/>
                    <a:lstStyle/>
                    <a:p>
                      <a:pPr algn="l" rtl="0" fontAlgn="ctr"/>
                      <a:r>
                        <a:rPr lang="es-MX" sz="800" b="0" i="0" u="none" strike="noStrike" dirty="0" smtClean="0">
                          <a:solidFill>
                            <a:srgbClr val="000000"/>
                          </a:solidFill>
                          <a:latin typeface="Calibri"/>
                        </a:rPr>
                        <a:t>55</a:t>
                      </a:r>
                      <a:endParaRPr lang="es-MX" sz="800" b="0" i="0" u="none" strike="noStrike" dirty="0">
                        <a:solidFill>
                          <a:srgbClr val="000000"/>
                        </a:solidFill>
                        <a:latin typeface="Calibri"/>
                      </a:endParaRPr>
                    </a:p>
                  </a:txBody>
                  <a:tcPr marL="0" marR="0" marT="0" marB="0" anchor="ctr">
                    <a:lnL>
                      <a:noFill/>
                    </a:lnL>
                    <a:lnR>
                      <a:noFill/>
                    </a:lnR>
                    <a:lnT>
                      <a:noFill/>
                    </a:lnT>
                    <a:lnB>
                      <a:noFill/>
                    </a:lnB>
                  </a:tcPr>
                </a:tc>
              </a:tr>
            </a:tbl>
          </a:graphicData>
        </a:graphic>
      </p:graphicFrame>
      <p:sp>
        <p:nvSpPr>
          <p:cNvPr id="65" name="64 Decisión"/>
          <p:cNvSpPr/>
          <p:nvPr/>
        </p:nvSpPr>
        <p:spPr>
          <a:xfrm>
            <a:off x="7371132" y="5775376"/>
            <a:ext cx="72008" cy="72008"/>
          </a:xfrm>
          <a:prstGeom prst="flowChartDecision">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graphicFrame>
        <p:nvGraphicFramePr>
          <p:cNvPr id="66" name="65 Tabla"/>
          <p:cNvGraphicFramePr>
            <a:graphicFrameLocks noGrp="1"/>
          </p:cNvGraphicFramePr>
          <p:nvPr/>
        </p:nvGraphicFramePr>
        <p:xfrm>
          <a:off x="7512346" y="5726351"/>
          <a:ext cx="299460" cy="190500"/>
        </p:xfrm>
        <a:graphic>
          <a:graphicData uri="http://schemas.openxmlformats.org/drawingml/2006/table">
            <a:tbl>
              <a:tblPr/>
              <a:tblGrid>
                <a:gridCol w="299460"/>
              </a:tblGrid>
              <a:tr h="190500">
                <a:tc>
                  <a:txBody>
                    <a:bodyPr/>
                    <a:lstStyle/>
                    <a:p>
                      <a:pPr algn="l" rtl="0" fontAlgn="ctr"/>
                      <a:r>
                        <a:rPr lang="es-MX" sz="800" b="0" i="0" u="none" strike="noStrike" dirty="0" smtClean="0">
                          <a:solidFill>
                            <a:srgbClr val="000000"/>
                          </a:solidFill>
                          <a:latin typeface="Calibri"/>
                        </a:rPr>
                        <a:t>52</a:t>
                      </a:r>
                      <a:endParaRPr lang="es-MX" sz="800" b="0" i="0" u="none" strike="noStrike" dirty="0">
                        <a:solidFill>
                          <a:srgbClr val="000000"/>
                        </a:solidFill>
                        <a:latin typeface="Calibri"/>
                      </a:endParaRPr>
                    </a:p>
                  </a:txBody>
                  <a:tcPr marL="0" marR="0" marT="0" marB="0" anchor="ctr">
                    <a:lnL>
                      <a:noFill/>
                    </a:lnL>
                    <a:lnR>
                      <a:noFill/>
                    </a:lnR>
                    <a:lnT>
                      <a:noFill/>
                    </a:lnT>
                    <a:lnB>
                      <a:noFill/>
                    </a:lnB>
                  </a:tcPr>
                </a:tc>
              </a:tr>
            </a:tbl>
          </a:graphicData>
        </a:graphic>
      </p:graphicFrame>
      <p:sp>
        <p:nvSpPr>
          <p:cNvPr id="67" name="66 Decisión"/>
          <p:cNvSpPr/>
          <p:nvPr/>
        </p:nvSpPr>
        <p:spPr>
          <a:xfrm>
            <a:off x="8094014" y="5775376"/>
            <a:ext cx="72008" cy="72008"/>
          </a:xfrm>
          <a:prstGeom prst="flowChartDecision">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solidFill>
                <a:prstClr val="white"/>
              </a:solidFill>
            </a:endParaRPr>
          </a:p>
        </p:txBody>
      </p:sp>
      <p:graphicFrame>
        <p:nvGraphicFramePr>
          <p:cNvPr id="68" name="67 Tabla"/>
          <p:cNvGraphicFramePr>
            <a:graphicFrameLocks noGrp="1"/>
          </p:cNvGraphicFramePr>
          <p:nvPr/>
        </p:nvGraphicFramePr>
        <p:xfrm>
          <a:off x="8235228" y="5726351"/>
          <a:ext cx="296658" cy="190500"/>
        </p:xfrm>
        <a:graphic>
          <a:graphicData uri="http://schemas.openxmlformats.org/drawingml/2006/table">
            <a:tbl>
              <a:tblPr/>
              <a:tblGrid>
                <a:gridCol w="296658"/>
              </a:tblGrid>
              <a:tr h="190500">
                <a:tc>
                  <a:txBody>
                    <a:bodyPr/>
                    <a:lstStyle/>
                    <a:p>
                      <a:pPr algn="l" rtl="0" fontAlgn="ctr"/>
                      <a:r>
                        <a:rPr lang="es-MX" sz="800" b="0" i="0" u="none" strike="noStrike" dirty="0" smtClean="0">
                          <a:solidFill>
                            <a:srgbClr val="000000"/>
                          </a:solidFill>
                          <a:latin typeface="Calibri"/>
                        </a:rPr>
                        <a:t>55</a:t>
                      </a:r>
                      <a:endParaRPr lang="es-MX" sz="800" b="0" i="0" u="none" strike="noStrike" dirty="0">
                        <a:solidFill>
                          <a:srgbClr val="000000"/>
                        </a:solidFill>
                        <a:latin typeface="Calibri"/>
                      </a:endParaRPr>
                    </a:p>
                  </a:txBody>
                  <a:tcPr marL="0" marR="0" marT="0" marB="0" anchor="ctr">
                    <a:lnL>
                      <a:noFill/>
                    </a:lnL>
                    <a:lnR>
                      <a:noFill/>
                    </a:lnR>
                    <a:lnT>
                      <a:noFill/>
                    </a:lnT>
                    <a:lnB>
                      <a:noFill/>
                    </a:lnB>
                  </a:tcPr>
                </a:tc>
              </a:tr>
            </a:tbl>
          </a:graphicData>
        </a:graphic>
      </p:graphicFrame>
      <p:sp>
        <p:nvSpPr>
          <p:cNvPr id="69" name="68 CuadroTexto"/>
          <p:cNvSpPr txBox="1"/>
          <p:nvPr/>
        </p:nvSpPr>
        <p:spPr>
          <a:xfrm>
            <a:off x="19810" y="5949849"/>
            <a:ext cx="8532812" cy="215444"/>
          </a:xfrm>
          <a:prstGeom prst="rect">
            <a:avLst/>
          </a:prstGeom>
          <a:noFill/>
        </p:spPr>
        <p:txBody>
          <a:bodyPr wrap="square" rtlCol="0">
            <a:spAutoFit/>
          </a:bodyPr>
          <a:lstStyle/>
          <a:p>
            <a:pPr marL="228600" indent="-228600" algn="just">
              <a:buFontTx/>
              <a:buAutoNum type="arabicParenR"/>
            </a:pPr>
            <a:r>
              <a:rPr lang="es-MX" sz="800" dirty="0" smtClean="0"/>
              <a:t>Octubre y noviembre, es una proyección con base en el método </a:t>
            </a:r>
            <a:r>
              <a:rPr lang="es-MX" sz="800" dirty="0" err="1" smtClean="0"/>
              <a:t>Holt</a:t>
            </a:r>
            <a:r>
              <a:rPr lang="es-MX" sz="800" dirty="0" smtClean="0"/>
              <a:t>, utilizando los datos conocidos para los meses de enero a septiembre de 2010.</a:t>
            </a:r>
          </a:p>
        </p:txBody>
      </p:sp>
      <p:sp>
        <p:nvSpPr>
          <p:cNvPr id="70" name="69 CuadroTexto"/>
          <p:cNvSpPr txBox="1"/>
          <p:nvPr/>
        </p:nvSpPr>
        <p:spPr>
          <a:xfrm>
            <a:off x="7643802" y="4989248"/>
            <a:ext cx="1500198" cy="246221"/>
          </a:xfrm>
          <a:prstGeom prst="rect">
            <a:avLst/>
          </a:prstGeom>
          <a:noFill/>
        </p:spPr>
        <p:txBody>
          <a:bodyPr wrap="square" rtlCol="0">
            <a:spAutoFit/>
          </a:bodyPr>
          <a:lstStyle/>
          <a:p>
            <a:r>
              <a:rPr lang="es-MX" sz="1000" dirty="0" smtClean="0"/>
              <a:t>Fuente: CONAGO</a:t>
            </a:r>
            <a:endParaRPr lang="es-MX" sz="1000" dirty="0"/>
          </a:p>
        </p:txBody>
      </p:sp>
      <p:cxnSp>
        <p:nvCxnSpPr>
          <p:cNvPr id="31" name="30 Conector recto"/>
          <p:cNvCxnSpPr/>
          <p:nvPr/>
        </p:nvCxnSpPr>
        <p:spPr>
          <a:xfrm rot="5400000">
            <a:off x="1547664" y="3573016"/>
            <a:ext cx="331236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1 Conector recto de flecha"/>
          <p:cNvSpPr/>
          <p:nvPr/>
        </p:nvSpPr>
        <p:spPr>
          <a:xfrm>
            <a:off x="3275856" y="2852936"/>
            <a:ext cx="576064" cy="15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s-ES_tradnl"/>
          </a:p>
        </p:txBody>
      </p:sp>
      <p:sp>
        <p:nvSpPr>
          <p:cNvPr id="33" name="1 CuadroTexto"/>
          <p:cNvSpPr txBox="1"/>
          <p:nvPr/>
        </p:nvSpPr>
        <p:spPr>
          <a:xfrm>
            <a:off x="3923928" y="2708920"/>
            <a:ext cx="864096" cy="2880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_tradnl" b="1" dirty="0" smtClean="0"/>
              <a:t>PROYECCIÓN</a:t>
            </a:r>
            <a:endParaRPr lang="es-ES_tradnl" sz="11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2657792" y="379886"/>
            <a:ext cx="6486208" cy="400110"/>
          </a:xfrm>
          <a:prstGeom prst="rect">
            <a:avLst/>
          </a:prstGeom>
          <a:solidFill>
            <a:srgbClr val="A90230"/>
          </a:solidFill>
        </p:spPr>
        <p:txBody>
          <a:bodyPr wrap="square" rtlCol="0">
            <a:spAutoFit/>
          </a:bodyPr>
          <a:lstStyle/>
          <a:p>
            <a:r>
              <a:rPr lang="es-MX"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RESULTADOS POR DELITO</a:t>
            </a:r>
          </a:p>
        </p:txBody>
      </p:sp>
      <p:graphicFrame>
        <p:nvGraphicFramePr>
          <p:cNvPr id="11" name="1 Gráfico"/>
          <p:cNvGraphicFramePr/>
          <p:nvPr>
            <p:extLst>
              <p:ext uri="{D42A27DB-BD31-4B8C-83A1-F6EECF244321}">
                <p14:modId xmlns="" xmlns:p14="http://schemas.microsoft.com/office/powerpoint/2010/main" val="251440085"/>
              </p:ext>
            </p:extLst>
          </p:nvPr>
        </p:nvGraphicFramePr>
        <p:xfrm>
          <a:off x="539552" y="836712"/>
          <a:ext cx="8184357" cy="49921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12 Tabla"/>
          <p:cNvGraphicFramePr>
            <a:graphicFrameLocks noGrp="1"/>
          </p:cNvGraphicFramePr>
          <p:nvPr/>
        </p:nvGraphicFramePr>
        <p:xfrm>
          <a:off x="285720" y="6390346"/>
          <a:ext cx="4248472" cy="396240"/>
        </p:xfrm>
        <a:graphic>
          <a:graphicData uri="http://schemas.openxmlformats.org/drawingml/2006/table">
            <a:tbl>
              <a:tblPr firstRow="1" bandRow="1">
                <a:tableStyleId>{8A107856-5554-42FB-B03E-39F5DBC370BA}</a:tableStyleId>
              </a:tblPr>
              <a:tblGrid>
                <a:gridCol w="3431375"/>
                <a:gridCol w="817097"/>
              </a:tblGrid>
              <a:tr h="396240">
                <a:tc>
                  <a:txBody>
                    <a:bodyPr/>
                    <a:lstStyle/>
                    <a:p>
                      <a:r>
                        <a:rPr lang="es-MX" sz="1100" dirty="0" smtClean="0"/>
                        <a:t>PEMA* con el método HOLT Alfa</a:t>
                      </a:r>
                      <a:r>
                        <a:rPr lang="es-MX" sz="1100" baseline="0" dirty="0" smtClean="0"/>
                        <a:t> = 0.2</a:t>
                      </a:r>
                      <a:r>
                        <a:rPr lang="es-MX" sz="1100" dirty="0" smtClean="0"/>
                        <a:t> Gama = 0.1</a:t>
                      </a:r>
                      <a:endParaRPr lang="es-MX" sz="1100" baseline="0" dirty="0" smtClean="0"/>
                    </a:p>
                    <a:p>
                      <a:r>
                        <a:rPr lang="es-MX" sz="700" dirty="0" smtClean="0"/>
                        <a:t>*Porcentaje de Error Medio Absoluto</a:t>
                      </a:r>
                      <a:endParaRPr lang="es-MX" sz="700" dirty="0"/>
                    </a:p>
                  </a:txBody>
                  <a:tcPr>
                    <a:lnL w="12700" cap="flat" cmpd="sng" algn="ctr">
                      <a:solidFill>
                        <a:srgbClr val="CC9B00"/>
                      </a:solidFill>
                      <a:prstDash val="solid"/>
                      <a:round/>
                      <a:headEnd type="none" w="med" len="med"/>
                      <a:tailEnd type="none" w="med" len="med"/>
                    </a:lnL>
                    <a:lnR w="12700" cap="flat" cmpd="sng" algn="ctr">
                      <a:solidFill>
                        <a:srgbClr val="CC9B00"/>
                      </a:solidFill>
                      <a:prstDash val="solid"/>
                      <a:round/>
                      <a:headEnd type="none" w="med" len="med"/>
                      <a:tailEnd type="none" w="med" len="med"/>
                    </a:lnR>
                    <a:lnT w="12700" cap="flat" cmpd="sng" algn="ctr">
                      <a:solidFill>
                        <a:srgbClr val="CC9B00"/>
                      </a:solidFill>
                      <a:prstDash val="solid"/>
                      <a:round/>
                      <a:headEnd type="none" w="med" len="med"/>
                      <a:tailEnd type="none" w="med" len="med"/>
                    </a:lnT>
                    <a:lnB w="12700" cap="flat" cmpd="sng" algn="ctr">
                      <a:solidFill>
                        <a:srgbClr val="CC9B00"/>
                      </a:solidFill>
                      <a:prstDash val="solid"/>
                      <a:round/>
                      <a:headEnd type="none" w="med" len="med"/>
                      <a:tailEnd type="none" w="med" len="med"/>
                    </a:lnB>
                    <a:lnTlToBr w="12700" cmpd="sng">
                      <a:noFill/>
                      <a:prstDash val="solid"/>
                    </a:lnTlToBr>
                    <a:lnBlToTr w="12700" cmpd="sng">
                      <a:noFill/>
                      <a:prstDash val="solid"/>
                    </a:lnBlToTr>
                    <a:solidFill>
                      <a:srgbClr val="FFD757"/>
                    </a:solidFill>
                  </a:tcPr>
                </a:tc>
                <a:tc>
                  <a:txBody>
                    <a:bodyPr/>
                    <a:lstStyle/>
                    <a:p>
                      <a:pPr algn="ctr"/>
                      <a:r>
                        <a:rPr lang="es-MX" sz="1100" dirty="0" smtClean="0"/>
                        <a:t>486.89</a:t>
                      </a:r>
                      <a:endParaRPr lang="es-MX" sz="1100" dirty="0"/>
                    </a:p>
                  </a:txBody>
                  <a:tcPr anchor="ctr">
                    <a:lnL w="12700" cap="flat" cmpd="sng" algn="ctr">
                      <a:solidFill>
                        <a:srgbClr val="CC9B00"/>
                      </a:solidFill>
                      <a:prstDash val="solid"/>
                      <a:round/>
                      <a:headEnd type="none" w="med" len="med"/>
                      <a:tailEnd type="none" w="med" len="med"/>
                    </a:lnL>
                    <a:lnR w="12700" cap="flat" cmpd="sng" algn="ctr">
                      <a:solidFill>
                        <a:srgbClr val="CC9B00"/>
                      </a:solidFill>
                      <a:prstDash val="solid"/>
                      <a:round/>
                      <a:headEnd type="none" w="med" len="med"/>
                      <a:tailEnd type="none" w="med" len="med"/>
                    </a:lnR>
                    <a:lnT w="12700" cap="flat" cmpd="sng" algn="ctr">
                      <a:solidFill>
                        <a:srgbClr val="CC9B00"/>
                      </a:solidFill>
                      <a:prstDash val="solid"/>
                      <a:round/>
                      <a:headEnd type="none" w="med" len="med"/>
                      <a:tailEnd type="none" w="med" len="med"/>
                    </a:lnT>
                    <a:lnB w="12700" cap="flat" cmpd="sng" algn="ctr">
                      <a:solidFill>
                        <a:srgbClr val="CC9B00"/>
                      </a:solidFill>
                      <a:prstDash val="solid"/>
                      <a:round/>
                      <a:headEnd type="none" w="med" len="med"/>
                      <a:tailEnd type="none" w="med" len="med"/>
                    </a:lnB>
                    <a:lnTlToBr w="12700" cmpd="sng">
                      <a:noFill/>
                      <a:prstDash val="solid"/>
                    </a:lnTlToBr>
                    <a:lnBlToTr w="12700" cmpd="sng">
                      <a:noFill/>
                      <a:prstDash val="solid"/>
                    </a:lnBlToTr>
                    <a:solidFill>
                      <a:srgbClr val="FFD757"/>
                    </a:solidFill>
                  </a:tcPr>
                </a:tc>
              </a:tr>
            </a:tbl>
          </a:graphicData>
        </a:graphic>
      </p:graphicFrame>
      <p:sp>
        <p:nvSpPr>
          <p:cNvPr id="14" name="13 CuadroTexto"/>
          <p:cNvSpPr txBox="1"/>
          <p:nvPr/>
        </p:nvSpPr>
        <p:spPr>
          <a:xfrm>
            <a:off x="251520" y="5546727"/>
            <a:ext cx="8352928" cy="954107"/>
          </a:xfrm>
          <a:prstGeom prst="rect">
            <a:avLst/>
          </a:prstGeom>
          <a:noFill/>
        </p:spPr>
        <p:txBody>
          <a:bodyPr wrap="square" rtlCol="0">
            <a:spAutoFit/>
          </a:bodyPr>
          <a:lstStyle/>
          <a:p>
            <a:pPr marL="228600" indent="-228600" algn="just">
              <a:buFontTx/>
              <a:buAutoNum type="arabicParenR"/>
            </a:pPr>
            <a:r>
              <a:rPr lang="es-MX" sz="800" dirty="0" smtClean="0"/>
              <a:t>Los datos de la serie de tiempo Nacional contemplan la suma de la incidencia delictiva de los Estados de Campeche, Chihuahua, Guanajuato, Guerrero,  Michoacán, Morelos, Nayarit, Nuevo León, Querétaro, Quintana Roo, Sinaloa, Sonora y Tamaulipas cuentan con datos hasta el mes de Septiembre de 2010; los Estados de Coahuila, Durango, Hidalgo, Jalisco, Puebla, San Luis Potosí, Tlaxcala y Yucatán cuentan con datos hasta el mes de Agosto; El  Distrito Federal cuenta con datos hasta el mes de Julio; Baja California Sur y Tabasco cuentan con datos hasta el mes de Junio; Zacatecas cuenta con datos hasta Mayo y Baja California hasta el mes de abril. No se cuenta con datos de los Estados de Aguascalientes, Chiapas, Colima, Estado de México, Oaxaca y Veracruz. Por lo que la serie de tiempo se ve afectada apreciándose un decremento en el pronostico</a:t>
            </a:r>
          </a:p>
          <a:p>
            <a:pPr marL="228600" indent="-228600" algn="just">
              <a:buFontTx/>
              <a:buAutoNum type="arabicParenR"/>
            </a:pPr>
            <a:r>
              <a:rPr lang="es-MX" sz="800" dirty="0" smtClean="0"/>
              <a:t>2010 es una proyección con base en el método </a:t>
            </a:r>
            <a:r>
              <a:rPr lang="es-MX" sz="800" dirty="0" err="1" smtClean="0"/>
              <a:t>Holt</a:t>
            </a:r>
            <a:r>
              <a:rPr lang="es-MX" sz="800" dirty="0" smtClean="0"/>
              <a:t>, utilizando los datos conocidos para los meses de enero a abril de 2010.</a:t>
            </a:r>
          </a:p>
          <a:p>
            <a:pPr marL="228600" indent="-228600" algn="just">
              <a:buAutoNum type="arabicParenR"/>
            </a:pPr>
            <a:endParaRPr lang="es-MX" sz="800" dirty="0" smtClean="0"/>
          </a:p>
        </p:txBody>
      </p:sp>
      <p:sp>
        <p:nvSpPr>
          <p:cNvPr id="18" name="17 CuadroTexto"/>
          <p:cNvSpPr txBox="1"/>
          <p:nvPr/>
        </p:nvSpPr>
        <p:spPr>
          <a:xfrm>
            <a:off x="7092280" y="4509120"/>
            <a:ext cx="1500198" cy="246221"/>
          </a:xfrm>
          <a:prstGeom prst="rect">
            <a:avLst/>
          </a:prstGeom>
          <a:noFill/>
        </p:spPr>
        <p:txBody>
          <a:bodyPr wrap="square" rtlCol="0">
            <a:spAutoFit/>
          </a:bodyPr>
          <a:lstStyle/>
          <a:p>
            <a:r>
              <a:rPr lang="es-MX" sz="1000" dirty="0" smtClean="0"/>
              <a:t>Fuente: CONAGO</a:t>
            </a:r>
            <a:endParaRPr lang="es-MX" sz="1000" dirty="0"/>
          </a:p>
        </p:txBody>
      </p:sp>
      <p:cxnSp>
        <p:nvCxnSpPr>
          <p:cNvPr id="7" name="6 Conector recto"/>
          <p:cNvCxnSpPr/>
          <p:nvPr/>
        </p:nvCxnSpPr>
        <p:spPr>
          <a:xfrm rot="5400000">
            <a:off x="1727684" y="3357564"/>
            <a:ext cx="309634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1 Conector recto de flecha"/>
          <p:cNvSpPr/>
          <p:nvPr/>
        </p:nvSpPr>
        <p:spPr>
          <a:xfrm>
            <a:off x="3397776" y="2852936"/>
            <a:ext cx="576064" cy="15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s-ES_tradnl"/>
          </a:p>
        </p:txBody>
      </p:sp>
      <p:sp>
        <p:nvSpPr>
          <p:cNvPr id="12" name="1 CuadroTexto"/>
          <p:cNvSpPr txBox="1"/>
          <p:nvPr/>
        </p:nvSpPr>
        <p:spPr>
          <a:xfrm>
            <a:off x="3923928" y="2708920"/>
            <a:ext cx="864096" cy="2880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_tradnl" b="1" dirty="0" smtClean="0"/>
              <a:t>PROYECCIÓN</a:t>
            </a:r>
            <a:endParaRPr lang="es-ES_tradnl" sz="11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1 Gráfico"/>
          <p:cNvGraphicFramePr/>
          <p:nvPr>
            <p:extLst>
              <p:ext uri="{D42A27DB-BD31-4B8C-83A1-F6EECF244321}">
                <p14:modId xmlns="" xmlns:p14="http://schemas.microsoft.com/office/powerpoint/2010/main" val="1763675784"/>
              </p:ext>
            </p:extLst>
          </p:nvPr>
        </p:nvGraphicFramePr>
        <p:xfrm>
          <a:off x="314851" y="696508"/>
          <a:ext cx="8511716" cy="54687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20 Tabla"/>
          <p:cNvGraphicFramePr>
            <a:graphicFrameLocks noGrp="1"/>
          </p:cNvGraphicFramePr>
          <p:nvPr/>
        </p:nvGraphicFramePr>
        <p:xfrm>
          <a:off x="285720" y="6429396"/>
          <a:ext cx="4464496" cy="396240"/>
        </p:xfrm>
        <a:graphic>
          <a:graphicData uri="http://schemas.openxmlformats.org/drawingml/2006/table">
            <a:tbl>
              <a:tblPr firstRow="1" bandRow="1">
                <a:tableStyleId>{8A107856-5554-42FB-B03E-39F5DBC370BA}</a:tableStyleId>
              </a:tblPr>
              <a:tblGrid>
                <a:gridCol w="3605852"/>
                <a:gridCol w="858644"/>
              </a:tblGrid>
              <a:tr h="396240">
                <a:tc>
                  <a:txBody>
                    <a:bodyPr/>
                    <a:lstStyle/>
                    <a:p>
                      <a:r>
                        <a:rPr lang="es-MX" sz="1100" dirty="0" smtClean="0"/>
                        <a:t>PEMA* con el método HOLT Alfa</a:t>
                      </a:r>
                      <a:r>
                        <a:rPr lang="es-MX" sz="1100" baseline="0" dirty="0" smtClean="0"/>
                        <a:t> = 0.3907</a:t>
                      </a:r>
                      <a:r>
                        <a:rPr lang="es-MX" sz="1100" dirty="0" smtClean="0"/>
                        <a:t> Gama = 0.0053</a:t>
                      </a:r>
                      <a:endParaRPr lang="es-MX" sz="1100" baseline="0" dirty="0" smtClean="0"/>
                    </a:p>
                    <a:p>
                      <a:r>
                        <a:rPr lang="es-MX" sz="700" dirty="0" smtClean="0"/>
                        <a:t>*Porcentaje de Error Medio Absoluto</a:t>
                      </a:r>
                      <a:endParaRPr lang="es-MX" sz="700" dirty="0"/>
                    </a:p>
                  </a:txBody>
                  <a:tcPr>
                    <a:lnL w="12700" cap="flat" cmpd="sng" algn="ctr">
                      <a:solidFill>
                        <a:srgbClr val="CC9B00"/>
                      </a:solidFill>
                      <a:prstDash val="solid"/>
                      <a:round/>
                      <a:headEnd type="none" w="med" len="med"/>
                      <a:tailEnd type="none" w="med" len="med"/>
                    </a:lnL>
                    <a:lnR w="12700" cap="flat" cmpd="sng" algn="ctr">
                      <a:solidFill>
                        <a:srgbClr val="CC9B00"/>
                      </a:solidFill>
                      <a:prstDash val="solid"/>
                      <a:round/>
                      <a:headEnd type="none" w="med" len="med"/>
                      <a:tailEnd type="none" w="med" len="med"/>
                    </a:lnR>
                    <a:lnT w="12700" cap="flat" cmpd="sng" algn="ctr">
                      <a:solidFill>
                        <a:srgbClr val="CC9B00"/>
                      </a:solidFill>
                      <a:prstDash val="solid"/>
                      <a:round/>
                      <a:headEnd type="none" w="med" len="med"/>
                      <a:tailEnd type="none" w="med" len="med"/>
                    </a:lnT>
                    <a:lnB w="12700" cap="flat" cmpd="sng" algn="ctr">
                      <a:solidFill>
                        <a:srgbClr val="CC9B00"/>
                      </a:solidFill>
                      <a:prstDash val="solid"/>
                      <a:round/>
                      <a:headEnd type="none" w="med" len="med"/>
                      <a:tailEnd type="none" w="med" len="med"/>
                    </a:lnB>
                    <a:lnTlToBr w="12700" cmpd="sng">
                      <a:noFill/>
                      <a:prstDash val="solid"/>
                    </a:lnTlToBr>
                    <a:lnBlToTr w="12700" cmpd="sng">
                      <a:noFill/>
                      <a:prstDash val="solid"/>
                    </a:lnBlToTr>
                    <a:solidFill>
                      <a:srgbClr val="FFD757"/>
                    </a:solidFill>
                  </a:tcPr>
                </a:tc>
                <a:tc>
                  <a:txBody>
                    <a:bodyPr/>
                    <a:lstStyle/>
                    <a:p>
                      <a:pPr algn="ctr"/>
                      <a:r>
                        <a:rPr lang="es-MX" sz="1100" dirty="0" smtClean="0"/>
                        <a:t>208.67</a:t>
                      </a:r>
                      <a:endParaRPr lang="es-MX" sz="1100" dirty="0"/>
                    </a:p>
                  </a:txBody>
                  <a:tcPr anchor="ctr">
                    <a:lnL w="12700" cap="flat" cmpd="sng" algn="ctr">
                      <a:solidFill>
                        <a:srgbClr val="CC9B00"/>
                      </a:solidFill>
                      <a:prstDash val="solid"/>
                      <a:round/>
                      <a:headEnd type="none" w="med" len="med"/>
                      <a:tailEnd type="none" w="med" len="med"/>
                    </a:lnL>
                    <a:lnR w="12700" cap="flat" cmpd="sng" algn="ctr">
                      <a:solidFill>
                        <a:srgbClr val="CC9B00"/>
                      </a:solidFill>
                      <a:prstDash val="solid"/>
                      <a:round/>
                      <a:headEnd type="none" w="med" len="med"/>
                      <a:tailEnd type="none" w="med" len="med"/>
                    </a:lnR>
                    <a:lnT w="12700" cap="flat" cmpd="sng" algn="ctr">
                      <a:solidFill>
                        <a:srgbClr val="CC9B00"/>
                      </a:solidFill>
                      <a:prstDash val="solid"/>
                      <a:round/>
                      <a:headEnd type="none" w="med" len="med"/>
                      <a:tailEnd type="none" w="med" len="med"/>
                    </a:lnT>
                    <a:lnB w="12700" cap="flat" cmpd="sng" algn="ctr">
                      <a:solidFill>
                        <a:srgbClr val="CC9B00"/>
                      </a:solidFill>
                      <a:prstDash val="solid"/>
                      <a:round/>
                      <a:headEnd type="none" w="med" len="med"/>
                      <a:tailEnd type="none" w="med" len="med"/>
                    </a:lnB>
                    <a:lnTlToBr w="12700" cmpd="sng">
                      <a:noFill/>
                      <a:prstDash val="solid"/>
                    </a:lnTlToBr>
                    <a:lnBlToTr w="12700" cmpd="sng">
                      <a:noFill/>
                      <a:prstDash val="solid"/>
                    </a:lnBlToTr>
                    <a:solidFill>
                      <a:srgbClr val="FFD757"/>
                    </a:solidFill>
                  </a:tcPr>
                </a:tc>
              </a:tr>
            </a:tbl>
          </a:graphicData>
        </a:graphic>
      </p:graphicFrame>
      <p:sp>
        <p:nvSpPr>
          <p:cNvPr id="22" name="21 CuadroTexto"/>
          <p:cNvSpPr txBox="1"/>
          <p:nvPr/>
        </p:nvSpPr>
        <p:spPr>
          <a:xfrm>
            <a:off x="323528" y="5546727"/>
            <a:ext cx="8352928" cy="954107"/>
          </a:xfrm>
          <a:prstGeom prst="rect">
            <a:avLst/>
          </a:prstGeom>
          <a:noFill/>
        </p:spPr>
        <p:txBody>
          <a:bodyPr wrap="square" rtlCol="0">
            <a:spAutoFit/>
          </a:bodyPr>
          <a:lstStyle/>
          <a:p>
            <a:pPr marL="228600" indent="-228600" algn="just">
              <a:buFontTx/>
              <a:buAutoNum type="arabicParenR"/>
            </a:pPr>
            <a:r>
              <a:rPr lang="es-MX" sz="800" dirty="0" smtClean="0"/>
              <a:t>Los datos de la serie de tiempo Nacional contemplan la suma de la incidencia delictiva de los Estados de Campeche, Chihuahua, Guanajuato, Guerrero,  Michoacán, Morelos, Nayarit, Nuevo León, Querétaro, Quintana Roo, Sinaloa, Sonora y Tamaulipas cuentan con datos hasta el mes de Septiembre de 2010; los Estados de Coahuila, Durango, Hidalgo, Jalisco, Puebla, San Luis Potosí, Tlaxcala y Yucatán cuentan con datos hasta el mes de Agosto; El  Distrito Federal cuenta con datos hasta el mes de Julio; Baja California Sur y Tabasco cuentan con datos hasta el mes de Junio; Zacatecas cuenta con datos hasta Mayo y Baja California hasta el mes de abril. No se cuenta con datos de los Estados de Aguascalientes, Chiapas, Colima, Estado de México, Oaxaca y Veracruz. Por lo que la serie de tiempo se ve afectada apreciándose un decremento en el pronostico</a:t>
            </a:r>
          </a:p>
          <a:p>
            <a:pPr marL="228600" indent="-228600" algn="just">
              <a:buFontTx/>
              <a:buAutoNum type="arabicParenR"/>
            </a:pPr>
            <a:r>
              <a:rPr lang="es-MX" sz="800" dirty="0" smtClean="0"/>
              <a:t>2010 es una proyección con base en el método </a:t>
            </a:r>
            <a:r>
              <a:rPr lang="es-MX" sz="800" dirty="0" err="1" smtClean="0"/>
              <a:t>Holt</a:t>
            </a:r>
            <a:r>
              <a:rPr lang="es-MX" sz="800" dirty="0" smtClean="0"/>
              <a:t>, utilizando los datos conocidos para los meses de enero a abril de 2010.</a:t>
            </a:r>
          </a:p>
          <a:p>
            <a:pPr marL="228600" indent="-228600" algn="just">
              <a:buAutoNum type="arabicParenR"/>
            </a:pPr>
            <a:endParaRPr lang="es-MX" sz="800" dirty="0" smtClean="0"/>
          </a:p>
        </p:txBody>
      </p:sp>
      <p:sp>
        <p:nvSpPr>
          <p:cNvPr id="26" name="25 CuadroTexto"/>
          <p:cNvSpPr txBox="1"/>
          <p:nvPr/>
        </p:nvSpPr>
        <p:spPr>
          <a:xfrm>
            <a:off x="7668344" y="4797152"/>
            <a:ext cx="1461703" cy="246221"/>
          </a:xfrm>
          <a:prstGeom prst="rect">
            <a:avLst/>
          </a:prstGeom>
          <a:noFill/>
        </p:spPr>
        <p:txBody>
          <a:bodyPr wrap="square" rtlCol="0">
            <a:spAutoFit/>
          </a:bodyPr>
          <a:lstStyle/>
          <a:p>
            <a:r>
              <a:rPr lang="es-MX" sz="1000" dirty="0" smtClean="0"/>
              <a:t>Fuente: CONAGO</a:t>
            </a:r>
            <a:endParaRPr lang="es-MX" sz="1000" dirty="0"/>
          </a:p>
        </p:txBody>
      </p:sp>
      <p:sp>
        <p:nvSpPr>
          <p:cNvPr id="23" name="8 CuadroTexto"/>
          <p:cNvSpPr txBox="1"/>
          <p:nvPr/>
        </p:nvSpPr>
        <p:spPr>
          <a:xfrm>
            <a:off x="2657792" y="379886"/>
            <a:ext cx="6486208" cy="400110"/>
          </a:xfrm>
          <a:prstGeom prst="rect">
            <a:avLst/>
          </a:prstGeom>
          <a:solidFill>
            <a:srgbClr val="A90230"/>
          </a:solidFill>
        </p:spPr>
        <p:txBody>
          <a:bodyPr wrap="square" rtlCol="0">
            <a:spAutoFit/>
          </a:bodyPr>
          <a:lstStyle/>
          <a:p>
            <a:r>
              <a:rPr lang="es-MX"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RESULTADOS POR DELITO</a:t>
            </a:r>
          </a:p>
        </p:txBody>
      </p:sp>
      <p:sp>
        <p:nvSpPr>
          <p:cNvPr id="7" name="1 CuadroTexto"/>
          <p:cNvSpPr txBox="1"/>
          <p:nvPr/>
        </p:nvSpPr>
        <p:spPr>
          <a:xfrm>
            <a:off x="3851920" y="2996952"/>
            <a:ext cx="864096" cy="2880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_tradnl" b="1" dirty="0" smtClean="0"/>
              <a:t>PROYECCIÓN</a:t>
            </a:r>
            <a:endParaRPr lang="es-ES_tradnl" sz="1100" b="1" dirty="0"/>
          </a:p>
        </p:txBody>
      </p:sp>
      <p:sp>
        <p:nvSpPr>
          <p:cNvPr id="8" name="1 Conector recto de flecha"/>
          <p:cNvSpPr/>
          <p:nvPr/>
        </p:nvSpPr>
        <p:spPr>
          <a:xfrm>
            <a:off x="3203848" y="3140968"/>
            <a:ext cx="576064" cy="15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s-ES_tradnl"/>
          </a:p>
        </p:txBody>
      </p:sp>
      <p:cxnSp>
        <p:nvCxnSpPr>
          <p:cNvPr id="9" name="8 Conector recto"/>
          <p:cNvCxnSpPr/>
          <p:nvPr/>
        </p:nvCxnSpPr>
        <p:spPr>
          <a:xfrm rot="5400000">
            <a:off x="1583668" y="3609020"/>
            <a:ext cx="309634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1 Gráfico"/>
          <p:cNvGraphicFramePr/>
          <p:nvPr>
            <p:extLst>
              <p:ext uri="{D42A27DB-BD31-4B8C-83A1-F6EECF244321}">
                <p14:modId xmlns="" xmlns:p14="http://schemas.microsoft.com/office/powerpoint/2010/main" val="829741188"/>
              </p:ext>
            </p:extLst>
          </p:nvPr>
        </p:nvGraphicFramePr>
        <p:xfrm>
          <a:off x="204067" y="764704"/>
          <a:ext cx="8735865" cy="53285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20 Tabla"/>
          <p:cNvGraphicFramePr>
            <a:graphicFrameLocks noGrp="1"/>
          </p:cNvGraphicFramePr>
          <p:nvPr/>
        </p:nvGraphicFramePr>
        <p:xfrm>
          <a:off x="285720" y="6429396"/>
          <a:ext cx="4248472" cy="396240"/>
        </p:xfrm>
        <a:graphic>
          <a:graphicData uri="http://schemas.openxmlformats.org/drawingml/2006/table">
            <a:tbl>
              <a:tblPr firstRow="1" bandRow="1">
                <a:tableStyleId>{8A107856-5554-42FB-B03E-39F5DBC370BA}</a:tableStyleId>
              </a:tblPr>
              <a:tblGrid>
                <a:gridCol w="3431375"/>
                <a:gridCol w="817097"/>
              </a:tblGrid>
              <a:tr h="396240">
                <a:tc>
                  <a:txBody>
                    <a:bodyPr/>
                    <a:lstStyle/>
                    <a:p>
                      <a:r>
                        <a:rPr lang="es-MX" sz="1100" dirty="0" smtClean="0"/>
                        <a:t>PEMA* con el método HOLT Alfa</a:t>
                      </a:r>
                      <a:r>
                        <a:rPr lang="es-MX" sz="1100" baseline="0" dirty="0" smtClean="0"/>
                        <a:t> = 0.2</a:t>
                      </a:r>
                      <a:r>
                        <a:rPr lang="es-MX" sz="1100" dirty="0" smtClean="0"/>
                        <a:t> Gama = 0.1</a:t>
                      </a:r>
                      <a:endParaRPr lang="es-MX" sz="1100" baseline="0" dirty="0" smtClean="0"/>
                    </a:p>
                    <a:p>
                      <a:r>
                        <a:rPr lang="es-MX" sz="700" dirty="0" smtClean="0"/>
                        <a:t>*Porcentaje de Error Medio Absoluto</a:t>
                      </a:r>
                      <a:endParaRPr lang="es-MX" sz="700" dirty="0"/>
                    </a:p>
                  </a:txBody>
                  <a:tcPr>
                    <a:lnL w="12700" cap="flat" cmpd="sng" algn="ctr">
                      <a:solidFill>
                        <a:srgbClr val="CC9B00"/>
                      </a:solidFill>
                      <a:prstDash val="solid"/>
                      <a:round/>
                      <a:headEnd type="none" w="med" len="med"/>
                      <a:tailEnd type="none" w="med" len="med"/>
                    </a:lnL>
                    <a:lnR w="12700" cap="flat" cmpd="sng" algn="ctr">
                      <a:solidFill>
                        <a:srgbClr val="CC9B00"/>
                      </a:solidFill>
                      <a:prstDash val="solid"/>
                      <a:round/>
                      <a:headEnd type="none" w="med" len="med"/>
                      <a:tailEnd type="none" w="med" len="med"/>
                    </a:lnR>
                    <a:lnT w="12700" cap="flat" cmpd="sng" algn="ctr">
                      <a:solidFill>
                        <a:srgbClr val="CC9B00"/>
                      </a:solidFill>
                      <a:prstDash val="solid"/>
                      <a:round/>
                      <a:headEnd type="none" w="med" len="med"/>
                      <a:tailEnd type="none" w="med" len="med"/>
                    </a:lnT>
                    <a:lnB w="12700" cap="flat" cmpd="sng" algn="ctr">
                      <a:solidFill>
                        <a:srgbClr val="CC9B00"/>
                      </a:solidFill>
                      <a:prstDash val="solid"/>
                      <a:round/>
                      <a:headEnd type="none" w="med" len="med"/>
                      <a:tailEnd type="none" w="med" len="med"/>
                    </a:lnB>
                    <a:lnTlToBr w="12700" cmpd="sng">
                      <a:noFill/>
                      <a:prstDash val="solid"/>
                    </a:lnTlToBr>
                    <a:lnBlToTr w="12700" cmpd="sng">
                      <a:noFill/>
                      <a:prstDash val="solid"/>
                    </a:lnBlToTr>
                    <a:solidFill>
                      <a:srgbClr val="FFD757"/>
                    </a:solidFill>
                  </a:tcPr>
                </a:tc>
                <a:tc>
                  <a:txBody>
                    <a:bodyPr/>
                    <a:lstStyle/>
                    <a:p>
                      <a:pPr algn="ctr"/>
                      <a:r>
                        <a:rPr lang="es-MX" sz="1100" dirty="0" smtClean="0"/>
                        <a:t>95.64</a:t>
                      </a:r>
                      <a:endParaRPr lang="es-MX" sz="1100" dirty="0"/>
                    </a:p>
                  </a:txBody>
                  <a:tcPr anchor="ctr">
                    <a:lnL w="12700" cap="flat" cmpd="sng" algn="ctr">
                      <a:solidFill>
                        <a:srgbClr val="CC9B00"/>
                      </a:solidFill>
                      <a:prstDash val="solid"/>
                      <a:round/>
                      <a:headEnd type="none" w="med" len="med"/>
                      <a:tailEnd type="none" w="med" len="med"/>
                    </a:lnL>
                    <a:lnR w="12700" cap="flat" cmpd="sng" algn="ctr">
                      <a:solidFill>
                        <a:srgbClr val="CC9B00"/>
                      </a:solidFill>
                      <a:prstDash val="solid"/>
                      <a:round/>
                      <a:headEnd type="none" w="med" len="med"/>
                      <a:tailEnd type="none" w="med" len="med"/>
                    </a:lnR>
                    <a:lnT w="12700" cap="flat" cmpd="sng" algn="ctr">
                      <a:solidFill>
                        <a:srgbClr val="CC9B00"/>
                      </a:solidFill>
                      <a:prstDash val="solid"/>
                      <a:round/>
                      <a:headEnd type="none" w="med" len="med"/>
                      <a:tailEnd type="none" w="med" len="med"/>
                    </a:lnT>
                    <a:lnB w="12700" cap="flat" cmpd="sng" algn="ctr">
                      <a:solidFill>
                        <a:srgbClr val="CC9B00"/>
                      </a:solidFill>
                      <a:prstDash val="solid"/>
                      <a:round/>
                      <a:headEnd type="none" w="med" len="med"/>
                      <a:tailEnd type="none" w="med" len="med"/>
                    </a:lnB>
                    <a:lnTlToBr w="12700" cmpd="sng">
                      <a:noFill/>
                      <a:prstDash val="solid"/>
                    </a:lnTlToBr>
                    <a:lnBlToTr w="12700" cmpd="sng">
                      <a:noFill/>
                      <a:prstDash val="solid"/>
                    </a:lnBlToTr>
                    <a:solidFill>
                      <a:srgbClr val="FFD757"/>
                    </a:solidFill>
                  </a:tcPr>
                </a:tc>
              </a:tr>
            </a:tbl>
          </a:graphicData>
        </a:graphic>
      </p:graphicFrame>
      <p:sp>
        <p:nvSpPr>
          <p:cNvPr id="22" name="21 CuadroTexto"/>
          <p:cNvSpPr txBox="1"/>
          <p:nvPr/>
        </p:nvSpPr>
        <p:spPr>
          <a:xfrm>
            <a:off x="142844" y="5546727"/>
            <a:ext cx="8890002" cy="954107"/>
          </a:xfrm>
          <a:prstGeom prst="rect">
            <a:avLst/>
          </a:prstGeom>
          <a:noFill/>
        </p:spPr>
        <p:txBody>
          <a:bodyPr wrap="square" rtlCol="0">
            <a:spAutoFit/>
          </a:bodyPr>
          <a:lstStyle/>
          <a:p>
            <a:pPr marL="228600" indent="-228600" algn="just">
              <a:buFontTx/>
              <a:buAutoNum type="arabicParenR"/>
            </a:pPr>
            <a:r>
              <a:rPr lang="es-MX" sz="800" dirty="0" smtClean="0"/>
              <a:t>Los datos de la serie de tiempo Nacional contemplan la suma de la incidencia delictiva de los Estados de Campeche, Chihuahua, Guanajuato, Guerrero,  Michoacán, Morelos, Nayarit, Nuevo León, Querétaro, Quintana Roo, Sinaloa, Sonora y Tamaulipas cuentan con datos hasta el mes de Septiembre de 2010; los Estados de Coahuila, Durango, Hidalgo, Jalisco, Puebla, San Luis Potosí, Tlaxcala y Yucatán cuentan con datos hasta el mes de Agosto; El  Distrito Federal cuenta con datos hasta el mes de Julio; Baja California Sur y Tabasco cuentan con datos hasta el mes de Junio; Zacatecas cuenta con datos hasta Mayo y Baja California hasta el mes de abril. No se cuenta con datos de los Estados de Aguascalientes, Chiapas, Colima, Estado de México, Oaxaca y Veracruz. Por lo que la serie de tiempo se ve afectada apreciándose un decremento en el pronostico</a:t>
            </a:r>
          </a:p>
          <a:p>
            <a:pPr marL="228600" indent="-228600" algn="just">
              <a:buFontTx/>
              <a:buAutoNum type="arabicParenR"/>
            </a:pPr>
            <a:r>
              <a:rPr lang="es-MX" sz="800" dirty="0" smtClean="0"/>
              <a:t>2010 es una proyección con base en el método </a:t>
            </a:r>
            <a:r>
              <a:rPr lang="es-MX" sz="800" dirty="0" err="1" smtClean="0"/>
              <a:t>Holt</a:t>
            </a:r>
            <a:r>
              <a:rPr lang="es-MX" sz="800" dirty="0" smtClean="0"/>
              <a:t>, utilizando los datos conocidos para los meses de enero a abril de 2010.</a:t>
            </a:r>
          </a:p>
          <a:p>
            <a:pPr marL="228600" indent="-228600" algn="just">
              <a:buAutoNum type="arabicParenR"/>
            </a:pPr>
            <a:endParaRPr lang="es-MX" sz="800" dirty="0" smtClean="0"/>
          </a:p>
        </p:txBody>
      </p:sp>
      <p:sp>
        <p:nvSpPr>
          <p:cNvPr id="26" name="25 CuadroTexto"/>
          <p:cNvSpPr txBox="1"/>
          <p:nvPr/>
        </p:nvSpPr>
        <p:spPr>
          <a:xfrm>
            <a:off x="7744814" y="4725144"/>
            <a:ext cx="1500198" cy="246221"/>
          </a:xfrm>
          <a:prstGeom prst="rect">
            <a:avLst/>
          </a:prstGeom>
          <a:noFill/>
        </p:spPr>
        <p:txBody>
          <a:bodyPr wrap="square" rtlCol="0">
            <a:spAutoFit/>
          </a:bodyPr>
          <a:lstStyle/>
          <a:p>
            <a:r>
              <a:rPr lang="es-MX" sz="1000" dirty="0" smtClean="0"/>
              <a:t>Fuente: CONAGO</a:t>
            </a:r>
            <a:endParaRPr lang="es-MX" sz="1000" dirty="0"/>
          </a:p>
        </p:txBody>
      </p:sp>
      <p:sp>
        <p:nvSpPr>
          <p:cNvPr id="27" name="8 CuadroTexto"/>
          <p:cNvSpPr txBox="1"/>
          <p:nvPr/>
        </p:nvSpPr>
        <p:spPr>
          <a:xfrm>
            <a:off x="2657792" y="379886"/>
            <a:ext cx="6486208" cy="400110"/>
          </a:xfrm>
          <a:prstGeom prst="rect">
            <a:avLst/>
          </a:prstGeom>
          <a:solidFill>
            <a:srgbClr val="A90230"/>
          </a:solidFill>
        </p:spPr>
        <p:txBody>
          <a:bodyPr wrap="square" rtlCol="0">
            <a:spAutoFit/>
          </a:bodyPr>
          <a:lstStyle/>
          <a:p>
            <a:r>
              <a:rPr lang="es-MX"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RESULTADOS POR DELITO</a:t>
            </a:r>
          </a:p>
        </p:txBody>
      </p:sp>
      <p:cxnSp>
        <p:nvCxnSpPr>
          <p:cNvPr id="7" name="6 Conector recto"/>
          <p:cNvCxnSpPr/>
          <p:nvPr/>
        </p:nvCxnSpPr>
        <p:spPr>
          <a:xfrm rot="5400000">
            <a:off x="1547092" y="3560252"/>
            <a:ext cx="309634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1 Conector recto de flecha"/>
          <p:cNvSpPr/>
          <p:nvPr/>
        </p:nvSpPr>
        <p:spPr>
          <a:xfrm>
            <a:off x="3179464" y="3226312"/>
            <a:ext cx="576064" cy="15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s-ES_tradnl"/>
          </a:p>
        </p:txBody>
      </p:sp>
      <p:sp>
        <p:nvSpPr>
          <p:cNvPr id="9" name="1 CuadroTexto"/>
          <p:cNvSpPr txBox="1"/>
          <p:nvPr/>
        </p:nvSpPr>
        <p:spPr>
          <a:xfrm>
            <a:off x="3742192" y="3094488"/>
            <a:ext cx="864096" cy="2880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_tradnl" b="1" dirty="0" smtClean="0"/>
              <a:t>PROYECCIÓN</a:t>
            </a:r>
            <a:endParaRPr lang="es-ES_tradnl" sz="11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2627313" y="365065"/>
            <a:ext cx="6516687" cy="400110"/>
          </a:xfrm>
          <a:prstGeom prst="rect">
            <a:avLst/>
          </a:prstGeom>
          <a:solidFill>
            <a:srgbClr val="A90230"/>
          </a:solidFill>
        </p:spPr>
        <p:txBody>
          <a:bodyPr wrap="square" rtlCol="0">
            <a:spAutoFit/>
          </a:bodyPr>
          <a:lstStyle/>
          <a:p>
            <a:r>
              <a:rPr lang="es-ES"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Robo de Vehículos con y sin Violencia / habitantes</a:t>
            </a:r>
            <a:endParaRPr lang="es-MX"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42900" y="1474812"/>
            <a:ext cx="8458200" cy="4762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Aventura.thmx</Template>
  <TotalTime>1518</TotalTime>
  <Words>1498</Words>
  <Application>Microsoft Office PowerPoint</Application>
  <PresentationFormat>Presentación en pantalla (4:3)</PresentationFormat>
  <Paragraphs>163</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vector>
  </TitlesOfParts>
  <Company>PROCURADURÍA GENERAL DE JUSTICIA DEL  D. 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PGJDF</dc:creator>
  <cp:lastModifiedBy>WinuE</cp:lastModifiedBy>
  <cp:revision>122</cp:revision>
  <dcterms:created xsi:type="dcterms:W3CDTF">2010-11-18T02:36:48Z</dcterms:created>
  <dcterms:modified xsi:type="dcterms:W3CDTF">2010-11-23T07:34:00Z</dcterms:modified>
</cp:coreProperties>
</file>