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74" r:id="rId3"/>
    <p:sldId id="329" r:id="rId4"/>
    <p:sldId id="334" r:id="rId5"/>
    <p:sldId id="328" r:id="rId6"/>
    <p:sldId id="315" r:id="rId7"/>
    <p:sldId id="326" r:id="rId8"/>
    <p:sldId id="291" r:id="rId9"/>
    <p:sldId id="335" r:id="rId10"/>
    <p:sldId id="325" r:id="rId11"/>
    <p:sldId id="340" r:id="rId12"/>
    <p:sldId id="341" r:id="rId13"/>
    <p:sldId id="342" r:id="rId14"/>
    <p:sldId id="343" r:id="rId15"/>
    <p:sldId id="318" r:id="rId16"/>
    <p:sldId id="306" r:id="rId17"/>
    <p:sldId id="312" r:id="rId18"/>
    <p:sldId id="282" r:id="rId19"/>
    <p:sldId id="292" r:id="rId20"/>
    <p:sldId id="339" r:id="rId21"/>
    <p:sldId id="317" r:id="rId22"/>
    <p:sldId id="337" r:id="rId23"/>
    <p:sldId id="338" r:id="rId24"/>
    <p:sldId id="323" r:id="rId25"/>
    <p:sldId id="285" r:id="rId26"/>
    <p:sldId id="298" r:id="rId27"/>
    <p:sldId id="299" r:id="rId28"/>
  </p:sldIdLst>
  <p:sldSz cx="9144000" cy="6858000" type="screen4x3"/>
  <p:notesSz cx="7010400" cy="92964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9" autoAdjust="0"/>
    <p:restoredTop sz="94660" autoAdjust="0"/>
  </p:normalViewPr>
  <p:slideViewPr>
    <p:cSldViewPr>
      <p:cViewPr>
        <p:scale>
          <a:sx n="80" d="100"/>
          <a:sy n="80" d="100"/>
        </p:scale>
        <p:origin x="-1176" y="-72"/>
      </p:cViewPr>
      <p:guideLst>
        <p:guide orient="horz" pos="347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F:\CONAGO\DICIEMBRE\EVOLUCI&#211;N-INCIDENCIA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F:\CONAGO\DICIEMBRE\EVOLUCI&#211;N-INCIDENCIA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F:\CONAGO\DICIEMBRE\EVOLUCI&#211;N-INCIDENCIA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% VARIACIÓN DE INCIDENCIA DELICTIVA Y ACCIONES CONAGO                            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082334947502037"/>
          <c:y val="0.1084777973886699"/>
          <c:w val="0.85444660371175307"/>
          <c:h val="0.76000771592486571"/>
        </c:manualLayout>
      </c:layout>
      <c:scatterChart>
        <c:scatterStyle val="lineMarker"/>
        <c:varyColors val="0"/>
        <c:ser>
          <c:idx val="1"/>
          <c:order val="0"/>
          <c:tx>
            <c:strRef>
              <c:f>'jul-oct-dispersion'!$C$163</c:f>
              <c:strCache>
                <c:ptCount val="1"/>
                <c:pt idx="0">
                  <c:v>% VARIACIÓN                             JULIO-OCTUBRE 2011  VS   JULIO-OCTUBRE 2010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00B050"/>
              </a:solidFill>
            </c:spPr>
          </c:marker>
          <c:dPt>
            <c:idx val="0"/>
            <c:marker>
              <c:symbol val="circle"/>
              <c:size val="10"/>
            </c:marker>
            <c:bubble3D val="0"/>
          </c:dPt>
          <c:dPt>
            <c:idx val="1"/>
            <c:marker>
              <c:symbol val="circle"/>
              <c:size val="10"/>
            </c:marker>
            <c:bubble3D val="0"/>
          </c:dPt>
          <c:dPt>
            <c:idx val="2"/>
            <c:marker>
              <c:symbol val="circle"/>
              <c:size val="10"/>
            </c:marker>
            <c:bubble3D val="0"/>
          </c:dPt>
          <c:dPt>
            <c:idx val="3"/>
            <c:marker>
              <c:symbol val="circle"/>
              <c:size val="10"/>
            </c:marker>
            <c:bubble3D val="0"/>
          </c:dPt>
          <c:dPt>
            <c:idx val="4"/>
            <c:marker>
              <c:symbol val="circle"/>
              <c:size val="10"/>
            </c:marker>
            <c:bubble3D val="0"/>
          </c:dPt>
          <c:xVal>
            <c:numRef>
              <c:f>'jul-oct-dispersion'!$A$164:$A$185</c:f>
              <c:numCache>
                <c:formatCode>0.0%</c:formatCode>
                <c:ptCount val="22"/>
                <c:pt idx="0">
                  <c:v>0.17839366834905807</c:v>
                </c:pt>
                <c:pt idx="1">
                  <c:v>0.16389366682337486</c:v>
                </c:pt>
                <c:pt idx="2">
                  <c:v>0.11432901961856395</c:v>
                </c:pt>
                <c:pt idx="3">
                  <c:v>6.0662350884521911E-2</c:v>
                </c:pt>
                <c:pt idx="4">
                  <c:v>4.0168234665487718E-2</c:v>
                </c:pt>
                <c:pt idx="5">
                  <c:v>3.2530113314941482E-2</c:v>
                </c:pt>
                <c:pt idx="6">
                  <c:v>3.2197387508461753E-2</c:v>
                </c:pt>
                <c:pt idx="7">
                  <c:v>3.2165130461377957E-2</c:v>
                </c:pt>
                <c:pt idx="8">
                  <c:v>2.6961891431533051E-2</c:v>
                </c:pt>
                <c:pt idx="9">
                  <c:v>1.7001215022241077E-2</c:v>
                </c:pt>
                <c:pt idx="10">
                  <c:v>1.6904562979934055E-2</c:v>
                </c:pt>
                <c:pt idx="11">
                  <c:v>1.4423523228012509E-2</c:v>
                </c:pt>
                <c:pt idx="12">
                  <c:v>5.123776072594787E-3</c:v>
                </c:pt>
                <c:pt idx="13">
                  <c:v>5.0762714638828204E-3</c:v>
                </c:pt>
                <c:pt idx="14">
                  <c:v>4.8390722412916636E-3</c:v>
                </c:pt>
                <c:pt idx="15">
                  <c:v>4.1907403722913385E-3</c:v>
                </c:pt>
                <c:pt idx="16">
                  <c:v>2.1824262989704243E-3</c:v>
                </c:pt>
                <c:pt idx="17">
                  <c:v>8.6971929946615025E-4</c:v>
                </c:pt>
                <c:pt idx="18">
                  <c:v>4.9021796509589397E-4</c:v>
                </c:pt>
                <c:pt idx="19">
                  <c:v>2.2139199928409285E-4</c:v>
                </c:pt>
                <c:pt idx="20">
                  <c:v>0</c:v>
                </c:pt>
                <c:pt idx="21">
                  <c:v>0</c:v>
                </c:pt>
              </c:numCache>
            </c:numRef>
          </c:xVal>
          <c:yVal>
            <c:numRef>
              <c:f>'jul-oct-dispersion'!$C$164:$C$185</c:f>
              <c:numCache>
                <c:formatCode>0%</c:formatCode>
                <c:ptCount val="22"/>
                <c:pt idx="0">
                  <c:v>-0.18183091882197999</c:v>
                </c:pt>
                <c:pt idx="1">
                  <c:v>-0.25601251384996465</c:v>
                </c:pt>
                <c:pt idx="2">
                  <c:v>-2.0579813886900597E-2</c:v>
                </c:pt>
                <c:pt idx="3">
                  <c:v>2.5262827553742338E-2</c:v>
                </c:pt>
                <c:pt idx="4">
                  <c:v>-0.12128309572301428</c:v>
                </c:pt>
                <c:pt idx="5">
                  <c:v>0.22543352601156075</c:v>
                </c:pt>
                <c:pt idx="6">
                  <c:v>-1.5961305925030207E-2</c:v>
                </c:pt>
                <c:pt idx="7">
                  <c:v>0.19200571020699497</c:v>
                </c:pt>
                <c:pt idx="8">
                  <c:v>0.25978046721080827</c:v>
                </c:pt>
                <c:pt idx="9">
                  <c:v>0.15357125130292368</c:v>
                </c:pt>
                <c:pt idx="10">
                  <c:v>1.2125411397886822E-2</c:v>
                </c:pt>
                <c:pt idx="11">
                  <c:v>-0.12115732368896925</c:v>
                </c:pt>
                <c:pt idx="12">
                  <c:v>0.68617021276595769</c:v>
                </c:pt>
                <c:pt idx="13">
                  <c:v>-0.28786500959886863</c:v>
                </c:pt>
                <c:pt idx="14">
                  <c:v>0.33600713012477745</c:v>
                </c:pt>
                <c:pt idx="15">
                  <c:v>0.10588048819147249</c:v>
                </c:pt>
                <c:pt idx="16">
                  <c:v>0.25600873998543366</c:v>
                </c:pt>
                <c:pt idx="17">
                  <c:v>-6.1102831594634921E-2</c:v>
                </c:pt>
                <c:pt idx="18">
                  <c:v>-9.7936975742462254E-2</c:v>
                </c:pt>
                <c:pt idx="19">
                  <c:v>-6.2379929935585998E-2</c:v>
                </c:pt>
                <c:pt idx="20">
                  <c:v>4.1705140043090096E-2</c:v>
                </c:pt>
                <c:pt idx="21">
                  <c:v>0.39485627836611248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626880"/>
        <c:axId val="87629184"/>
      </c:scatterChart>
      <c:valAx>
        <c:axId val="876268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ACCIONES OPERATIVO CONAGO 1</a:t>
                </a:r>
              </a:p>
            </c:rich>
          </c:tx>
          <c:layout>
            <c:manualLayout>
              <c:xMode val="edge"/>
              <c:yMode val="edge"/>
              <c:x val="0.34661224833066706"/>
              <c:y val="0.94630920968438714"/>
            </c:manualLayout>
          </c:layout>
          <c:overlay val="0"/>
        </c:title>
        <c:numFmt formatCode="0%" sourceLinked="0"/>
        <c:majorTickMark val="out"/>
        <c:minorTickMark val="none"/>
        <c:tickLblPos val="low"/>
        <c:txPr>
          <a:bodyPr/>
          <a:lstStyle/>
          <a:p>
            <a:pPr>
              <a:defRPr sz="1600" b="1"/>
            </a:pPr>
            <a:endParaRPr lang="es-MX"/>
          </a:p>
        </c:txPr>
        <c:crossAx val="87629184"/>
        <c:crosses val="autoZero"/>
        <c:crossBetween val="midCat"/>
      </c:valAx>
      <c:valAx>
        <c:axId val="87629184"/>
        <c:scaling>
          <c:orientation val="minMax"/>
          <c:max val="0.5"/>
          <c:min val="-0.5"/>
        </c:scaling>
        <c:delete val="0"/>
        <c:axPos val="l"/>
        <c:majorGridlines>
          <c:spPr>
            <a:ln w="3175"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VARIACION INCIDENCIA</a:t>
                </a:r>
              </a:p>
            </c:rich>
          </c:tx>
          <c:layout>
            <c:manualLayout>
              <c:xMode val="edge"/>
              <c:yMode val="edge"/>
              <c:x val="4.2535574598201644E-3"/>
              <c:y val="0.29402833951120244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87626880"/>
        <c:crossesAt val="-0.5"/>
        <c:crossBetween val="midCat"/>
      </c:valAx>
      <c:spPr>
        <a:solidFill>
          <a:srgbClr val="9BBB59">
            <a:lumMod val="20000"/>
            <a:lumOff val="80000"/>
          </a:srgbClr>
        </a:solidFill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MX"/>
              <a:t>NACIONAL: TOTAL DELITOS DE  ALTO IMPACTO 1</a:t>
            </a:r>
          </a:p>
          <a:p>
            <a:pPr>
              <a:defRPr/>
            </a:pPr>
            <a:r>
              <a:rPr lang="es-MX"/>
              <a:t>(averiguaciones  previas)</a:t>
            </a:r>
          </a:p>
        </c:rich>
      </c:tx>
      <c:layout>
        <c:manualLayout>
          <c:xMode val="edge"/>
          <c:yMode val="edge"/>
          <c:x val="0.2428829795182912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9212030020435582E-2"/>
          <c:y val="0.32574555208151473"/>
          <c:w val="0.90685927032843605"/>
          <c:h val="0.52438447882208106"/>
        </c:manualLayout>
      </c:layout>
      <c:lineChart>
        <c:grouping val="standard"/>
        <c:varyColors val="0"/>
        <c:ser>
          <c:idx val="0"/>
          <c:order val="0"/>
          <c:tx>
            <c:strRef>
              <c:f>'2006-2011JUL-OCT'!$B$414</c:f>
              <c:strCache>
                <c:ptCount val="1"/>
                <c:pt idx="0">
                  <c:v>TOTAL ALTO IMPACTO</c:v>
                </c:pt>
              </c:strCache>
            </c:strRef>
          </c:tx>
          <c:marker>
            <c:spPr>
              <a:solidFill>
                <a:schemeClr val="bg1"/>
              </a:solidFill>
            </c:spPr>
          </c:marker>
          <c:dPt>
            <c:idx val="5"/>
            <c:marker>
              <c:spPr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c:spPr>
            </c:marker>
            <c:bubble3D val="0"/>
            <c:spPr>
              <a:ln>
                <a:solidFill>
                  <a:srgbClr val="00B050"/>
                </a:solidFill>
              </a:ln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es-MX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'2006-2011JUL-OCT'!$C$401:$H$401</c:f>
              <c:strCache>
                <c:ptCount val="6"/>
                <c:pt idx="0">
                  <c:v>JULIO-OCTUBRE 2006</c:v>
                </c:pt>
                <c:pt idx="1">
                  <c:v>JULIO-OCTUBRE 2007</c:v>
                </c:pt>
                <c:pt idx="2">
                  <c:v>JULIO-OCTUBRE 2008</c:v>
                </c:pt>
                <c:pt idx="3">
                  <c:v>JULIO-OCTUBRE 2009</c:v>
                </c:pt>
                <c:pt idx="4">
                  <c:v>JULIO-OCTUBRE 2010</c:v>
                </c:pt>
                <c:pt idx="5">
                  <c:v>JULIO-OCTUBRE 2011 </c:v>
                </c:pt>
              </c:strCache>
            </c:strRef>
          </c:cat>
          <c:val>
            <c:numRef>
              <c:f>'2006-2011JUL-OCT'!$C$414:$H$414</c:f>
              <c:numCache>
                <c:formatCode>_-* #,##0_-;\-* #,##0_-;_-* "-"??_-;_-@_-</c:formatCode>
                <c:ptCount val="6"/>
                <c:pt idx="0">
                  <c:v>228741</c:v>
                </c:pt>
                <c:pt idx="1">
                  <c:v>247213</c:v>
                </c:pt>
                <c:pt idx="2">
                  <c:v>258027</c:v>
                </c:pt>
                <c:pt idx="3">
                  <c:v>270019</c:v>
                </c:pt>
                <c:pt idx="4">
                  <c:v>282866</c:v>
                </c:pt>
                <c:pt idx="5">
                  <c:v>275405.33333333372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7546112"/>
        <c:axId val="87547904"/>
      </c:lineChart>
      <c:catAx>
        <c:axId val="875461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s-MX"/>
          </a:p>
        </c:txPr>
        <c:crossAx val="87547904"/>
        <c:crosses val="autoZero"/>
        <c:auto val="1"/>
        <c:lblAlgn val="ctr"/>
        <c:lblOffset val="100"/>
        <c:noMultiLvlLbl val="0"/>
      </c:catAx>
      <c:valAx>
        <c:axId val="87547904"/>
        <c:scaling>
          <c:orientation val="minMax"/>
          <c:min val="100000"/>
        </c:scaling>
        <c:delete val="0"/>
        <c:axPos val="l"/>
        <c:numFmt formatCode="_-* #,##0_-;\-* #,##0_-;_-* &quot;-&quot;??_-;_-@_-" sourceLinked="1"/>
        <c:majorTickMark val="out"/>
        <c:minorTickMark val="none"/>
        <c:tickLblPos val="nextTo"/>
        <c:crossAx val="875461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CHIHUAHUA:</a:t>
            </a:r>
            <a:r>
              <a:rPr lang="en-US" baseline="0"/>
              <a:t> </a:t>
            </a:r>
            <a:r>
              <a:rPr lang="en-US"/>
              <a:t>TOTAL ALTO IMPACTO </a:t>
            </a:r>
            <a:r>
              <a:rPr lang="en-US" sz="1800" b="1" i="0" u="none" strike="noStrike" baseline="30000">
                <a:effectLst/>
              </a:rPr>
              <a:t>1</a:t>
            </a:r>
          </a:p>
          <a:p>
            <a:pPr>
              <a:defRPr/>
            </a:pPr>
            <a:r>
              <a:rPr lang="en-US" sz="1200" b="1" i="0" u="none" strike="noStrike" baseline="0">
                <a:effectLst/>
              </a:rPr>
              <a:t>(averiguaciones previas)</a:t>
            </a:r>
            <a:endParaRPr lang="en-US" sz="1200"/>
          </a:p>
        </c:rich>
      </c:tx>
      <c:layout>
        <c:manualLayout>
          <c:xMode val="edge"/>
          <c:yMode val="edge"/>
          <c:x val="0.2831438514839497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1388639120216797E-2"/>
          <c:y val="0.24413948256467963"/>
          <c:w val="0.91584366255178695"/>
          <c:h val="0.64223210193963798"/>
        </c:manualLayout>
      </c:layout>
      <c:lineChart>
        <c:grouping val="standard"/>
        <c:varyColors val="0"/>
        <c:ser>
          <c:idx val="0"/>
          <c:order val="0"/>
          <c:tx>
            <c:strRef>
              <c:f>'2006-2011JUL-OCT'!$B$447</c:f>
              <c:strCache>
                <c:ptCount val="1"/>
                <c:pt idx="0">
                  <c:v>TOTAL ALTO IMPACTO</c:v>
                </c:pt>
              </c:strCache>
            </c:strRef>
          </c:tx>
          <c:spPr>
            <a:ln w="44450"/>
          </c:spPr>
          <c:marker>
            <c:symbol val="square"/>
            <c:size val="9"/>
            <c:spPr>
              <a:solidFill>
                <a:schemeClr val="bg1"/>
              </a:solidFill>
              <a:ln w="50800"/>
            </c:spPr>
          </c:marker>
          <c:dPt>
            <c:idx val="5"/>
            <c:marker>
              <c:spPr>
                <a:solidFill>
                  <a:schemeClr val="bg1"/>
                </a:solidFill>
                <a:ln w="50800">
                  <a:solidFill>
                    <a:srgbClr val="00B050"/>
                  </a:solidFill>
                </a:ln>
              </c:spPr>
            </c:marker>
            <c:bubble3D val="0"/>
            <c:spPr>
              <a:ln w="44450">
                <a:solidFill>
                  <a:srgbClr val="00B050"/>
                </a:solidFill>
              </a:ln>
            </c:spPr>
          </c:dPt>
          <c:dLbls>
            <c:txPr>
              <a:bodyPr/>
              <a:lstStyle/>
              <a:p>
                <a:pPr>
                  <a:defRPr sz="1600" b="1"/>
                </a:pPr>
                <a:endParaRPr lang="es-MX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'2006-2011JUL-OCT'!$C$434:$H$434</c:f>
              <c:strCache>
                <c:ptCount val="6"/>
                <c:pt idx="0">
                  <c:v>JULIO-OCTUBRE 2006</c:v>
                </c:pt>
                <c:pt idx="1">
                  <c:v>JULIO-OCTUBRE 2007</c:v>
                </c:pt>
                <c:pt idx="2">
                  <c:v>JULIO-OCTUBRE 2008</c:v>
                </c:pt>
                <c:pt idx="3">
                  <c:v>JULIO-OCTUBRE 2009</c:v>
                </c:pt>
                <c:pt idx="4">
                  <c:v>JULIO-OCTUBRE 2010</c:v>
                </c:pt>
                <c:pt idx="5">
                  <c:v>JULIO-OCTUBRE 2011</c:v>
                </c:pt>
              </c:strCache>
            </c:strRef>
          </c:cat>
          <c:val>
            <c:numRef>
              <c:f>'2006-2011JUL-OCT'!$C$447:$H$447</c:f>
              <c:numCache>
                <c:formatCode>_-* #,##0_-;\-* #,##0_-;_-* "-"??_-;_-@_-</c:formatCode>
                <c:ptCount val="6"/>
                <c:pt idx="0">
                  <c:v>11595</c:v>
                </c:pt>
                <c:pt idx="1">
                  <c:v>10580</c:v>
                </c:pt>
                <c:pt idx="2">
                  <c:v>15685</c:v>
                </c:pt>
                <c:pt idx="3">
                  <c:v>15090</c:v>
                </c:pt>
                <c:pt idx="4">
                  <c:v>15343</c:v>
                </c:pt>
                <c:pt idx="5">
                  <c:v>11415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333120"/>
        <c:axId val="89334912"/>
      </c:lineChart>
      <c:catAx>
        <c:axId val="893331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89334912"/>
        <c:crosses val="autoZero"/>
        <c:auto val="1"/>
        <c:lblAlgn val="ctr"/>
        <c:lblOffset val="100"/>
        <c:noMultiLvlLbl val="0"/>
      </c:catAx>
      <c:valAx>
        <c:axId val="89334912"/>
        <c:scaling>
          <c:orientation val="minMax"/>
        </c:scaling>
        <c:delete val="0"/>
        <c:axPos val="l"/>
        <c:numFmt formatCode="_-* #,##0_-;\-* #,##0_-;_-* &quot;-&quot;??_-;_-@_-" sourceLinked="1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s-MX"/>
          </a:p>
        </c:txPr>
        <c:crossAx val="893331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DISTRITO FEDERAL:</a:t>
            </a:r>
            <a:r>
              <a:rPr lang="en-US" baseline="0"/>
              <a:t> </a:t>
            </a:r>
            <a:r>
              <a:rPr lang="en-US"/>
              <a:t>TOTAL ALTO IMPACTO </a:t>
            </a:r>
            <a:r>
              <a:rPr lang="en-US" sz="1800" b="1" i="0" u="none" strike="noStrike" baseline="30000">
                <a:effectLst/>
              </a:rPr>
              <a:t>1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baseline="0">
                <a:effectLst/>
              </a:rPr>
              <a:t>(averiguaciones previas)</a:t>
            </a:r>
            <a:endParaRPr lang="es-MX" sz="1200">
              <a:effectLst/>
            </a:endParaRPr>
          </a:p>
        </c:rich>
      </c:tx>
      <c:layout>
        <c:manualLayout>
          <c:xMode val="edge"/>
          <c:yMode val="edge"/>
          <c:x val="0.2652153751386596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9926525993215707E-2"/>
          <c:y val="0.30623995530185488"/>
          <c:w val="0.91584366255178695"/>
          <c:h val="0.58013168519750158"/>
        </c:manualLayout>
      </c:layout>
      <c:lineChart>
        <c:grouping val="standard"/>
        <c:varyColors val="0"/>
        <c:ser>
          <c:idx val="0"/>
          <c:order val="0"/>
          <c:tx>
            <c:strRef>
              <c:f>'2006-2011JUL-OCT'!$B$463</c:f>
              <c:strCache>
                <c:ptCount val="1"/>
                <c:pt idx="0">
                  <c:v>TOTAL ALTO IMPACTO</c:v>
                </c:pt>
              </c:strCache>
            </c:strRef>
          </c:tx>
          <c:spPr>
            <a:ln w="44450"/>
          </c:spPr>
          <c:marker>
            <c:symbol val="square"/>
            <c:size val="9"/>
            <c:spPr>
              <a:solidFill>
                <a:schemeClr val="bg1"/>
              </a:solidFill>
              <a:ln w="50800"/>
            </c:spPr>
          </c:marker>
          <c:dPt>
            <c:idx val="5"/>
            <c:marker>
              <c:spPr>
                <a:solidFill>
                  <a:schemeClr val="bg1"/>
                </a:solidFill>
                <a:ln w="50800">
                  <a:solidFill>
                    <a:srgbClr val="00B050"/>
                  </a:solidFill>
                </a:ln>
              </c:spPr>
            </c:marker>
            <c:bubble3D val="0"/>
            <c:spPr>
              <a:ln w="44450">
                <a:solidFill>
                  <a:srgbClr val="00B050"/>
                </a:solidFill>
              </a:ln>
            </c:spPr>
          </c:dPt>
          <c:dLbls>
            <c:txPr>
              <a:bodyPr/>
              <a:lstStyle/>
              <a:p>
                <a:pPr>
                  <a:defRPr sz="1600" b="1"/>
                </a:pPr>
                <a:endParaRPr lang="es-MX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'2006-2011JUL-OCT'!$C$450:$H$450</c:f>
              <c:strCache>
                <c:ptCount val="6"/>
                <c:pt idx="0">
                  <c:v>JULIO-OCTUBRE 2006</c:v>
                </c:pt>
                <c:pt idx="1">
                  <c:v>JULIO-OCTUBRE 2007</c:v>
                </c:pt>
                <c:pt idx="2">
                  <c:v>JULIO-OCTUBRE 2008</c:v>
                </c:pt>
                <c:pt idx="3">
                  <c:v>JULIO-OCTUBRE 2009</c:v>
                </c:pt>
                <c:pt idx="4">
                  <c:v>JULIO-OCTUBRE 2010</c:v>
                </c:pt>
                <c:pt idx="5">
                  <c:v>JULIO-OCTUBRE 2011</c:v>
                </c:pt>
              </c:strCache>
            </c:strRef>
          </c:cat>
          <c:val>
            <c:numRef>
              <c:f>'2006-2011JUL-OCT'!$C$463:$H$463</c:f>
              <c:numCache>
                <c:formatCode>_-* #,##0_-;\-* #,##0_-;_-* "-"??_-;_-@_-</c:formatCode>
                <c:ptCount val="6"/>
                <c:pt idx="0">
                  <c:v>30250</c:v>
                </c:pt>
                <c:pt idx="1">
                  <c:v>32585</c:v>
                </c:pt>
                <c:pt idx="2">
                  <c:v>31732</c:v>
                </c:pt>
                <c:pt idx="3">
                  <c:v>35823</c:v>
                </c:pt>
                <c:pt idx="4">
                  <c:v>35687</c:v>
                </c:pt>
                <c:pt idx="5">
                  <c:v>29198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472384"/>
        <c:axId val="89482368"/>
      </c:lineChart>
      <c:catAx>
        <c:axId val="894723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s-MX"/>
          </a:p>
        </c:txPr>
        <c:crossAx val="89482368"/>
        <c:crosses val="autoZero"/>
        <c:auto val="1"/>
        <c:lblAlgn val="ctr"/>
        <c:lblOffset val="100"/>
        <c:noMultiLvlLbl val="0"/>
      </c:catAx>
      <c:valAx>
        <c:axId val="89482368"/>
        <c:scaling>
          <c:orientation val="minMax"/>
        </c:scaling>
        <c:delete val="0"/>
        <c:axPos val="l"/>
        <c:numFmt formatCode="_-* #,##0_-;\-* #,##0_-;_-* &quot;-&quot;??_-;_-@_-" sourceLinked="1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s-MX"/>
          </a:p>
        </c:txPr>
        <c:crossAx val="894723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DURANGO: TOTAL ALTO IMPACTO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9926525993215832E-2"/>
          <c:y val="0.11715532253615422"/>
          <c:w val="0.91584366255178851"/>
          <c:h val="0.76921631796320267"/>
        </c:manualLayout>
      </c:layout>
      <c:lineChart>
        <c:grouping val="standard"/>
        <c:varyColors val="0"/>
        <c:ser>
          <c:idx val="0"/>
          <c:order val="0"/>
          <c:tx>
            <c:strRef>
              <c:f>'06-11 JULSEPT'!$B$500</c:f>
              <c:strCache>
                <c:ptCount val="1"/>
                <c:pt idx="0">
                  <c:v>TOTAL ALTO IMPACTO</c:v>
                </c:pt>
              </c:strCache>
            </c:strRef>
          </c:tx>
          <c:marker>
            <c:spPr>
              <a:solidFill>
                <a:schemeClr val="bg2"/>
              </a:solidFill>
            </c:spPr>
          </c:marker>
          <c:dPt>
            <c:idx val="5"/>
            <c:marker>
              <c:spPr>
                <a:solidFill>
                  <a:schemeClr val="bg2"/>
                </a:solidFill>
                <a:ln>
                  <a:solidFill>
                    <a:srgbClr val="00B050"/>
                  </a:solidFill>
                </a:ln>
              </c:spPr>
            </c:marker>
            <c:bubble3D val="0"/>
            <c:spPr>
              <a:ln>
                <a:solidFill>
                  <a:srgbClr val="00B050"/>
                </a:solidFill>
              </a:ln>
            </c:spPr>
          </c:dPt>
          <c:dLbls>
            <c:dLbl>
              <c:idx val="4"/>
              <c:layout>
                <c:manualLayout>
                  <c:x val="-8.0526503023835211E-2"/>
                  <c:y val="-5.52471422559522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'06-11 JULSEPT'!$C$487:$H$487</c:f>
              <c:strCache>
                <c:ptCount val="6"/>
                <c:pt idx="0">
                  <c:v>JULIO-OCT 2006</c:v>
                </c:pt>
                <c:pt idx="1">
                  <c:v>JULIO-OCT 2007</c:v>
                </c:pt>
                <c:pt idx="2">
                  <c:v>JULIO-OCT 2008</c:v>
                </c:pt>
                <c:pt idx="3">
                  <c:v>JULIO-OCT 2009</c:v>
                </c:pt>
                <c:pt idx="4">
                  <c:v>JULIO-OCT 2010</c:v>
                </c:pt>
                <c:pt idx="5">
                  <c:v>JULIO-OCT 2011</c:v>
                </c:pt>
              </c:strCache>
            </c:strRef>
          </c:cat>
          <c:val>
            <c:numRef>
              <c:f>'06-11 JULSEPT'!$C$500:$H$500</c:f>
              <c:numCache>
                <c:formatCode>_-* #,##0_-;\-* #,##0_-;_-* "-"??_-;_-@_-</c:formatCode>
                <c:ptCount val="6"/>
                <c:pt idx="0">
                  <c:v>934</c:v>
                </c:pt>
                <c:pt idx="1">
                  <c:v>1336</c:v>
                </c:pt>
                <c:pt idx="2">
                  <c:v>2450</c:v>
                </c:pt>
                <c:pt idx="3">
                  <c:v>2585</c:v>
                </c:pt>
                <c:pt idx="4">
                  <c:v>5588</c:v>
                </c:pt>
                <c:pt idx="5">
                  <c:v>5473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440256"/>
        <c:axId val="89441792"/>
      </c:lineChart>
      <c:catAx>
        <c:axId val="894402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s-MX"/>
          </a:p>
        </c:txPr>
        <c:crossAx val="89441792"/>
        <c:crosses val="autoZero"/>
        <c:auto val="1"/>
        <c:lblAlgn val="ctr"/>
        <c:lblOffset val="100"/>
        <c:noMultiLvlLbl val="0"/>
      </c:catAx>
      <c:valAx>
        <c:axId val="89441792"/>
        <c:scaling>
          <c:orientation val="minMax"/>
        </c:scaling>
        <c:delete val="0"/>
        <c:axPos val="l"/>
        <c:numFmt formatCode="_-* #,##0_-;\-* #,##0_-;_-* &quot;-&quot;??_-;_-@_-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MX"/>
          </a:p>
        </c:txPr>
        <c:crossAx val="894402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10D5DE-EABC-4790-B52F-AB424E95C04B}" type="doc">
      <dgm:prSet loTypeId="urn:microsoft.com/office/officeart/2008/layout/AlternatingHexagons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5BD4D526-AB88-4DE8-BBF6-4329E63133D5}">
      <dgm:prSet phldrT="[Texto]" custT="1"/>
      <dgm:spPr/>
      <dgm:t>
        <a:bodyPr lIns="0" rIns="0"/>
        <a:lstStyle/>
        <a:p>
          <a:r>
            <a:rPr lang="es-MX" sz="2400" b="1" dirty="0" smtClean="0">
              <a:latin typeface="Albertus Medium (W1)" pitchFamily="34" charset="0"/>
            </a:rPr>
            <a:t>12,093</a:t>
          </a:r>
          <a:endParaRPr lang="es-MX" sz="2400" b="1" dirty="0">
            <a:latin typeface="Albertus Medium (W1)" pitchFamily="34" charset="0"/>
          </a:endParaRPr>
        </a:p>
      </dgm:t>
    </dgm:pt>
    <dgm:pt modelId="{DD82D1D2-44E7-4A4E-9EC8-84360886CFE2}" type="parTrans" cxnId="{F0D35E26-978F-427D-93F7-D6FDF9A506DE}">
      <dgm:prSet/>
      <dgm:spPr/>
      <dgm:t>
        <a:bodyPr/>
        <a:lstStyle/>
        <a:p>
          <a:endParaRPr lang="es-MX">
            <a:latin typeface="Albertus Medium (W1)" pitchFamily="34" charset="0"/>
          </a:endParaRPr>
        </a:p>
      </dgm:t>
    </dgm:pt>
    <dgm:pt modelId="{81398663-933C-4756-831B-04B96172DB9B}" type="sibTrans" cxnId="{F0D35E26-978F-427D-93F7-D6FDF9A506DE}">
      <dgm:prSet custT="1"/>
      <dgm:spPr>
        <a:noFill/>
      </dgm:spPr>
      <dgm:t>
        <a:bodyPr/>
        <a:lstStyle/>
        <a:p>
          <a:endParaRPr lang="es-MX" sz="2800" b="1" dirty="0">
            <a:latin typeface="Albertus Medium (W1)" pitchFamily="34" charset="0"/>
          </a:endParaRPr>
        </a:p>
      </dgm:t>
    </dgm:pt>
    <dgm:pt modelId="{990A9681-5820-4E3E-9A00-7199F00CF2AE}">
      <dgm:prSet phldrT="[Texto]" custT="1"/>
      <dgm:spPr/>
      <dgm:t>
        <a:bodyPr/>
        <a:lstStyle/>
        <a:p>
          <a:pPr algn="r">
            <a:lnSpc>
              <a:spcPct val="100000"/>
            </a:lnSpc>
          </a:pPr>
          <a:r>
            <a:rPr lang="es-MX" sz="1800" b="1" dirty="0" smtClean="0">
              <a:latin typeface="Albertus Medium (W1)" pitchFamily="34" charset="0"/>
            </a:rPr>
            <a:t>Vehículos Recuperados</a:t>
          </a:r>
          <a:endParaRPr lang="es-MX" sz="1800" b="1" dirty="0">
            <a:latin typeface="Albertus Medium (W1)" pitchFamily="34" charset="0"/>
          </a:endParaRPr>
        </a:p>
      </dgm:t>
    </dgm:pt>
    <dgm:pt modelId="{6233991E-E746-4685-971A-66087E3F8C1A}" type="parTrans" cxnId="{39290E34-34D0-4B0B-ACAF-155F47CF2087}">
      <dgm:prSet/>
      <dgm:spPr/>
      <dgm:t>
        <a:bodyPr/>
        <a:lstStyle/>
        <a:p>
          <a:endParaRPr lang="es-MX">
            <a:latin typeface="Albertus Medium (W1)" pitchFamily="34" charset="0"/>
          </a:endParaRPr>
        </a:p>
      </dgm:t>
    </dgm:pt>
    <dgm:pt modelId="{0BBE8EDD-7A68-470D-BB98-08D938DF7D47}" type="sibTrans" cxnId="{39290E34-34D0-4B0B-ACAF-155F47CF2087}">
      <dgm:prSet/>
      <dgm:spPr/>
      <dgm:t>
        <a:bodyPr/>
        <a:lstStyle/>
        <a:p>
          <a:endParaRPr lang="es-MX">
            <a:latin typeface="Albertus Medium (W1)" pitchFamily="34" charset="0"/>
          </a:endParaRPr>
        </a:p>
      </dgm:t>
    </dgm:pt>
    <dgm:pt modelId="{F6F39A75-A1FD-4F53-B166-5943860B8CC4}">
      <dgm:prSet phldrT="[Texto]" custT="1"/>
      <dgm:spPr/>
      <dgm:t>
        <a:bodyPr/>
        <a:lstStyle/>
        <a:p>
          <a:r>
            <a:rPr lang="es-MX" sz="2400" b="1" dirty="0" smtClean="0">
              <a:latin typeface="Albertus Medium (W1)" pitchFamily="34" charset="0"/>
            </a:rPr>
            <a:t>45,400</a:t>
          </a:r>
          <a:endParaRPr lang="es-MX" sz="2400" b="1" dirty="0">
            <a:latin typeface="Albertus Medium (W1)" pitchFamily="34" charset="0"/>
          </a:endParaRPr>
        </a:p>
      </dgm:t>
    </dgm:pt>
    <dgm:pt modelId="{C6A4EED3-99BB-47F9-AC5F-E56D09E337BA}" type="parTrans" cxnId="{B9E6DF19-BFD6-4108-950D-2D1E84D355B5}">
      <dgm:prSet/>
      <dgm:spPr/>
      <dgm:t>
        <a:bodyPr/>
        <a:lstStyle/>
        <a:p>
          <a:endParaRPr lang="es-MX">
            <a:latin typeface="Albertus Medium (W1)" pitchFamily="34" charset="0"/>
          </a:endParaRPr>
        </a:p>
      </dgm:t>
    </dgm:pt>
    <dgm:pt modelId="{4B9B4E6A-EF59-46CB-AEC4-51F489A20921}" type="sibTrans" cxnId="{B9E6DF19-BFD6-4108-950D-2D1E84D355B5}">
      <dgm:prSet custT="1"/>
      <dgm:spPr/>
      <dgm:t>
        <a:bodyPr/>
        <a:lstStyle/>
        <a:p>
          <a:r>
            <a:rPr lang="es-MX" sz="2400" b="1" dirty="0" smtClean="0">
              <a:latin typeface="Albertus Medium (W1)" pitchFamily="34" charset="0"/>
            </a:rPr>
            <a:t>1,733</a:t>
          </a:r>
          <a:endParaRPr lang="es-MX" sz="2400" b="1" dirty="0">
            <a:latin typeface="Albertus Medium (W1)" pitchFamily="34" charset="0"/>
          </a:endParaRPr>
        </a:p>
      </dgm:t>
    </dgm:pt>
    <dgm:pt modelId="{C9A751B2-8EF9-4499-8F1F-946EAE870B1F}">
      <dgm:prSet phldrT="[Texto]" custT="1"/>
      <dgm:spPr/>
      <dgm:t>
        <a:bodyPr/>
        <a:lstStyle/>
        <a:p>
          <a:r>
            <a:rPr lang="es-MX" sz="2400" b="1" dirty="0" smtClean="0">
              <a:latin typeface="Albertus Medium (W1)" pitchFamily="34" charset="0"/>
            </a:rPr>
            <a:t>7,883</a:t>
          </a:r>
          <a:endParaRPr lang="es-MX" sz="2400" b="1" dirty="0">
            <a:latin typeface="Albertus Medium (W1)" pitchFamily="34" charset="0"/>
          </a:endParaRPr>
        </a:p>
      </dgm:t>
    </dgm:pt>
    <dgm:pt modelId="{9DE782B4-B375-4597-AE67-F302718C3C97}" type="parTrans" cxnId="{6803E551-3BA3-448A-9B3C-E67F42BF48B3}">
      <dgm:prSet/>
      <dgm:spPr/>
      <dgm:t>
        <a:bodyPr/>
        <a:lstStyle/>
        <a:p>
          <a:endParaRPr lang="es-MX">
            <a:latin typeface="Albertus Medium (W1)" pitchFamily="34" charset="0"/>
          </a:endParaRPr>
        </a:p>
      </dgm:t>
    </dgm:pt>
    <dgm:pt modelId="{B6EA74F6-BE42-4EE7-B534-9C8EC1FF17AB}" type="sibTrans" cxnId="{6803E551-3BA3-448A-9B3C-E67F42BF48B3}">
      <dgm:prSet custT="1"/>
      <dgm:spPr>
        <a:noFill/>
      </dgm:spPr>
      <dgm:t>
        <a:bodyPr/>
        <a:lstStyle/>
        <a:p>
          <a:endParaRPr lang="es-MX" sz="2800" b="1" dirty="0">
            <a:latin typeface="Albertus Medium (W1)" pitchFamily="34" charset="0"/>
          </a:endParaRPr>
        </a:p>
      </dgm:t>
    </dgm:pt>
    <dgm:pt modelId="{744521AD-5208-47F2-AEFF-5DD4DDAA0C0D}" type="pres">
      <dgm:prSet presAssocID="{2710D5DE-EABC-4790-B52F-AB424E95C04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EFF9B80F-8187-46D4-9E49-25CA8464EE24}" type="pres">
      <dgm:prSet presAssocID="{5BD4D526-AB88-4DE8-BBF6-4329E63133D5}" presName="composite" presStyleCnt="0"/>
      <dgm:spPr/>
    </dgm:pt>
    <dgm:pt modelId="{8541DD3E-4BD7-4125-A48B-CB42BB1F8F9A}" type="pres">
      <dgm:prSet presAssocID="{5BD4D526-AB88-4DE8-BBF6-4329E63133D5}" presName="Parent1" presStyleLbl="node1" presStyleIdx="0" presStyleCnt="6" custScaleX="169034" custLinFactNeighborX="5955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2056D72-CBBA-4D1E-874E-06F60CEEE9D8}" type="pres">
      <dgm:prSet presAssocID="{5BD4D526-AB88-4DE8-BBF6-4329E63133D5}" presName="Childtext1" presStyleLbl="revTx" presStyleIdx="0" presStyleCnt="3" custScaleX="174462" custLinFactX="-100000" custLinFactNeighborX="-109400" custLinFactNeighborY="-21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048CCA8-EE9B-45AE-A5DF-C8326DE2FE64}" type="pres">
      <dgm:prSet presAssocID="{5BD4D526-AB88-4DE8-BBF6-4329E63133D5}" presName="BalanceSpacing" presStyleCnt="0"/>
      <dgm:spPr/>
    </dgm:pt>
    <dgm:pt modelId="{FB2C7EB5-836F-4FF6-A86E-EB31BC62B604}" type="pres">
      <dgm:prSet presAssocID="{5BD4D526-AB88-4DE8-BBF6-4329E63133D5}" presName="BalanceSpacing1" presStyleCnt="0"/>
      <dgm:spPr/>
    </dgm:pt>
    <dgm:pt modelId="{D79C2153-403A-44FE-BCB4-82AD1A317D25}" type="pres">
      <dgm:prSet presAssocID="{81398663-933C-4756-831B-04B96172DB9B}" presName="Accent1Text" presStyleLbl="node1" presStyleIdx="1" presStyleCnt="6" custLinFactNeighborX="24264"/>
      <dgm:spPr/>
      <dgm:t>
        <a:bodyPr/>
        <a:lstStyle/>
        <a:p>
          <a:endParaRPr lang="es-MX"/>
        </a:p>
      </dgm:t>
    </dgm:pt>
    <dgm:pt modelId="{13395C1A-1D9E-4473-A56E-99E6CDF07A8E}" type="pres">
      <dgm:prSet presAssocID="{81398663-933C-4756-831B-04B96172DB9B}" presName="spaceBetweenRectangles" presStyleCnt="0"/>
      <dgm:spPr/>
    </dgm:pt>
    <dgm:pt modelId="{1C47F6D7-3E52-4100-A85C-8CCBD0E99122}" type="pres">
      <dgm:prSet presAssocID="{F6F39A75-A1FD-4F53-B166-5943860B8CC4}" presName="composite" presStyleCnt="0"/>
      <dgm:spPr/>
    </dgm:pt>
    <dgm:pt modelId="{7FB3E52C-9C81-4ECD-BDF1-9FF20FE1A584}" type="pres">
      <dgm:prSet presAssocID="{F6F39A75-A1FD-4F53-B166-5943860B8CC4}" presName="Parent1" presStyleLbl="node1" presStyleIdx="2" presStyleCnt="6" custScaleX="169034" custLinFactNeighborX="-2747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3F7FCDA-1B98-4A44-A7DB-44AA73B16A64}" type="pres">
      <dgm:prSet presAssocID="{F6F39A75-A1FD-4F53-B166-5943860B8CC4}" presName="Childtext1" presStyleLbl="revTx" presStyleIdx="1" presStyleCnt="3" custScaleX="190555" custLinFactNeighborX="-38580" custLinFactNeighborY="83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4E5C63A-E2CB-47E7-B644-43478A069EDC}" type="pres">
      <dgm:prSet presAssocID="{F6F39A75-A1FD-4F53-B166-5943860B8CC4}" presName="BalanceSpacing" presStyleCnt="0"/>
      <dgm:spPr/>
    </dgm:pt>
    <dgm:pt modelId="{93EA953A-3842-4DAA-A1B3-7BD634A2BD44}" type="pres">
      <dgm:prSet presAssocID="{F6F39A75-A1FD-4F53-B166-5943860B8CC4}" presName="BalanceSpacing1" presStyleCnt="0"/>
      <dgm:spPr/>
    </dgm:pt>
    <dgm:pt modelId="{44F9103A-DD49-4282-80C1-BE1B7D2DD69C}" type="pres">
      <dgm:prSet presAssocID="{4B9B4E6A-EF59-46CB-AEC4-51F489A20921}" presName="Accent1Text" presStyleLbl="node1" presStyleIdx="3" presStyleCnt="6" custScaleX="169034" custLinFactNeighborX="40379"/>
      <dgm:spPr/>
      <dgm:t>
        <a:bodyPr/>
        <a:lstStyle/>
        <a:p>
          <a:endParaRPr lang="es-MX"/>
        </a:p>
      </dgm:t>
    </dgm:pt>
    <dgm:pt modelId="{3510BB3A-4050-46C7-8CD1-E7A67CCAE84D}" type="pres">
      <dgm:prSet presAssocID="{4B9B4E6A-EF59-46CB-AEC4-51F489A20921}" presName="spaceBetweenRectangles" presStyleCnt="0"/>
      <dgm:spPr/>
    </dgm:pt>
    <dgm:pt modelId="{AB97F8C7-12AE-4273-B022-B03ACB763705}" type="pres">
      <dgm:prSet presAssocID="{C9A751B2-8EF9-4499-8F1F-946EAE870B1F}" presName="composite" presStyleCnt="0"/>
      <dgm:spPr/>
    </dgm:pt>
    <dgm:pt modelId="{19C01ACA-76AE-457B-8678-F79596A2DEAE}" type="pres">
      <dgm:prSet presAssocID="{C9A751B2-8EF9-4499-8F1F-946EAE870B1F}" presName="Parent1" presStyleLbl="node1" presStyleIdx="4" presStyleCnt="6" custScaleX="169034" custLinFactNeighborX="4198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802CA58-A507-4991-A608-877AAB002691}" type="pres">
      <dgm:prSet presAssocID="{C9A751B2-8EF9-4499-8F1F-946EAE870B1F}" presName="Childtext1" presStyleLbl="revTx" presStyleIdx="2" presStyleCnt="3" custScaleX="136810" custLinFactX="12428" custLinFactNeighborX="100000" custLinFactNeighborY="39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13ED867-F4C7-4CA3-A7A8-24AFEAE8B2AA}" type="pres">
      <dgm:prSet presAssocID="{C9A751B2-8EF9-4499-8F1F-946EAE870B1F}" presName="BalanceSpacing" presStyleCnt="0"/>
      <dgm:spPr/>
    </dgm:pt>
    <dgm:pt modelId="{BD1410D9-1B4F-485A-8B5F-407127DC10D3}" type="pres">
      <dgm:prSet presAssocID="{C9A751B2-8EF9-4499-8F1F-946EAE870B1F}" presName="BalanceSpacing1" presStyleCnt="0"/>
      <dgm:spPr/>
    </dgm:pt>
    <dgm:pt modelId="{6BEDAB8F-74F3-495B-BBE0-DF8272FB3B3D}" type="pres">
      <dgm:prSet presAssocID="{B6EA74F6-BE42-4EE7-B534-9C8EC1FF17AB}" presName="Accent1Text" presStyleLbl="node1" presStyleIdx="5" presStyleCnt="6" custLinFactNeighborX="16503"/>
      <dgm:spPr/>
      <dgm:t>
        <a:bodyPr/>
        <a:lstStyle/>
        <a:p>
          <a:endParaRPr lang="es-MX"/>
        </a:p>
      </dgm:t>
    </dgm:pt>
  </dgm:ptLst>
  <dgm:cxnLst>
    <dgm:cxn modelId="{5634ED37-9A34-4A89-9C9C-E424220683D8}" type="presOf" srcId="{5BD4D526-AB88-4DE8-BBF6-4329E63133D5}" destId="{8541DD3E-4BD7-4125-A48B-CB42BB1F8F9A}" srcOrd="0" destOrd="0" presId="urn:microsoft.com/office/officeart/2008/layout/AlternatingHexagons"/>
    <dgm:cxn modelId="{6803E551-3BA3-448A-9B3C-E67F42BF48B3}" srcId="{2710D5DE-EABC-4790-B52F-AB424E95C04B}" destId="{C9A751B2-8EF9-4499-8F1F-946EAE870B1F}" srcOrd="2" destOrd="0" parTransId="{9DE782B4-B375-4597-AE67-F302718C3C97}" sibTransId="{B6EA74F6-BE42-4EE7-B534-9C8EC1FF17AB}"/>
    <dgm:cxn modelId="{DF7B257E-DAC2-4C2F-8C37-4C2187693224}" type="presOf" srcId="{2710D5DE-EABC-4790-B52F-AB424E95C04B}" destId="{744521AD-5208-47F2-AEFF-5DD4DDAA0C0D}" srcOrd="0" destOrd="0" presId="urn:microsoft.com/office/officeart/2008/layout/AlternatingHexagons"/>
    <dgm:cxn modelId="{B9E6DF19-BFD6-4108-950D-2D1E84D355B5}" srcId="{2710D5DE-EABC-4790-B52F-AB424E95C04B}" destId="{F6F39A75-A1FD-4F53-B166-5943860B8CC4}" srcOrd="1" destOrd="0" parTransId="{C6A4EED3-99BB-47F9-AC5F-E56D09E337BA}" sibTransId="{4B9B4E6A-EF59-46CB-AEC4-51F489A20921}"/>
    <dgm:cxn modelId="{275F3FC6-31D3-464B-8031-4AAE4983C8B9}" type="presOf" srcId="{990A9681-5820-4E3E-9A00-7199F00CF2AE}" destId="{52056D72-CBBA-4D1E-874E-06F60CEEE9D8}" srcOrd="0" destOrd="0" presId="urn:microsoft.com/office/officeart/2008/layout/AlternatingHexagons"/>
    <dgm:cxn modelId="{F14ACB1E-BB4B-4C9E-ABAD-2602412D9042}" type="presOf" srcId="{4B9B4E6A-EF59-46CB-AEC4-51F489A20921}" destId="{44F9103A-DD49-4282-80C1-BE1B7D2DD69C}" srcOrd="0" destOrd="0" presId="urn:microsoft.com/office/officeart/2008/layout/AlternatingHexagons"/>
    <dgm:cxn modelId="{FDA9C626-0DF1-4B84-B949-0E00A6F76E11}" type="presOf" srcId="{B6EA74F6-BE42-4EE7-B534-9C8EC1FF17AB}" destId="{6BEDAB8F-74F3-495B-BBE0-DF8272FB3B3D}" srcOrd="0" destOrd="0" presId="urn:microsoft.com/office/officeart/2008/layout/AlternatingHexagons"/>
    <dgm:cxn modelId="{9CE1DEA3-90DD-4DD1-A5AA-A76B60438C00}" type="presOf" srcId="{C9A751B2-8EF9-4499-8F1F-946EAE870B1F}" destId="{19C01ACA-76AE-457B-8678-F79596A2DEAE}" srcOrd="0" destOrd="0" presId="urn:microsoft.com/office/officeart/2008/layout/AlternatingHexagons"/>
    <dgm:cxn modelId="{F0D35E26-978F-427D-93F7-D6FDF9A506DE}" srcId="{2710D5DE-EABC-4790-B52F-AB424E95C04B}" destId="{5BD4D526-AB88-4DE8-BBF6-4329E63133D5}" srcOrd="0" destOrd="0" parTransId="{DD82D1D2-44E7-4A4E-9EC8-84360886CFE2}" sibTransId="{81398663-933C-4756-831B-04B96172DB9B}"/>
    <dgm:cxn modelId="{6707E8AB-0E07-4CD9-809E-12696EBE9247}" type="presOf" srcId="{81398663-933C-4756-831B-04B96172DB9B}" destId="{D79C2153-403A-44FE-BCB4-82AD1A317D25}" srcOrd="0" destOrd="0" presId="urn:microsoft.com/office/officeart/2008/layout/AlternatingHexagons"/>
    <dgm:cxn modelId="{E67BB43E-E637-451C-9426-1607520C0B07}" type="presOf" srcId="{F6F39A75-A1FD-4F53-B166-5943860B8CC4}" destId="{7FB3E52C-9C81-4ECD-BDF1-9FF20FE1A584}" srcOrd="0" destOrd="0" presId="urn:microsoft.com/office/officeart/2008/layout/AlternatingHexagons"/>
    <dgm:cxn modelId="{39290E34-34D0-4B0B-ACAF-155F47CF2087}" srcId="{5BD4D526-AB88-4DE8-BBF6-4329E63133D5}" destId="{990A9681-5820-4E3E-9A00-7199F00CF2AE}" srcOrd="0" destOrd="0" parTransId="{6233991E-E746-4685-971A-66087E3F8C1A}" sibTransId="{0BBE8EDD-7A68-470D-BB98-08D938DF7D47}"/>
    <dgm:cxn modelId="{108F66AB-B7A3-4A70-A4D6-CF3237BFFD6D}" type="presParOf" srcId="{744521AD-5208-47F2-AEFF-5DD4DDAA0C0D}" destId="{EFF9B80F-8187-46D4-9E49-25CA8464EE24}" srcOrd="0" destOrd="0" presId="urn:microsoft.com/office/officeart/2008/layout/AlternatingHexagons"/>
    <dgm:cxn modelId="{3D0C7890-AD90-42DD-95FE-45AF95AA8B57}" type="presParOf" srcId="{EFF9B80F-8187-46D4-9E49-25CA8464EE24}" destId="{8541DD3E-4BD7-4125-A48B-CB42BB1F8F9A}" srcOrd="0" destOrd="0" presId="urn:microsoft.com/office/officeart/2008/layout/AlternatingHexagons"/>
    <dgm:cxn modelId="{0A857964-772B-4EF9-895F-EB91102840ED}" type="presParOf" srcId="{EFF9B80F-8187-46D4-9E49-25CA8464EE24}" destId="{52056D72-CBBA-4D1E-874E-06F60CEEE9D8}" srcOrd="1" destOrd="0" presId="urn:microsoft.com/office/officeart/2008/layout/AlternatingHexagons"/>
    <dgm:cxn modelId="{3AC53719-42FA-432F-AF07-B0EBE33264CC}" type="presParOf" srcId="{EFF9B80F-8187-46D4-9E49-25CA8464EE24}" destId="{3048CCA8-EE9B-45AE-A5DF-C8326DE2FE64}" srcOrd="2" destOrd="0" presId="urn:microsoft.com/office/officeart/2008/layout/AlternatingHexagons"/>
    <dgm:cxn modelId="{B7E583AC-6233-4564-8089-34C19277575B}" type="presParOf" srcId="{EFF9B80F-8187-46D4-9E49-25CA8464EE24}" destId="{FB2C7EB5-836F-4FF6-A86E-EB31BC62B604}" srcOrd="3" destOrd="0" presId="urn:microsoft.com/office/officeart/2008/layout/AlternatingHexagons"/>
    <dgm:cxn modelId="{D0D49A7B-AE13-415B-8B55-6E8D3F9205A4}" type="presParOf" srcId="{EFF9B80F-8187-46D4-9E49-25CA8464EE24}" destId="{D79C2153-403A-44FE-BCB4-82AD1A317D25}" srcOrd="4" destOrd="0" presId="urn:microsoft.com/office/officeart/2008/layout/AlternatingHexagons"/>
    <dgm:cxn modelId="{E693DF84-F719-43B2-B321-EF607D9D3C9E}" type="presParOf" srcId="{744521AD-5208-47F2-AEFF-5DD4DDAA0C0D}" destId="{13395C1A-1D9E-4473-A56E-99E6CDF07A8E}" srcOrd="1" destOrd="0" presId="urn:microsoft.com/office/officeart/2008/layout/AlternatingHexagons"/>
    <dgm:cxn modelId="{6F653D93-93E8-4087-9C19-071C4F760F0F}" type="presParOf" srcId="{744521AD-5208-47F2-AEFF-5DD4DDAA0C0D}" destId="{1C47F6D7-3E52-4100-A85C-8CCBD0E99122}" srcOrd="2" destOrd="0" presId="urn:microsoft.com/office/officeart/2008/layout/AlternatingHexagons"/>
    <dgm:cxn modelId="{453407F3-E546-4C8A-B020-303E0B12410F}" type="presParOf" srcId="{1C47F6D7-3E52-4100-A85C-8CCBD0E99122}" destId="{7FB3E52C-9C81-4ECD-BDF1-9FF20FE1A584}" srcOrd="0" destOrd="0" presId="urn:microsoft.com/office/officeart/2008/layout/AlternatingHexagons"/>
    <dgm:cxn modelId="{B12DB8BE-44AC-4C83-A791-ADF8DD3D6C12}" type="presParOf" srcId="{1C47F6D7-3E52-4100-A85C-8CCBD0E99122}" destId="{13F7FCDA-1B98-4A44-A7DB-44AA73B16A64}" srcOrd="1" destOrd="0" presId="urn:microsoft.com/office/officeart/2008/layout/AlternatingHexagons"/>
    <dgm:cxn modelId="{6506FB05-A490-4BF2-884D-F30DE184299B}" type="presParOf" srcId="{1C47F6D7-3E52-4100-A85C-8CCBD0E99122}" destId="{14E5C63A-E2CB-47E7-B644-43478A069EDC}" srcOrd="2" destOrd="0" presId="urn:microsoft.com/office/officeart/2008/layout/AlternatingHexagons"/>
    <dgm:cxn modelId="{3A046C4B-C2E7-4B37-9BB2-3BB325E65A7E}" type="presParOf" srcId="{1C47F6D7-3E52-4100-A85C-8CCBD0E99122}" destId="{93EA953A-3842-4DAA-A1B3-7BD634A2BD44}" srcOrd="3" destOrd="0" presId="urn:microsoft.com/office/officeart/2008/layout/AlternatingHexagons"/>
    <dgm:cxn modelId="{6E18AFFB-3DD9-495A-88D9-33B50667EA54}" type="presParOf" srcId="{1C47F6D7-3E52-4100-A85C-8CCBD0E99122}" destId="{44F9103A-DD49-4282-80C1-BE1B7D2DD69C}" srcOrd="4" destOrd="0" presId="urn:microsoft.com/office/officeart/2008/layout/AlternatingHexagons"/>
    <dgm:cxn modelId="{41D34853-89F8-4A0F-BF0F-0F1E7E3380AE}" type="presParOf" srcId="{744521AD-5208-47F2-AEFF-5DD4DDAA0C0D}" destId="{3510BB3A-4050-46C7-8CD1-E7A67CCAE84D}" srcOrd="3" destOrd="0" presId="urn:microsoft.com/office/officeart/2008/layout/AlternatingHexagons"/>
    <dgm:cxn modelId="{B220D0B6-BDBB-43A5-828E-6DB438E14422}" type="presParOf" srcId="{744521AD-5208-47F2-AEFF-5DD4DDAA0C0D}" destId="{AB97F8C7-12AE-4273-B022-B03ACB763705}" srcOrd="4" destOrd="0" presId="urn:microsoft.com/office/officeart/2008/layout/AlternatingHexagons"/>
    <dgm:cxn modelId="{2025F619-B2F4-44DE-8556-53B598AB629C}" type="presParOf" srcId="{AB97F8C7-12AE-4273-B022-B03ACB763705}" destId="{19C01ACA-76AE-457B-8678-F79596A2DEAE}" srcOrd="0" destOrd="0" presId="urn:microsoft.com/office/officeart/2008/layout/AlternatingHexagons"/>
    <dgm:cxn modelId="{10052DEC-C088-490A-B9B6-FCA7569E1090}" type="presParOf" srcId="{AB97F8C7-12AE-4273-B022-B03ACB763705}" destId="{C802CA58-A507-4991-A608-877AAB002691}" srcOrd="1" destOrd="0" presId="urn:microsoft.com/office/officeart/2008/layout/AlternatingHexagons"/>
    <dgm:cxn modelId="{9C4BC296-7294-455F-A718-E486AD752C24}" type="presParOf" srcId="{AB97F8C7-12AE-4273-B022-B03ACB763705}" destId="{613ED867-F4C7-4CA3-A7A8-24AFEAE8B2AA}" srcOrd="2" destOrd="0" presId="urn:microsoft.com/office/officeart/2008/layout/AlternatingHexagons"/>
    <dgm:cxn modelId="{7F4A86FB-3E12-4318-A6E4-46B4F0F81F0A}" type="presParOf" srcId="{AB97F8C7-12AE-4273-B022-B03ACB763705}" destId="{BD1410D9-1B4F-485A-8B5F-407127DC10D3}" srcOrd="3" destOrd="0" presId="urn:microsoft.com/office/officeart/2008/layout/AlternatingHexagons"/>
    <dgm:cxn modelId="{13E26045-3D11-4CCC-BDBD-1C8FE4842634}" type="presParOf" srcId="{AB97F8C7-12AE-4273-B022-B03ACB763705}" destId="{6BEDAB8F-74F3-495B-BBE0-DF8272FB3B3D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41DD3E-4BD7-4125-A48B-CB42BB1F8F9A}">
      <dsp:nvSpPr>
        <dsp:cNvPr id="0" name=""/>
        <dsp:cNvSpPr/>
      </dsp:nvSpPr>
      <dsp:spPr>
        <a:xfrm rot="5400000">
          <a:off x="3445498" y="-352437"/>
          <a:ext cx="1505233" cy="221359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latin typeface="Albertus Medium (W1)" pitchFamily="34" charset="0"/>
            </a:rPr>
            <a:t>12,093</a:t>
          </a:r>
          <a:endParaRPr lang="es-MX" sz="2400" b="1" kern="1200" dirty="0">
            <a:latin typeface="Albertus Medium (W1)" pitchFamily="34" charset="0"/>
          </a:endParaRPr>
        </a:p>
      </dsp:txBody>
      <dsp:txXfrm rot="-5400000">
        <a:off x="3460252" y="252613"/>
        <a:ext cx="1475726" cy="1003489"/>
      </dsp:txXfrm>
    </dsp:sp>
    <dsp:sp modelId="{52056D72-CBBA-4D1E-874E-06F60CEEE9D8}">
      <dsp:nvSpPr>
        <dsp:cNvPr id="0" name=""/>
        <dsp:cNvSpPr/>
      </dsp:nvSpPr>
      <dsp:spPr>
        <a:xfrm>
          <a:off x="0" y="283577"/>
          <a:ext cx="2930683" cy="90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latin typeface="Albertus Medium (W1)" pitchFamily="34" charset="0"/>
            </a:rPr>
            <a:t>Vehículos Recuperados</a:t>
          </a:r>
          <a:endParaRPr lang="es-MX" sz="1800" b="1" kern="1200" dirty="0">
            <a:latin typeface="Albertus Medium (W1)" pitchFamily="34" charset="0"/>
          </a:endParaRPr>
        </a:p>
      </dsp:txBody>
      <dsp:txXfrm>
        <a:off x="0" y="283577"/>
        <a:ext cx="2930683" cy="903140"/>
      </dsp:txXfrm>
    </dsp:sp>
    <dsp:sp modelId="{D79C2153-403A-44FE-BCB4-82AD1A317D25}">
      <dsp:nvSpPr>
        <dsp:cNvPr id="0" name=""/>
        <dsp:cNvSpPr/>
      </dsp:nvSpPr>
      <dsp:spPr>
        <a:xfrm rot="5400000">
          <a:off x="1569065" y="99581"/>
          <a:ext cx="1505233" cy="1309553"/>
        </a:xfrm>
        <a:prstGeom prst="hexagon">
          <a:avLst>
            <a:gd name="adj" fmla="val 25000"/>
            <a:gd name="vf" fmla="val 11547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b="1" kern="1200" dirty="0">
            <a:latin typeface="Albertus Medium (W1)" pitchFamily="34" charset="0"/>
          </a:endParaRPr>
        </a:p>
      </dsp:txBody>
      <dsp:txXfrm rot="-5400000">
        <a:off x="1870977" y="236308"/>
        <a:ext cx="901409" cy="1036102"/>
      </dsp:txXfrm>
    </dsp:sp>
    <dsp:sp modelId="{7FB3E52C-9C81-4ECD-BDF1-9FF20FE1A584}">
      <dsp:nvSpPr>
        <dsp:cNvPr id="0" name=""/>
        <dsp:cNvSpPr/>
      </dsp:nvSpPr>
      <dsp:spPr>
        <a:xfrm rot="5400000">
          <a:off x="2276663" y="925204"/>
          <a:ext cx="1505233" cy="221359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hade val="51000"/>
                <a:satMod val="130000"/>
              </a:schemeClr>
            </a:gs>
            <a:gs pos="80000">
              <a:schemeClr val="accent2">
                <a:hueOff val="1872608"/>
                <a:satOff val="-2336"/>
                <a:lumOff val="549"/>
                <a:alphaOff val="0"/>
                <a:shade val="93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latin typeface="Albertus Medium (W1)" pitchFamily="34" charset="0"/>
            </a:rPr>
            <a:t>45,400</a:t>
          </a:r>
          <a:endParaRPr lang="es-MX" sz="2400" b="1" kern="1200" dirty="0">
            <a:latin typeface="Albertus Medium (W1)" pitchFamily="34" charset="0"/>
          </a:endParaRPr>
        </a:p>
      </dsp:txBody>
      <dsp:txXfrm rot="-5400000">
        <a:off x="2291417" y="1530254"/>
        <a:ext cx="1475726" cy="1003489"/>
      </dsp:txXfrm>
    </dsp:sp>
    <dsp:sp modelId="{13F7FCDA-1B98-4A44-A7DB-44AA73B16A64}">
      <dsp:nvSpPr>
        <dsp:cNvPr id="0" name=""/>
        <dsp:cNvSpPr/>
      </dsp:nvSpPr>
      <dsp:spPr>
        <a:xfrm>
          <a:off x="0" y="1655471"/>
          <a:ext cx="3097761" cy="90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F9103A-DD49-4282-80C1-BE1B7D2DD69C}">
      <dsp:nvSpPr>
        <dsp:cNvPr id="0" name=""/>
        <dsp:cNvSpPr/>
      </dsp:nvSpPr>
      <dsp:spPr>
        <a:xfrm rot="5400000">
          <a:off x="4579604" y="925204"/>
          <a:ext cx="1505233" cy="221359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shade val="51000"/>
                <a:satMod val="130000"/>
              </a:schemeClr>
            </a:gs>
            <a:gs pos="80000">
              <a:schemeClr val="accent2">
                <a:hueOff val="2808911"/>
                <a:satOff val="-3503"/>
                <a:lumOff val="824"/>
                <a:alphaOff val="0"/>
                <a:shade val="93000"/>
                <a:satMod val="13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latin typeface="Albertus Medium (W1)" pitchFamily="34" charset="0"/>
            </a:rPr>
            <a:t>1,733</a:t>
          </a:r>
          <a:endParaRPr lang="es-MX" sz="2400" b="1" kern="1200" dirty="0">
            <a:latin typeface="Albertus Medium (W1)" pitchFamily="34" charset="0"/>
          </a:endParaRPr>
        </a:p>
      </dsp:txBody>
      <dsp:txXfrm rot="-5400000">
        <a:off x="4594358" y="1530254"/>
        <a:ext cx="1475726" cy="1003489"/>
      </dsp:txXfrm>
    </dsp:sp>
    <dsp:sp modelId="{19C01ACA-76AE-457B-8678-F79596A2DEAE}">
      <dsp:nvSpPr>
        <dsp:cNvPr id="0" name=""/>
        <dsp:cNvSpPr/>
      </dsp:nvSpPr>
      <dsp:spPr>
        <a:xfrm rot="5400000">
          <a:off x="3373559" y="2202847"/>
          <a:ext cx="1505233" cy="221359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shade val="51000"/>
                <a:satMod val="130000"/>
              </a:schemeClr>
            </a:gs>
            <a:gs pos="80000">
              <a:schemeClr val="accent2">
                <a:hueOff val="3745215"/>
                <a:satOff val="-4671"/>
                <a:lumOff val="1098"/>
                <a:alphaOff val="0"/>
                <a:shade val="93000"/>
                <a:satMod val="13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latin typeface="Albertus Medium (W1)" pitchFamily="34" charset="0"/>
            </a:rPr>
            <a:t>7,883</a:t>
          </a:r>
          <a:endParaRPr lang="es-MX" sz="2400" b="1" kern="1200" dirty="0">
            <a:latin typeface="Albertus Medium (W1)" pitchFamily="34" charset="0"/>
          </a:endParaRPr>
        </a:p>
      </dsp:txBody>
      <dsp:txXfrm rot="-5400000">
        <a:off x="3388313" y="2807897"/>
        <a:ext cx="1475726" cy="1003489"/>
      </dsp:txXfrm>
    </dsp:sp>
    <dsp:sp modelId="{C802CA58-A507-4991-A608-877AAB002691}">
      <dsp:nvSpPr>
        <dsp:cNvPr id="0" name=""/>
        <dsp:cNvSpPr/>
      </dsp:nvSpPr>
      <dsp:spPr>
        <a:xfrm>
          <a:off x="4493600" y="2893692"/>
          <a:ext cx="2298190" cy="90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EDAB8F-74F3-495B-BBE0-DF8272FB3B3D}">
      <dsp:nvSpPr>
        <dsp:cNvPr id="0" name=""/>
        <dsp:cNvSpPr/>
      </dsp:nvSpPr>
      <dsp:spPr>
        <a:xfrm rot="5400000">
          <a:off x="1625554" y="2654865"/>
          <a:ext cx="1505233" cy="1309553"/>
        </a:xfrm>
        <a:prstGeom prst="hexagon">
          <a:avLst>
            <a:gd name="adj" fmla="val 25000"/>
            <a:gd name="vf" fmla="val 11547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b="1" kern="1200" dirty="0">
            <a:latin typeface="Albertus Medium (W1)" pitchFamily="34" charset="0"/>
          </a:endParaRPr>
        </a:p>
      </dsp:txBody>
      <dsp:txXfrm rot="-5400000">
        <a:off x="1927466" y="2791592"/>
        <a:ext cx="901409" cy="1036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0.8775</cdr:x>
      <cdr:y>0.62198</cdr:y>
    </cdr:from>
    <cdr:to>
      <cdr:x>0.93076</cdr:x>
      <cdr:y>0.67784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7846218" y="3314701"/>
          <a:ext cx="476250" cy="2976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600" b="1" i="1">
              <a:solidFill>
                <a:srgbClr val="002060"/>
              </a:solidFill>
            </a:rPr>
            <a:t>D.F.</a:t>
          </a:r>
        </a:p>
      </cdr:txBody>
    </cdr:sp>
  </cdr:relSizeAnchor>
  <cdr:relSizeAnchor xmlns:cdr="http://schemas.openxmlformats.org/drawingml/2006/chartDrawing">
    <cdr:from>
      <cdr:x>0.80293</cdr:x>
      <cdr:y>0.69541</cdr:y>
    </cdr:from>
    <cdr:to>
      <cdr:x>0.86054</cdr:x>
      <cdr:y>0.75127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7179469" y="3706019"/>
          <a:ext cx="515144" cy="2976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600" b="1" i="1">
              <a:solidFill>
                <a:srgbClr val="002060"/>
              </a:solidFill>
            </a:rPr>
            <a:t>CHIH</a:t>
          </a:r>
        </a:p>
      </cdr:txBody>
    </cdr:sp>
  </cdr:relSizeAnchor>
  <cdr:relSizeAnchor xmlns:cdr="http://schemas.openxmlformats.org/drawingml/2006/chartDrawing">
    <cdr:from>
      <cdr:x>0.55162</cdr:x>
      <cdr:y>0.54796</cdr:y>
    </cdr:from>
    <cdr:to>
      <cdr:x>0.60923</cdr:x>
      <cdr:y>0.60381</cdr:y>
    </cdr:to>
    <cdr:sp macro="" textlink="">
      <cdr:nvSpPr>
        <cdr:cNvPr id="4" name="1 CuadroTexto"/>
        <cdr:cNvSpPr txBox="1"/>
      </cdr:nvSpPr>
      <cdr:spPr>
        <a:xfrm xmlns:a="http://schemas.openxmlformats.org/drawingml/2006/main">
          <a:off x="4932362" y="2920206"/>
          <a:ext cx="515144" cy="2976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600" b="1" i="1">
              <a:solidFill>
                <a:srgbClr val="002060"/>
              </a:solidFill>
            </a:rPr>
            <a:t>DGO</a:t>
          </a:r>
        </a:p>
      </cdr:txBody>
    </cdr:sp>
  </cdr:relSizeAnchor>
  <cdr:relSizeAnchor xmlns:cdr="http://schemas.openxmlformats.org/drawingml/2006/chartDrawing">
    <cdr:from>
      <cdr:x>0.36121</cdr:x>
      <cdr:y>0.43402</cdr:y>
    </cdr:from>
    <cdr:to>
      <cdr:x>0.41882</cdr:x>
      <cdr:y>0.48987</cdr:y>
    </cdr:to>
    <cdr:sp macro="" textlink="">
      <cdr:nvSpPr>
        <cdr:cNvPr id="5" name="1 CuadroTexto"/>
        <cdr:cNvSpPr txBox="1"/>
      </cdr:nvSpPr>
      <cdr:spPr>
        <a:xfrm xmlns:a="http://schemas.openxmlformats.org/drawingml/2006/main">
          <a:off x="3229770" y="2312988"/>
          <a:ext cx="515144" cy="2976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600" b="1" i="1">
              <a:solidFill>
                <a:srgbClr val="002060"/>
              </a:solidFill>
            </a:rPr>
            <a:t>JAL</a:t>
          </a:r>
        </a:p>
      </cdr:txBody>
    </cdr:sp>
  </cdr:relSizeAnchor>
  <cdr:relSizeAnchor xmlns:cdr="http://schemas.openxmlformats.org/drawingml/2006/chartDrawing">
    <cdr:from>
      <cdr:x>0.25468</cdr:x>
      <cdr:y>0.58371</cdr:y>
    </cdr:from>
    <cdr:to>
      <cdr:x>0.31229</cdr:x>
      <cdr:y>0.63956</cdr:y>
    </cdr:to>
    <cdr:sp macro="" textlink="">
      <cdr:nvSpPr>
        <cdr:cNvPr id="6" name="1 CuadroTexto"/>
        <cdr:cNvSpPr txBox="1"/>
      </cdr:nvSpPr>
      <cdr:spPr>
        <a:xfrm xmlns:a="http://schemas.openxmlformats.org/drawingml/2006/main">
          <a:off x="2277268" y="3110706"/>
          <a:ext cx="515144" cy="2976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600" b="1" i="1">
              <a:solidFill>
                <a:srgbClr val="002060"/>
              </a:solidFill>
            </a:rPr>
            <a:t>COAH</a:t>
          </a:r>
        </a:p>
      </cdr:txBody>
    </cdr:sp>
  </cdr:relSizeAnchor>
  <cdr:relSizeAnchor xmlns:cdr="http://schemas.openxmlformats.org/drawingml/2006/chartDrawing">
    <cdr:from>
      <cdr:x>0.24936</cdr:x>
      <cdr:y>0.1056</cdr:y>
    </cdr:from>
    <cdr:to>
      <cdr:x>0.25335</cdr:x>
      <cdr:y>0.86744</cdr:y>
    </cdr:to>
    <cdr:cxnSp macro="">
      <cdr:nvCxnSpPr>
        <cdr:cNvPr id="8" name="17 Conector recto"/>
        <cdr:cNvCxnSpPr/>
      </cdr:nvCxnSpPr>
      <cdr:spPr>
        <a:xfrm xmlns:a="http://schemas.openxmlformats.org/drawingml/2006/main" flipH="1" flipV="1">
          <a:off x="2229644" y="562769"/>
          <a:ext cx="35719" cy="4060031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3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2">
          <a:schemeClr val="accent4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0.29596</cdr:x>
      <cdr:y>0.26422</cdr:y>
    </cdr:from>
    <cdr:to>
      <cdr:x>0.92081</cdr:x>
      <cdr:y>0.32267</cdr:y>
    </cdr:to>
    <cdr:sp macro="" textlink="">
      <cdr:nvSpPr>
        <cdr:cNvPr id="9" name="19 CuadroTexto"/>
        <cdr:cNvSpPr txBox="1"/>
      </cdr:nvSpPr>
      <cdr:spPr>
        <a:xfrm xmlns:a="http://schemas.openxmlformats.org/drawingml/2006/main">
          <a:off x="2646363" y="1408114"/>
          <a:ext cx="5587107" cy="311496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b="1">
              <a:solidFill>
                <a:schemeClr val="tx2">
                  <a:lumMod val="50000"/>
                </a:schemeClr>
              </a:solidFill>
            </a:rPr>
            <a:t>APORTARON EL 56 % DEL TOTAL DE ACCIONES DEL OPERATIVO CONAGO</a:t>
          </a:r>
        </a:p>
      </cdr:txBody>
    </cdr:sp>
  </cdr:relSizeAnchor>
  <cdr:relSizeAnchor xmlns:cdr="http://schemas.openxmlformats.org/drawingml/2006/chartDrawing">
    <cdr:from>
      <cdr:x>0.26498</cdr:x>
      <cdr:y>0.33572</cdr:y>
    </cdr:from>
    <cdr:to>
      <cdr:x>0.94872</cdr:x>
      <cdr:y>0.39716</cdr:y>
    </cdr:to>
    <cdr:sp macro="" textlink="">
      <cdr:nvSpPr>
        <cdr:cNvPr id="10" name="1 Cerrar llave"/>
        <cdr:cNvSpPr/>
      </cdr:nvSpPr>
      <cdr:spPr>
        <a:xfrm xmlns:a="http://schemas.openxmlformats.org/drawingml/2006/main" rot="16200000">
          <a:off x="4949109" y="-927470"/>
          <a:ext cx="327428" cy="5760632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0.11114</cdr:x>
      <cdr:y>0.48643</cdr:y>
    </cdr:from>
    <cdr:to>
      <cdr:x>0.96678</cdr:x>
      <cdr:y>0.48643</cdr:y>
    </cdr:to>
    <cdr:cxnSp macro="">
      <cdr:nvCxnSpPr>
        <cdr:cNvPr id="11" name="24 Conector recto"/>
        <cdr:cNvCxnSpPr/>
      </cdr:nvCxnSpPr>
      <cdr:spPr>
        <a:xfrm xmlns:a="http://schemas.openxmlformats.org/drawingml/2006/main">
          <a:off x="936352" y="2592288"/>
          <a:ext cx="7208951" cy="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0.3761</cdr:x>
      <cdr:y>0.28571</cdr:y>
    </cdr:from>
    <cdr:to>
      <cdr:x>0.46119</cdr:x>
      <cdr:y>0.37294</cdr:y>
    </cdr:to>
    <cdr:sp macro="" textlink="">
      <cdr:nvSpPr>
        <cdr:cNvPr id="2" name="3 CuadroTexto"/>
        <cdr:cNvSpPr txBox="1"/>
      </cdr:nvSpPr>
      <cdr:spPr>
        <a:xfrm xmlns:a="http://schemas.openxmlformats.org/drawingml/2006/main">
          <a:off x="3168600" y="1008112"/>
          <a:ext cx="716863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b="1"/>
            <a:t>+ 4.4 %</a:t>
          </a:r>
        </a:p>
      </cdr:txBody>
    </cdr:sp>
  </cdr:relSizeAnchor>
  <cdr:relSizeAnchor xmlns:cdr="http://schemas.openxmlformats.org/drawingml/2006/chartDrawing">
    <cdr:from>
      <cdr:x>0.5214</cdr:x>
      <cdr:y>0.26531</cdr:y>
    </cdr:from>
    <cdr:to>
      <cdr:x>0.60649</cdr:x>
      <cdr:y>0.35253</cdr:y>
    </cdr:to>
    <cdr:sp macro="" textlink="">
      <cdr:nvSpPr>
        <cdr:cNvPr id="3" name="3 CuadroTexto"/>
        <cdr:cNvSpPr txBox="1"/>
      </cdr:nvSpPr>
      <cdr:spPr>
        <a:xfrm xmlns:a="http://schemas.openxmlformats.org/drawingml/2006/main">
          <a:off x="4392736" y="936104"/>
          <a:ext cx="716863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b="1"/>
            <a:t>+ 4.6 %</a:t>
          </a:r>
        </a:p>
      </cdr:txBody>
    </cdr:sp>
  </cdr:relSizeAnchor>
  <cdr:relSizeAnchor xmlns:cdr="http://schemas.openxmlformats.org/drawingml/2006/chartDrawing">
    <cdr:from>
      <cdr:x>0.66553</cdr:x>
      <cdr:y>0.2449</cdr:y>
    </cdr:from>
    <cdr:to>
      <cdr:x>0.75062</cdr:x>
      <cdr:y>0.33213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5606980" y="864096"/>
          <a:ext cx="716863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b="1" dirty="0"/>
            <a:t>+ 4.8 %</a:t>
          </a:r>
        </a:p>
      </cdr:txBody>
    </cdr:sp>
  </cdr:relSizeAnchor>
  <cdr:relSizeAnchor xmlns:cdr="http://schemas.openxmlformats.org/drawingml/2006/chartDrawing">
    <cdr:from>
      <cdr:x>0.8156</cdr:x>
      <cdr:y>0.20478</cdr:y>
    </cdr:from>
    <cdr:to>
      <cdr:x>0.93189</cdr:x>
      <cdr:y>0.30945</cdr:y>
    </cdr:to>
    <cdr:sp macro="" textlink="">
      <cdr:nvSpPr>
        <cdr:cNvPr id="5" name="1 CuadroTexto"/>
        <cdr:cNvSpPr txBox="1"/>
      </cdr:nvSpPr>
      <cdr:spPr>
        <a:xfrm xmlns:a="http://schemas.openxmlformats.org/drawingml/2006/main">
          <a:off x="6871302" y="722537"/>
          <a:ext cx="979755" cy="3693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lumMod val="40000"/>
            <a:lumOff val="60000"/>
          </a:schemeClr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b="1" dirty="0"/>
            <a:t>- 2.6 % </a:t>
          </a:r>
          <a:r>
            <a:rPr lang="es-MX" sz="2400" b="1" baseline="30000" dirty="0"/>
            <a:t>*</a:t>
          </a:r>
          <a:endParaRPr lang="es-MX" sz="1800" b="1" baseline="30000" dirty="0"/>
        </a:p>
      </cdr:txBody>
    </cdr:sp>
  </cdr:relSizeAnchor>
  <cdr:relSizeAnchor xmlns:cdr="http://schemas.openxmlformats.org/drawingml/2006/chartDrawing">
    <cdr:from>
      <cdr:x>0.22225</cdr:x>
      <cdr:y>0.32653</cdr:y>
    </cdr:from>
    <cdr:to>
      <cdr:x>0.30734</cdr:x>
      <cdr:y>0.41376</cdr:y>
    </cdr:to>
    <cdr:sp macro="" textlink="">
      <cdr:nvSpPr>
        <cdr:cNvPr id="6" name="3 CuadroTexto"/>
        <cdr:cNvSpPr txBox="1"/>
      </cdr:nvSpPr>
      <cdr:spPr>
        <a:xfrm xmlns:a="http://schemas.openxmlformats.org/drawingml/2006/main">
          <a:off x="1872456" y="1152128"/>
          <a:ext cx="716863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b="1" dirty="0"/>
            <a:t>+ 8.1 %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0.17727</cdr:x>
      <cdr:y>0.37807</cdr:y>
    </cdr:from>
    <cdr:to>
      <cdr:x>0.24397</cdr:x>
      <cdr:y>0.44511</cdr:y>
    </cdr:to>
    <cdr:sp macro="" textlink="">
      <cdr:nvSpPr>
        <cdr:cNvPr id="3" name="3 CuadroTexto"/>
        <cdr:cNvSpPr txBox="1"/>
      </cdr:nvSpPr>
      <cdr:spPr>
        <a:xfrm xmlns:a="http://schemas.openxmlformats.org/drawingml/2006/main">
          <a:off x="1582143" y="1588084"/>
          <a:ext cx="595292" cy="281604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/>
            <a:t>-8.8%</a:t>
          </a:r>
        </a:p>
      </cdr:txBody>
    </cdr:sp>
  </cdr:relSizeAnchor>
  <cdr:relSizeAnchor xmlns:cdr="http://schemas.openxmlformats.org/drawingml/2006/chartDrawing">
    <cdr:from>
      <cdr:x>0.28938</cdr:x>
      <cdr:y>0.32857</cdr:y>
    </cdr:from>
    <cdr:to>
      <cdr:x>0.37923</cdr:x>
      <cdr:y>0.39561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2582717" y="1380183"/>
          <a:ext cx="801904" cy="28160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dirty="0"/>
            <a:t>+</a:t>
          </a:r>
          <a:r>
            <a:rPr lang="es-MX" sz="1400" baseline="0" dirty="0"/>
            <a:t> </a:t>
          </a:r>
          <a:r>
            <a:rPr lang="es-MX" sz="1400" dirty="0"/>
            <a:t>48.3 %</a:t>
          </a:r>
        </a:p>
      </cdr:txBody>
    </cdr:sp>
  </cdr:relSizeAnchor>
  <cdr:relSizeAnchor xmlns:cdr="http://schemas.openxmlformats.org/drawingml/2006/chartDrawing">
    <cdr:from>
      <cdr:x>0.48808</cdr:x>
      <cdr:y>0.24286</cdr:y>
    </cdr:from>
    <cdr:to>
      <cdr:x>0.56774</cdr:x>
      <cdr:y>0.30989</cdr:y>
    </cdr:to>
    <cdr:sp macro="" textlink="">
      <cdr:nvSpPr>
        <cdr:cNvPr id="5" name="3 CuadroTexto"/>
        <cdr:cNvSpPr txBox="1"/>
      </cdr:nvSpPr>
      <cdr:spPr>
        <a:xfrm xmlns:a="http://schemas.openxmlformats.org/drawingml/2006/main">
          <a:off x="4356034" y="1020143"/>
          <a:ext cx="710959" cy="281561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/>
            <a:t>+ 3.8 %</a:t>
          </a:r>
        </a:p>
      </cdr:txBody>
    </cdr:sp>
  </cdr:relSizeAnchor>
  <cdr:relSizeAnchor xmlns:cdr="http://schemas.openxmlformats.org/drawingml/2006/chartDrawing">
    <cdr:from>
      <cdr:x>0.88485</cdr:x>
      <cdr:y>0.31514</cdr:y>
    </cdr:from>
    <cdr:to>
      <cdr:x>0.97846</cdr:x>
      <cdr:y>0.40306</cdr:y>
    </cdr:to>
    <cdr:sp macro="" textlink="">
      <cdr:nvSpPr>
        <cdr:cNvPr id="6" name="3 CuadroTexto"/>
        <cdr:cNvSpPr txBox="1"/>
      </cdr:nvSpPr>
      <cdr:spPr>
        <a:xfrm xmlns:a="http://schemas.openxmlformats.org/drawingml/2006/main">
          <a:off x="7644330" y="1524199"/>
          <a:ext cx="808713" cy="425231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b="1"/>
            <a:t>-25.6%</a:t>
          </a:r>
        </a:p>
      </cdr:txBody>
    </cdr:sp>
  </cdr:relSizeAnchor>
  <cdr:relSizeAnchor xmlns:cdr="http://schemas.openxmlformats.org/drawingml/2006/chartDrawing">
    <cdr:from>
      <cdr:x>0.62909</cdr:x>
      <cdr:y>0.24286</cdr:y>
    </cdr:from>
    <cdr:to>
      <cdr:x>0.70875</cdr:x>
      <cdr:y>0.3099</cdr:y>
    </cdr:to>
    <cdr:sp macro="" textlink="">
      <cdr:nvSpPr>
        <cdr:cNvPr id="7" name="3 CuadroTexto"/>
        <cdr:cNvSpPr txBox="1"/>
      </cdr:nvSpPr>
      <cdr:spPr>
        <a:xfrm xmlns:a="http://schemas.openxmlformats.org/drawingml/2006/main">
          <a:off x="5614591" y="1020143"/>
          <a:ext cx="710959" cy="28160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/>
            <a:t>+ 1.7 %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0.17727</cdr:x>
      <cdr:y>0.30507</cdr:y>
    </cdr:from>
    <cdr:to>
      <cdr:x>0.25693</cdr:x>
      <cdr:y>0.38939</cdr:y>
    </cdr:to>
    <cdr:sp macro="" textlink="">
      <cdr:nvSpPr>
        <cdr:cNvPr id="3" name="3 CuadroTexto"/>
        <cdr:cNvSpPr txBox="1"/>
      </cdr:nvSpPr>
      <cdr:spPr>
        <a:xfrm xmlns:a="http://schemas.openxmlformats.org/drawingml/2006/main">
          <a:off x="1582143" y="1126977"/>
          <a:ext cx="710960" cy="31148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/>
            <a:t>+ 7.7 %</a:t>
          </a:r>
        </a:p>
      </cdr:txBody>
    </cdr:sp>
  </cdr:relSizeAnchor>
  <cdr:relSizeAnchor xmlns:cdr="http://schemas.openxmlformats.org/drawingml/2006/chartDrawing">
    <cdr:from>
      <cdr:x>0.33864</cdr:x>
      <cdr:y>0.30507</cdr:y>
    </cdr:from>
    <cdr:to>
      <cdr:x>0.42008</cdr:x>
      <cdr:y>0.3894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3022303" y="1126977"/>
          <a:ext cx="726845" cy="311525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/>
            <a:t>-2.36 %</a:t>
          </a:r>
        </a:p>
      </cdr:txBody>
    </cdr:sp>
  </cdr:relSizeAnchor>
  <cdr:relSizeAnchor xmlns:cdr="http://schemas.openxmlformats.org/drawingml/2006/chartDrawing">
    <cdr:from>
      <cdr:x>0.47696</cdr:x>
      <cdr:y>0.26609</cdr:y>
    </cdr:from>
    <cdr:to>
      <cdr:x>0.56681</cdr:x>
      <cdr:y>0.35041</cdr:y>
    </cdr:to>
    <cdr:sp macro="" textlink="">
      <cdr:nvSpPr>
        <cdr:cNvPr id="5" name="3 CuadroTexto"/>
        <cdr:cNvSpPr txBox="1"/>
      </cdr:nvSpPr>
      <cdr:spPr>
        <a:xfrm xmlns:a="http://schemas.openxmlformats.org/drawingml/2006/main">
          <a:off x="4256825" y="982961"/>
          <a:ext cx="801905" cy="31148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/>
            <a:t>+ 12.9 %</a:t>
          </a:r>
        </a:p>
      </cdr:txBody>
    </cdr:sp>
  </cdr:relSizeAnchor>
  <cdr:relSizeAnchor xmlns:cdr="http://schemas.openxmlformats.org/drawingml/2006/chartDrawing">
    <cdr:from>
      <cdr:x>0.89534</cdr:x>
      <cdr:y>0.32457</cdr:y>
    </cdr:from>
    <cdr:to>
      <cdr:x>0.99488</cdr:x>
      <cdr:y>0.42454</cdr:y>
    </cdr:to>
    <cdr:sp macro="" textlink="">
      <cdr:nvSpPr>
        <cdr:cNvPr id="6" name="3 CuadroTexto"/>
        <cdr:cNvSpPr txBox="1"/>
      </cdr:nvSpPr>
      <cdr:spPr>
        <a:xfrm xmlns:a="http://schemas.openxmlformats.org/drawingml/2006/main">
          <a:off x="7990855" y="1198985"/>
          <a:ext cx="888385" cy="369332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b="1" dirty="0"/>
            <a:t>-18.2 %</a:t>
          </a:r>
        </a:p>
      </cdr:txBody>
    </cdr:sp>
  </cdr:relSizeAnchor>
  <cdr:relSizeAnchor xmlns:cdr="http://schemas.openxmlformats.org/drawingml/2006/chartDrawing">
    <cdr:from>
      <cdr:x>0.64523</cdr:x>
      <cdr:y>0.2466</cdr:y>
    </cdr:from>
    <cdr:to>
      <cdr:x>0.72102</cdr:x>
      <cdr:y>0.33092</cdr:y>
    </cdr:to>
    <cdr:sp macro="" textlink="">
      <cdr:nvSpPr>
        <cdr:cNvPr id="7" name="3 CuadroTexto"/>
        <cdr:cNvSpPr txBox="1"/>
      </cdr:nvSpPr>
      <cdr:spPr>
        <a:xfrm xmlns:a="http://schemas.openxmlformats.org/drawingml/2006/main">
          <a:off x="5758607" y="910953"/>
          <a:ext cx="676420" cy="311488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/>
            <a:t>- 0.4 %</a:t>
          </a:r>
        </a:p>
      </cdr:txBody>
    </cdr:sp>
  </cdr:relSizeAnchor>
  <cdr:relSizeAnchor xmlns:cdr="http://schemas.openxmlformats.org/drawingml/2006/chartDrawing">
    <cdr:from>
      <cdr:x>0.07506</cdr:x>
      <cdr:y>0.79244</cdr:y>
    </cdr:from>
    <cdr:to>
      <cdr:x>0.57133</cdr:x>
      <cdr:y>0.875</cdr:y>
    </cdr:to>
    <cdr:sp macro="" textlink="">
      <cdr:nvSpPr>
        <cdr:cNvPr id="8" name="1 CuadroTexto"/>
        <cdr:cNvSpPr txBox="1"/>
      </cdr:nvSpPr>
      <cdr:spPr>
        <a:xfrm xmlns:a="http://schemas.openxmlformats.org/drawingml/2006/main">
          <a:off x="669925" y="2927350"/>
          <a:ext cx="4429118" cy="3049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b="1"/>
            <a:t>Fuente:</a:t>
          </a:r>
          <a:r>
            <a:rPr lang="es-MX" sz="1100" b="1" baseline="0"/>
            <a:t> CONAGO CON DATOS DEL SNSP (FORMATO CIEISP) </a:t>
          </a:r>
          <a:endParaRPr lang="es-MX" sz="1100" b="1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0.1755</cdr:x>
      <cdr:y>0.62706</cdr:y>
    </cdr:from>
    <cdr:to>
      <cdr:x>0.26606</cdr:x>
      <cdr:y>0.68728</cdr:y>
    </cdr:to>
    <cdr:sp macro="" textlink="">
      <cdr:nvSpPr>
        <cdr:cNvPr id="3" name="3 CuadroTexto"/>
        <cdr:cNvSpPr txBox="1"/>
      </cdr:nvSpPr>
      <cdr:spPr>
        <a:xfrm xmlns:a="http://schemas.openxmlformats.org/drawingml/2006/main">
          <a:off x="1566324" y="3205084"/>
          <a:ext cx="808235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b="1"/>
            <a:t>+ 43.0 %</a:t>
          </a:r>
        </a:p>
      </cdr:txBody>
    </cdr:sp>
  </cdr:relSizeAnchor>
  <cdr:relSizeAnchor xmlns:cdr="http://schemas.openxmlformats.org/drawingml/2006/chartDrawing">
    <cdr:from>
      <cdr:x>0.30808</cdr:x>
      <cdr:y>0.51511</cdr:y>
    </cdr:from>
    <cdr:to>
      <cdr:x>0.39864</cdr:x>
      <cdr:y>0.57533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2749591" y="2632875"/>
          <a:ext cx="808235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b="1"/>
            <a:t>+</a:t>
          </a:r>
          <a:r>
            <a:rPr lang="es-MX" sz="1400" b="1" baseline="0"/>
            <a:t> </a:t>
          </a:r>
          <a:r>
            <a:rPr lang="es-MX" sz="1400" b="1"/>
            <a:t>83.4 %</a:t>
          </a:r>
        </a:p>
      </cdr:txBody>
    </cdr:sp>
  </cdr:relSizeAnchor>
  <cdr:relSizeAnchor xmlns:cdr="http://schemas.openxmlformats.org/drawingml/2006/chartDrawing">
    <cdr:from>
      <cdr:x>0.47647</cdr:x>
      <cdr:y>0.43203</cdr:y>
    </cdr:from>
    <cdr:to>
      <cdr:x>0.55679</cdr:x>
      <cdr:y>0.49225</cdr:y>
    </cdr:to>
    <cdr:sp macro="" textlink="">
      <cdr:nvSpPr>
        <cdr:cNvPr id="5" name="3 CuadroTexto"/>
        <cdr:cNvSpPr txBox="1"/>
      </cdr:nvSpPr>
      <cdr:spPr>
        <a:xfrm xmlns:a="http://schemas.openxmlformats.org/drawingml/2006/main">
          <a:off x="4252459" y="2208229"/>
          <a:ext cx="716863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b="1"/>
            <a:t>+ 5.5 %</a:t>
          </a:r>
        </a:p>
      </cdr:txBody>
    </cdr:sp>
  </cdr:relSizeAnchor>
  <cdr:relSizeAnchor xmlns:cdr="http://schemas.openxmlformats.org/drawingml/2006/chartDrawing">
    <cdr:from>
      <cdr:x>0.85593</cdr:x>
      <cdr:y>0.08453</cdr:y>
    </cdr:from>
    <cdr:to>
      <cdr:x>0.95916</cdr:x>
      <cdr:y>0.15679</cdr:y>
    </cdr:to>
    <cdr:sp macro="" textlink="">
      <cdr:nvSpPr>
        <cdr:cNvPr id="6" name="3 CuadroTexto"/>
        <cdr:cNvSpPr txBox="1"/>
      </cdr:nvSpPr>
      <cdr:spPr>
        <a:xfrm xmlns:a="http://schemas.openxmlformats.org/drawingml/2006/main">
          <a:off x="7272789" y="432057"/>
          <a:ext cx="877163" cy="369332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b="1" dirty="0"/>
            <a:t>- 2.1</a:t>
          </a:r>
          <a:r>
            <a:rPr lang="es-MX" sz="1800" b="1" baseline="0" dirty="0"/>
            <a:t> </a:t>
          </a:r>
          <a:r>
            <a:rPr lang="es-MX" sz="1800" b="1" dirty="0"/>
            <a:t> %</a:t>
          </a:r>
        </a:p>
      </cdr:txBody>
    </cdr:sp>
  </cdr:relSizeAnchor>
  <cdr:relSizeAnchor xmlns:cdr="http://schemas.openxmlformats.org/drawingml/2006/chartDrawing">
    <cdr:from>
      <cdr:x>0.5903</cdr:x>
      <cdr:y>0.24008</cdr:y>
    </cdr:from>
    <cdr:to>
      <cdr:x>0.6911</cdr:x>
      <cdr:y>0.3003</cdr:y>
    </cdr:to>
    <cdr:sp macro="" textlink="">
      <cdr:nvSpPr>
        <cdr:cNvPr id="7" name="3 CuadroTexto"/>
        <cdr:cNvSpPr txBox="1"/>
      </cdr:nvSpPr>
      <cdr:spPr>
        <a:xfrm xmlns:a="http://schemas.openxmlformats.org/drawingml/2006/main">
          <a:off x="5268383" y="1227118"/>
          <a:ext cx="899605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b="1"/>
            <a:t>+ 116.2 %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8B11C-ADD3-4891-89F8-AFD67DD618B0}" type="datetimeFigureOut">
              <a:rPr lang="es-ES" smtClean="0"/>
              <a:pPr/>
              <a:t>05/12/2011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1" y="4415792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1AF11-4925-42EA-9DFA-1716CA0330A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1062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48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1EEBE3-B359-4D64-8B31-71EBD3D8D907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s-MX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91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F094FD-10FB-4840-885C-95F6F9C88740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s-MX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91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F094FD-10FB-4840-885C-95F6F9C88740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s-MX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91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F094FD-10FB-4840-885C-95F6F9C88740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s-MX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58372" name="3 Marcador de número de diapositiva"/>
          <p:cNvSpPr txBox="1">
            <a:spLocks noGrp="1"/>
          </p:cNvSpPr>
          <p:nvPr/>
        </p:nvSpPr>
        <p:spPr bwMode="auto">
          <a:xfrm>
            <a:off x="3970159" y="8829573"/>
            <a:ext cx="3038604" cy="4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33" tIns="46067" rIns="92133" bIns="46067" anchor="b"/>
          <a:lstStyle/>
          <a:p>
            <a:pPr algn="r"/>
            <a:fld id="{5B8113B6-5515-4855-8B41-5213EA4E56FA}" type="slidenum">
              <a:rPr lang="es-MX" sz="1200">
                <a:latin typeface="Calibri" pitchFamily="34" charset="0"/>
              </a:rPr>
              <a:pPr algn="r"/>
              <a:t>11</a:t>
            </a:fld>
            <a:endParaRPr lang="es-MX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64516" name="3 Marcador de número de diapositiva"/>
          <p:cNvSpPr txBox="1">
            <a:spLocks noGrp="1"/>
          </p:cNvSpPr>
          <p:nvPr/>
        </p:nvSpPr>
        <p:spPr bwMode="auto">
          <a:xfrm>
            <a:off x="3970159" y="8829573"/>
            <a:ext cx="3038604" cy="4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33" tIns="46067" rIns="92133" bIns="46067" anchor="b"/>
          <a:lstStyle/>
          <a:p>
            <a:pPr algn="r"/>
            <a:fld id="{CC688D02-7435-4647-A51F-BA96D88DD808}" type="slidenum">
              <a:rPr lang="es-MX" sz="1200">
                <a:latin typeface="Calibri" pitchFamily="34" charset="0"/>
              </a:rPr>
              <a:pPr algn="r"/>
              <a:t>12</a:t>
            </a:fld>
            <a:endParaRPr lang="es-MX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54276" name="3 Marcador de número de diapositiva"/>
          <p:cNvSpPr txBox="1">
            <a:spLocks noGrp="1"/>
          </p:cNvSpPr>
          <p:nvPr/>
        </p:nvSpPr>
        <p:spPr bwMode="auto">
          <a:xfrm>
            <a:off x="3970159" y="8829573"/>
            <a:ext cx="3038604" cy="4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33" tIns="46067" rIns="92133" bIns="46067" anchor="b"/>
          <a:lstStyle/>
          <a:p>
            <a:pPr algn="r"/>
            <a:fld id="{AF5F2EC7-3FBC-4E6C-9ACB-DD492CDE7118}" type="slidenum">
              <a:rPr lang="es-MX" sz="1200">
                <a:latin typeface="Calibri" pitchFamily="34" charset="0"/>
              </a:rPr>
              <a:pPr algn="r"/>
              <a:t>13</a:t>
            </a:fld>
            <a:endParaRPr lang="es-MX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54276" name="3 Marcador de número de diapositiva"/>
          <p:cNvSpPr txBox="1">
            <a:spLocks noGrp="1"/>
          </p:cNvSpPr>
          <p:nvPr/>
        </p:nvSpPr>
        <p:spPr bwMode="auto">
          <a:xfrm>
            <a:off x="3970159" y="8829573"/>
            <a:ext cx="3038604" cy="4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33" tIns="46067" rIns="92133" bIns="46067" anchor="b"/>
          <a:lstStyle/>
          <a:p>
            <a:pPr algn="r"/>
            <a:fld id="{AF5F2EC7-3FBC-4E6C-9ACB-DD492CDE7118}" type="slidenum">
              <a:rPr lang="es-MX" sz="1200">
                <a:latin typeface="Calibri" pitchFamily="34" charset="0"/>
              </a:rPr>
              <a:pPr algn="r"/>
              <a:t>14</a:t>
            </a:fld>
            <a:endParaRPr lang="es-MX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FD9E-094E-4A75-9441-C1CE407A66AA}" type="datetimeFigureOut">
              <a:rPr lang="es-ES" smtClean="0"/>
              <a:pPr/>
              <a:t>05/12/2011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AF89C-B633-44F6-9466-75832DCEC66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FD9E-094E-4A75-9441-C1CE407A66AA}" type="datetimeFigureOut">
              <a:rPr lang="es-ES" smtClean="0"/>
              <a:pPr/>
              <a:t>05/12/2011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AF89C-B633-44F6-9466-75832DCEC66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FD9E-094E-4A75-9441-C1CE407A66AA}" type="datetimeFigureOut">
              <a:rPr lang="es-ES" smtClean="0"/>
              <a:pPr/>
              <a:t>05/12/2011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AF89C-B633-44F6-9466-75832DCEC66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FD9E-094E-4A75-9441-C1CE407A66AA}" type="datetimeFigureOut">
              <a:rPr lang="es-ES" smtClean="0"/>
              <a:pPr/>
              <a:t>05/12/2011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AF89C-B633-44F6-9466-75832DCEC66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FD9E-094E-4A75-9441-C1CE407A66AA}" type="datetimeFigureOut">
              <a:rPr lang="es-ES" smtClean="0"/>
              <a:pPr/>
              <a:t>05/12/2011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AF89C-B633-44F6-9466-75832DCEC66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FD9E-094E-4A75-9441-C1CE407A66AA}" type="datetimeFigureOut">
              <a:rPr lang="es-ES" smtClean="0"/>
              <a:pPr/>
              <a:t>05/12/2011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AF89C-B633-44F6-9466-75832DCEC66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FD9E-094E-4A75-9441-C1CE407A66AA}" type="datetimeFigureOut">
              <a:rPr lang="es-ES" smtClean="0"/>
              <a:pPr/>
              <a:t>05/12/2011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AF89C-B633-44F6-9466-75832DCEC66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FD9E-094E-4A75-9441-C1CE407A66AA}" type="datetimeFigureOut">
              <a:rPr lang="es-ES" smtClean="0"/>
              <a:pPr/>
              <a:t>05/12/2011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AF89C-B633-44F6-9466-75832DCEC66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FD9E-094E-4A75-9441-C1CE407A66AA}" type="datetimeFigureOut">
              <a:rPr lang="es-ES" smtClean="0"/>
              <a:pPr/>
              <a:t>05/12/2011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AF89C-B633-44F6-9466-75832DCEC66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FD9E-094E-4A75-9441-C1CE407A66AA}" type="datetimeFigureOut">
              <a:rPr lang="es-ES" smtClean="0"/>
              <a:pPr/>
              <a:t>05/12/2011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AF89C-B633-44F6-9466-75832DCEC66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FD9E-094E-4A75-9441-C1CE407A66AA}" type="datetimeFigureOut">
              <a:rPr lang="es-ES" smtClean="0"/>
              <a:pPr/>
              <a:t>05/12/2011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AF89C-B633-44F6-9466-75832DCEC66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EFD9E-094E-4A75-9441-C1CE407A66AA}" type="datetimeFigureOut">
              <a:rPr lang="es-ES" smtClean="0"/>
              <a:pPr/>
              <a:t>05/12/2011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AF89C-B633-44F6-9466-75832DCEC667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5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emf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17.jpe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LOGO REUNION CONAGO-DF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850" y="1142984"/>
            <a:ext cx="8451850" cy="3311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t="4403"/>
          <a:stretch>
            <a:fillRect/>
          </a:stretch>
        </p:blipFill>
        <p:spPr bwMode="auto">
          <a:xfrm>
            <a:off x="900113" y="6021388"/>
            <a:ext cx="8315325" cy="836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52" name="5 CuadroTexto"/>
          <p:cNvSpPr txBox="1">
            <a:spLocks noChangeArrowheads="1"/>
          </p:cNvSpPr>
          <p:nvPr/>
        </p:nvSpPr>
        <p:spPr bwMode="auto">
          <a:xfrm>
            <a:off x="4356100" y="4071942"/>
            <a:ext cx="3455988" cy="322263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000" dirty="0" smtClean="0">
                <a:latin typeface="GillSans Light" pitchFamily="34" charset="0"/>
              </a:rPr>
              <a:t>06 diciembre  </a:t>
            </a:r>
            <a:r>
              <a:rPr lang="es-MX" sz="1000" dirty="0">
                <a:latin typeface="GillSans Light" pitchFamily="34" charset="0"/>
              </a:rPr>
              <a:t>2011</a:t>
            </a:r>
          </a:p>
          <a:p>
            <a:pPr algn="ctr"/>
            <a:endParaRPr lang="es-MX" sz="500" dirty="0">
              <a:latin typeface="Eurostile ExtendedTwo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836712"/>
            <a:ext cx="3264741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94704"/>
            <a:ext cx="326474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73 Imagen" descr="LOGO REUNION CONAGO-DF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76664" y="5649739"/>
            <a:ext cx="2971800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5076056" y="1556792"/>
            <a:ext cx="367240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es-MX" sz="2800" b="1" dirty="0" smtClean="0"/>
              <a:t>ESTABLECIMIENTO </a:t>
            </a:r>
          </a:p>
          <a:p>
            <a:pPr marL="285750" indent="-285750" algn="ctr"/>
            <a:r>
              <a:rPr lang="es-MX" sz="2800" b="1" dirty="0" smtClean="0"/>
              <a:t>DE METAS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MX" b="1" dirty="0" smtClean="0"/>
          </a:p>
          <a:p>
            <a:pPr algn="just"/>
            <a:r>
              <a:rPr lang="es-MX" dirty="0" smtClean="0"/>
              <a:t>Como un caso sin precedente, </a:t>
            </a:r>
            <a:r>
              <a:rPr lang="es-MX" b="1" dirty="0" smtClean="0"/>
              <a:t>las entidades federativas de la CONAGO  establecieron su esquema de medición delictiva</a:t>
            </a:r>
            <a:r>
              <a:rPr lang="es-MX" dirty="0" smtClean="0"/>
              <a:t> y por primera vez  </a:t>
            </a:r>
            <a:r>
              <a:rPr lang="es-MX" b="1" dirty="0" smtClean="0"/>
              <a:t>se logró la coordinación con la federación para el establecimiento de metas específicas </a:t>
            </a:r>
            <a:r>
              <a:rPr lang="es-MX" dirty="0" smtClean="0"/>
              <a:t>de reducción de los delitos de alto impacto con esos esquemas.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3068960"/>
            <a:ext cx="3264741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13 Grupo"/>
          <p:cNvGrpSpPr/>
          <p:nvPr/>
        </p:nvGrpSpPr>
        <p:grpSpPr>
          <a:xfrm>
            <a:off x="357158" y="260350"/>
            <a:ext cx="8462992" cy="575965"/>
            <a:chOff x="357158" y="260350"/>
            <a:chExt cx="8462992" cy="575965"/>
          </a:xfrm>
        </p:grpSpPr>
        <p:sp>
          <p:nvSpPr>
            <p:cNvPr id="15" name="14 Rectángulo"/>
            <p:cNvSpPr/>
            <p:nvPr/>
          </p:nvSpPr>
          <p:spPr bwMode="auto">
            <a:xfrm>
              <a:off x="395288" y="404813"/>
              <a:ext cx="2247886" cy="36036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b="1" dirty="0" smtClean="0">
                  <a:solidFill>
                    <a:schemeClr val="bg1"/>
                  </a:solidFill>
                </a:rPr>
                <a:t>9 PROPUESTAS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15 Rectángulo"/>
            <p:cNvSpPr/>
            <p:nvPr/>
          </p:nvSpPr>
          <p:spPr bwMode="auto">
            <a:xfrm>
              <a:off x="395288" y="260350"/>
              <a:ext cx="8424862" cy="14446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/>
            </a:p>
          </p:txBody>
        </p:sp>
        <p:sp>
          <p:nvSpPr>
            <p:cNvPr id="17" name="16 Rectángulo"/>
            <p:cNvSpPr/>
            <p:nvPr/>
          </p:nvSpPr>
          <p:spPr bwMode="auto">
            <a:xfrm>
              <a:off x="357158" y="374650"/>
              <a:ext cx="2286016" cy="46166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18" name="17 CuadroTexto"/>
          <p:cNvSpPr txBox="1"/>
          <p:nvPr/>
        </p:nvSpPr>
        <p:spPr>
          <a:xfrm>
            <a:off x="4286248" y="339972"/>
            <a:ext cx="4534224" cy="424732"/>
          </a:xfrm>
          <a:prstGeom prst="rect">
            <a:avLst/>
          </a:prstGeom>
          <a:solidFill>
            <a:srgbClr val="808000"/>
          </a:solidFill>
        </p:spPr>
        <p:txBody>
          <a:bodyPr wrap="square">
            <a:sp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b="1" dirty="0" smtClean="0">
                <a:solidFill>
                  <a:prstClr val="white"/>
                </a:solidFill>
              </a:rPr>
              <a:t>Logros más destacados</a:t>
            </a:r>
            <a:endParaRPr lang="es-MX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4221088"/>
            <a:ext cx="324036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246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7" name="4 Grupo"/>
          <p:cNvGrpSpPr>
            <a:grpSpLocks/>
          </p:cNvGrpSpPr>
          <p:nvPr/>
        </p:nvGrpSpPr>
        <p:grpSpPr bwMode="auto">
          <a:xfrm>
            <a:off x="250825" y="260350"/>
            <a:ext cx="8569325" cy="554038"/>
            <a:chOff x="251520" y="260648"/>
            <a:chExt cx="8568952" cy="553925"/>
          </a:xfrm>
        </p:grpSpPr>
        <p:sp>
          <p:nvSpPr>
            <p:cNvPr id="6" name="5 Rectángulo"/>
            <p:cNvSpPr/>
            <p:nvPr/>
          </p:nvSpPr>
          <p:spPr>
            <a:xfrm>
              <a:off x="395977" y="405082"/>
              <a:ext cx="2808165" cy="36028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>
                <a:solidFill>
                  <a:srgbClr val="C00000"/>
                </a:solidFill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395977" y="260648"/>
              <a:ext cx="8424495" cy="144434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251520" y="352704"/>
              <a:ext cx="3058980" cy="461869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36" name="35 CuadroTexto"/>
          <p:cNvSpPr txBox="1"/>
          <p:nvPr/>
        </p:nvSpPr>
        <p:spPr>
          <a:xfrm>
            <a:off x="4500563" y="404813"/>
            <a:ext cx="4319587" cy="396875"/>
          </a:xfrm>
          <a:prstGeom prst="rect">
            <a:avLst/>
          </a:prstGeom>
          <a:solidFill>
            <a:srgbClr val="808000"/>
          </a:solidFill>
        </p:spPr>
        <p:txBody>
          <a:bodyPr>
            <a:spAutoFit/>
          </a:bodyPr>
          <a:lstStyle/>
          <a:p>
            <a:pPr algn="ctr"/>
            <a:r>
              <a:rPr lang="es-MX" sz="2000" b="1">
                <a:solidFill>
                  <a:schemeClr val="bg1"/>
                </a:solidFill>
                <a:latin typeface="Calibri" pitchFamily="34" charset="0"/>
              </a:rPr>
              <a:t>Recursos</a:t>
            </a:r>
          </a:p>
        </p:txBody>
      </p:sp>
      <p:graphicFrame>
        <p:nvGraphicFramePr>
          <p:cNvPr id="57411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511115"/>
              </p:ext>
            </p:extLst>
          </p:nvPr>
        </p:nvGraphicFramePr>
        <p:xfrm>
          <a:off x="6045200" y="3228960"/>
          <a:ext cx="2851150" cy="1280160"/>
        </p:xfrm>
        <a:graphic>
          <a:graphicData uri="http://schemas.openxmlformats.org/drawingml/2006/table">
            <a:tbl>
              <a:tblPr/>
              <a:tblGrid>
                <a:gridCol w="908050"/>
                <a:gridCol w="1008063"/>
                <a:gridCol w="935037"/>
              </a:tblGrid>
              <a:tr h="1492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MX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Periodo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MX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Recursos para la Federación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MX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FASP a Entidades Federativas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1492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2001-2006</a:t>
                      </a: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3.1%</a:t>
                      </a: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3.3%</a:t>
                      </a: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2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MX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2007-2011</a:t>
                      </a:r>
                      <a:endParaRPr kumimoji="0" lang="es-E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MX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16.0%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MX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3.3%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250825" y="1196752"/>
            <a:ext cx="8569325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7675" indent="-447675" algn="just" defTabSz="533400">
              <a:spcBef>
                <a:spcPct val="75000"/>
              </a:spcBef>
              <a:buClr>
                <a:srgbClr val="669900"/>
              </a:buClr>
              <a:buFont typeface="Wingdings" pitchFamily="2" charset="2"/>
              <a:buChar char="Ü"/>
            </a:pPr>
            <a:r>
              <a:rPr lang="es-MX" dirty="0">
                <a:latin typeface="Calibri" pitchFamily="34" charset="0"/>
              </a:rPr>
              <a:t>Se ha priorizado la asignación de recursos para el Ejecutivo Federal, mientras que para las Entidades Federativas la asignación del único Fondo que tiene garantizada su permanencia anual, se ha  “</a:t>
            </a:r>
            <a:r>
              <a:rPr lang="es-MX" dirty="0" smtClean="0">
                <a:latin typeface="Calibri" pitchFamily="34" charset="0"/>
              </a:rPr>
              <a:t>estancado”.</a:t>
            </a:r>
            <a:endParaRPr lang="es-MX" dirty="0">
              <a:latin typeface="Calibri" pitchFamily="34" charset="0"/>
            </a:endParaRPr>
          </a:p>
        </p:txBody>
      </p:sp>
      <p:sp>
        <p:nvSpPr>
          <p:cNvPr id="57401" name="Text Box 57"/>
          <p:cNvSpPr txBox="1">
            <a:spLocks noChangeArrowheads="1"/>
          </p:cNvSpPr>
          <p:nvPr/>
        </p:nvSpPr>
        <p:spPr bwMode="auto">
          <a:xfrm>
            <a:off x="214282" y="5929330"/>
            <a:ext cx="5361026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34988" indent="-534988">
              <a:spcBef>
                <a:spcPct val="50000"/>
              </a:spcBef>
            </a:pPr>
            <a:r>
              <a:rPr lang="es-MX" sz="1100" b="1" dirty="0"/>
              <a:t>Fuente</a:t>
            </a:r>
            <a:r>
              <a:rPr lang="es-MX" sz="1100" b="1" dirty="0" smtClean="0"/>
              <a:t>:	</a:t>
            </a:r>
            <a:r>
              <a:rPr lang="es-MX" sz="1100" dirty="0" smtClean="0"/>
              <a:t>Presupuesto </a:t>
            </a:r>
            <a:r>
              <a:rPr lang="es-MX" sz="1100" dirty="0"/>
              <a:t>de Egresos de la </a:t>
            </a:r>
            <a:r>
              <a:rPr lang="es-MX" sz="1100" dirty="0" smtClean="0"/>
              <a:t>Federación (PEF). </a:t>
            </a:r>
          </a:p>
          <a:p>
            <a:pPr marL="534988" indent="-534988">
              <a:spcBef>
                <a:spcPct val="50000"/>
              </a:spcBef>
            </a:pPr>
            <a:r>
              <a:rPr lang="es-MX" sz="1100" b="1" dirty="0" smtClean="0"/>
              <a:t>Nota:	</a:t>
            </a:r>
            <a:r>
              <a:rPr lang="es-MX" sz="1100" dirty="0" smtClean="0"/>
              <a:t>Los Ramos 04, 17 y 36 no toman en consideración los recursos del SUBSEMUN, SPA, ni Bloqueadores de Señal (2010). </a:t>
            </a:r>
            <a:endParaRPr lang="es-ES" sz="1100" dirty="0"/>
          </a:p>
        </p:txBody>
      </p:sp>
      <p:sp>
        <p:nvSpPr>
          <p:cNvPr id="21508" name="Text Box 9"/>
          <p:cNvSpPr txBox="1">
            <a:spLocks noChangeArrowheads="1"/>
          </p:cNvSpPr>
          <p:nvPr/>
        </p:nvSpPr>
        <p:spPr bwMode="auto">
          <a:xfrm>
            <a:off x="250825" y="2186861"/>
            <a:ext cx="532448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latin typeface="Calibri" pitchFamily="34" charset="0"/>
              </a:rPr>
              <a:t>Seguridad Pública y Procuración de Justicia</a:t>
            </a:r>
          </a:p>
          <a:p>
            <a:pPr algn="ctr"/>
            <a:r>
              <a:rPr lang="es-MX" sz="1400" b="1" dirty="0">
                <a:latin typeface="Calibri" pitchFamily="34" charset="0"/>
              </a:rPr>
              <a:t>Asignaciones a la Federación y al Fondo de Aportaciones </a:t>
            </a:r>
            <a:endParaRPr lang="es-MX" sz="1400" b="1" dirty="0" smtClean="0">
              <a:latin typeface="Calibri" pitchFamily="34" charset="0"/>
            </a:endParaRPr>
          </a:p>
          <a:p>
            <a:pPr algn="ctr"/>
            <a:r>
              <a:rPr lang="es-MX" sz="1400" b="1" dirty="0" smtClean="0">
                <a:latin typeface="Calibri" pitchFamily="34" charset="0"/>
              </a:rPr>
              <a:t>para </a:t>
            </a:r>
            <a:r>
              <a:rPr lang="es-MX" sz="1400" b="1" dirty="0">
                <a:latin typeface="Calibri" pitchFamily="34" charset="0"/>
              </a:rPr>
              <a:t>la Seguridad Pública (FASP)</a:t>
            </a:r>
          </a:p>
          <a:p>
            <a:pPr algn="ctr"/>
            <a:r>
              <a:rPr lang="es-MX" sz="1400" dirty="0">
                <a:latin typeface="Calibri" pitchFamily="34" charset="0"/>
              </a:rPr>
              <a:t>(Millones de pesos de 2011)</a:t>
            </a:r>
            <a:endParaRPr lang="es-ES" sz="1400" dirty="0">
              <a:latin typeface="Calibri" pitchFamily="34" charset="0"/>
            </a:endParaRPr>
          </a:p>
        </p:txBody>
      </p: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5940302" y="2617167"/>
            <a:ext cx="30241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latin typeface="Calibri" pitchFamily="34" charset="0"/>
              </a:rPr>
              <a:t>Tasa de crecimiento </a:t>
            </a:r>
            <a:r>
              <a:rPr lang="es-MX" sz="1400" b="1" dirty="0" smtClean="0">
                <a:latin typeface="Calibri" pitchFamily="34" charset="0"/>
              </a:rPr>
              <a:t>promedio anual</a:t>
            </a:r>
            <a:endParaRPr lang="es-MX" sz="1400" b="1" dirty="0">
              <a:latin typeface="Calibri" pitchFamily="34" charset="0"/>
            </a:endParaRPr>
          </a:p>
        </p:txBody>
      </p:sp>
      <p:sp>
        <p:nvSpPr>
          <p:cNvPr id="57412" name="Line 68"/>
          <p:cNvSpPr>
            <a:spLocks noChangeShapeType="1"/>
          </p:cNvSpPr>
          <p:nvPr/>
        </p:nvSpPr>
        <p:spPr bwMode="auto">
          <a:xfrm flipH="1">
            <a:off x="5786446" y="2344012"/>
            <a:ext cx="9517" cy="2597156"/>
          </a:xfrm>
          <a:prstGeom prst="line">
            <a:avLst/>
          </a:prstGeom>
          <a:noFill/>
          <a:ln w="9525">
            <a:solidFill>
              <a:srgbClr val="8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2758152"/>
            <a:ext cx="5638800" cy="311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15 Conector recto de flecha"/>
          <p:cNvCxnSpPr/>
          <p:nvPr/>
        </p:nvCxnSpPr>
        <p:spPr>
          <a:xfrm>
            <a:off x="4718052" y="4985881"/>
            <a:ext cx="857256" cy="20843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610232" y="5129897"/>
            <a:ext cx="3390924" cy="13234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sz="1600" dirty="0" smtClean="0">
                <a:latin typeface="Calibri" pitchFamily="34" charset="0"/>
              </a:rPr>
              <a:t>Subsidio establecido en el PEF, que se distribuye directamente a los Municipios o a las Entidades Federativas cuando tengan la función policial (</a:t>
            </a:r>
            <a:r>
              <a:rPr lang="es-MX" sz="1600" b="1" dirty="0" smtClean="0">
                <a:latin typeface="Calibri" pitchFamily="34" charset="0"/>
              </a:rPr>
              <a:t>crec. prom. anual 2.4%</a:t>
            </a:r>
            <a:r>
              <a:rPr lang="es-MX" sz="1600" dirty="0" smtClean="0">
                <a:latin typeface="Calibri" pitchFamily="34" charset="0"/>
              </a:rPr>
              <a:t>)</a:t>
            </a:r>
            <a:endParaRPr lang="es-MX" sz="1600" dirty="0">
              <a:latin typeface="Calibri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088356" y="75468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/>
            <a:r>
              <a:rPr lang="es-MX" sz="3200" b="1" dirty="0" smtClean="0"/>
              <a:t>RECURSOS</a:t>
            </a: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26736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1" name="4 Grupo"/>
          <p:cNvGrpSpPr>
            <a:grpSpLocks/>
          </p:cNvGrpSpPr>
          <p:nvPr/>
        </p:nvGrpSpPr>
        <p:grpSpPr bwMode="auto">
          <a:xfrm>
            <a:off x="250825" y="260350"/>
            <a:ext cx="8569325" cy="554038"/>
            <a:chOff x="251520" y="260648"/>
            <a:chExt cx="8568952" cy="553925"/>
          </a:xfrm>
        </p:grpSpPr>
        <p:sp>
          <p:nvSpPr>
            <p:cNvPr id="6" name="5 Rectángulo"/>
            <p:cNvSpPr/>
            <p:nvPr/>
          </p:nvSpPr>
          <p:spPr>
            <a:xfrm>
              <a:off x="395977" y="405082"/>
              <a:ext cx="2808165" cy="36028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>
                <a:solidFill>
                  <a:srgbClr val="C00000"/>
                </a:solidFill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395977" y="260648"/>
              <a:ext cx="8424495" cy="144434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251520" y="352704"/>
              <a:ext cx="3058980" cy="461869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36" name="35 CuadroTexto"/>
          <p:cNvSpPr txBox="1"/>
          <p:nvPr/>
        </p:nvSpPr>
        <p:spPr>
          <a:xfrm>
            <a:off x="4572000" y="404813"/>
            <a:ext cx="4248150" cy="396875"/>
          </a:xfrm>
          <a:prstGeom prst="rect">
            <a:avLst/>
          </a:prstGeom>
          <a:solidFill>
            <a:srgbClr val="808000"/>
          </a:solidFill>
        </p:spPr>
        <p:txBody>
          <a:bodyPr>
            <a:spAutoFit/>
          </a:bodyPr>
          <a:lstStyle/>
          <a:p>
            <a:pPr algn="ctr"/>
            <a:r>
              <a:rPr lang="es-MX" sz="2000" b="1">
                <a:solidFill>
                  <a:schemeClr val="bg1"/>
                </a:solidFill>
                <a:latin typeface="Calibri" pitchFamily="34" charset="0"/>
              </a:rPr>
              <a:t>Recursos adicionales 2012</a:t>
            </a:r>
          </a:p>
        </p:txBody>
      </p:sp>
      <p:sp>
        <p:nvSpPr>
          <p:cNvPr id="63505" name="Text Box 4"/>
          <p:cNvSpPr txBox="1">
            <a:spLocks noChangeArrowheads="1"/>
          </p:cNvSpPr>
          <p:nvPr/>
        </p:nvSpPr>
        <p:spPr bwMode="auto">
          <a:xfrm>
            <a:off x="250825" y="922933"/>
            <a:ext cx="8569325" cy="777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7675" indent="-447675" algn="just" defTabSz="533400">
              <a:spcBef>
                <a:spcPts val="600"/>
              </a:spcBef>
              <a:buClr>
                <a:srgbClr val="669900"/>
              </a:buClr>
              <a:buFont typeface="Wingdings" pitchFamily="2" charset="2"/>
              <a:buChar char="Ü"/>
            </a:pPr>
            <a:r>
              <a:rPr lang="es-MX" sz="1500" dirty="0">
                <a:latin typeface="Verdana" pitchFamily="34" charset="0"/>
              </a:rPr>
              <a:t>Resultado de los trabajos realizados por la CONAGO, para </a:t>
            </a:r>
            <a:r>
              <a:rPr lang="es-MX" sz="1500" dirty="0" smtClean="0">
                <a:latin typeface="Verdana" pitchFamily="34" charset="0"/>
              </a:rPr>
              <a:t>2012, en el Presupuesto de Egresos de la Federación, se </a:t>
            </a:r>
            <a:r>
              <a:rPr lang="es-MX" sz="1500" dirty="0">
                <a:latin typeface="Verdana" pitchFamily="34" charset="0"/>
              </a:rPr>
              <a:t>aprobó un Fondo adicional por </a:t>
            </a:r>
            <a:r>
              <a:rPr lang="es-MX" sz="1500" b="1" dirty="0">
                <a:latin typeface="Verdana" pitchFamily="34" charset="0"/>
              </a:rPr>
              <a:t>3,000 millones de pesos</a:t>
            </a:r>
            <a:r>
              <a:rPr lang="es-MX" sz="1500" dirty="0">
                <a:latin typeface="Verdana" pitchFamily="34" charset="0"/>
              </a:rPr>
              <a:t> para las Entidades Federativas (</a:t>
            </a:r>
            <a:r>
              <a:rPr lang="es-MX" sz="1500" b="1" dirty="0">
                <a:latin typeface="Verdana" pitchFamily="34" charset="0"/>
              </a:rPr>
              <a:t>PROASP</a:t>
            </a:r>
            <a:r>
              <a:rPr lang="es-MX" sz="1500" dirty="0">
                <a:latin typeface="Verdana" pitchFamily="34" charset="0"/>
              </a:rPr>
              <a:t>).</a:t>
            </a:r>
          </a:p>
        </p:txBody>
      </p:sp>
      <p:cxnSp>
        <p:nvCxnSpPr>
          <p:cNvPr id="39" name="38 Conector recto"/>
          <p:cNvCxnSpPr>
            <a:cxnSpLocks noChangeShapeType="1"/>
          </p:cNvCxnSpPr>
          <p:nvPr/>
        </p:nvCxnSpPr>
        <p:spPr bwMode="auto">
          <a:xfrm>
            <a:off x="4626546" y="1836192"/>
            <a:ext cx="17462" cy="2528912"/>
          </a:xfrm>
          <a:prstGeom prst="line">
            <a:avLst/>
          </a:prstGeom>
          <a:noFill/>
          <a:ln w="9525" algn="ctr">
            <a:solidFill>
              <a:srgbClr val="4A7EBB"/>
            </a:solidFill>
            <a:prstDash val="dash"/>
            <a:round/>
            <a:headEnd/>
            <a:tailEnd/>
          </a:ln>
        </p:spPr>
      </p:cxnSp>
      <p:sp>
        <p:nvSpPr>
          <p:cNvPr id="44" name="43 CuadroTexto"/>
          <p:cNvSpPr txBox="1"/>
          <p:nvPr/>
        </p:nvSpPr>
        <p:spPr>
          <a:xfrm>
            <a:off x="5580063" y="1556792"/>
            <a:ext cx="2735262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2200" b="1" dirty="0">
                <a:latin typeface="+mj-lt"/>
                <a:cs typeface="+mn-cs"/>
              </a:rPr>
              <a:t>C O N A G O </a:t>
            </a:r>
          </a:p>
        </p:txBody>
      </p:sp>
      <p:pic>
        <p:nvPicPr>
          <p:cNvPr id="63523" name="Picture 35"/>
          <p:cNvPicPr>
            <a:picLocks noChangeAspect="1" noChangeArrowheads="1"/>
          </p:cNvPicPr>
          <p:nvPr/>
        </p:nvPicPr>
        <p:blipFill>
          <a:blip r:embed="rId3" cstate="print"/>
          <a:srcRect l="8711" t="70140" r="23520"/>
          <a:stretch>
            <a:fillRect/>
          </a:stretch>
        </p:blipFill>
        <p:spPr bwMode="auto">
          <a:xfrm>
            <a:off x="179512" y="4960913"/>
            <a:ext cx="5461000" cy="192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525" name="Text Box 14"/>
          <p:cNvSpPr txBox="1">
            <a:spLocks noChangeArrowheads="1"/>
          </p:cNvSpPr>
          <p:nvPr/>
        </p:nvSpPr>
        <p:spPr bwMode="auto">
          <a:xfrm>
            <a:off x="339967" y="5877272"/>
            <a:ext cx="2071793" cy="246221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000" b="1" dirty="0" smtClean="0">
                <a:latin typeface="Verdana" pitchFamily="34" charset="0"/>
              </a:rPr>
              <a:t>Ej. 948 </a:t>
            </a:r>
            <a:r>
              <a:rPr lang="es-MX" sz="1000" b="1" dirty="0">
                <a:latin typeface="Verdana" pitchFamily="34" charset="0"/>
              </a:rPr>
              <a:t>mdp</a:t>
            </a:r>
            <a:endParaRPr lang="es-ES" sz="1000" b="1" dirty="0">
              <a:latin typeface="Verdana" pitchFamily="34" charset="0"/>
            </a:endParaRPr>
          </a:p>
        </p:txBody>
      </p:sp>
      <p:sp>
        <p:nvSpPr>
          <p:cNvPr id="63526" name="Text Box 15"/>
          <p:cNvSpPr txBox="1">
            <a:spLocks noChangeArrowheads="1"/>
          </p:cNvSpPr>
          <p:nvPr/>
        </p:nvSpPr>
        <p:spPr bwMode="auto">
          <a:xfrm>
            <a:off x="3635896" y="5271011"/>
            <a:ext cx="2592413" cy="246221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000" b="1" dirty="0">
                <a:latin typeface="Verdana" pitchFamily="34" charset="0"/>
              </a:rPr>
              <a:t>Ej. 520 mdp</a:t>
            </a:r>
            <a:endParaRPr lang="es-ES" sz="1000" b="1" dirty="0">
              <a:latin typeface="Verdana" pitchFamily="34" charset="0"/>
            </a:endParaRPr>
          </a:p>
        </p:txBody>
      </p:sp>
      <p:sp>
        <p:nvSpPr>
          <p:cNvPr id="63527" name="Text Box 39"/>
          <p:cNvSpPr txBox="1">
            <a:spLocks noChangeArrowheads="1"/>
          </p:cNvSpPr>
          <p:nvPr/>
        </p:nvSpPr>
        <p:spPr bwMode="auto">
          <a:xfrm>
            <a:off x="6516216" y="4941168"/>
            <a:ext cx="23812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MX" sz="1200" b="1" dirty="0">
                <a:latin typeface="Calibri" pitchFamily="34" charset="0"/>
              </a:rPr>
              <a:t>Fuente:</a:t>
            </a:r>
            <a:r>
              <a:rPr lang="es-MX" sz="1200" dirty="0">
                <a:latin typeface="Calibri" pitchFamily="34" charset="0"/>
              </a:rPr>
              <a:t> </a:t>
            </a:r>
            <a:r>
              <a:rPr lang="es-MX" sz="1200" dirty="0" smtClean="0">
                <a:latin typeface="Calibri" pitchFamily="34" charset="0"/>
              </a:rPr>
              <a:t>Con </a:t>
            </a:r>
            <a:r>
              <a:rPr lang="es-MX" sz="1200" dirty="0">
                <a:latin typeface="Calibri" pitchFamily="34" charset="0"/>
              </a:rPr>
              <a:t>base en información proporcionada por la Secretaría de Planeación y Finanzas del Estado de </a:t>
            </a:r>
            <a:r>
              <a:rPr lang="es-MX" sz="1200" dirty="0" smtClean="0">
                <a:latin typeface="Calibri" pitchFamily="34" charset="0"/>
              </a:rPr>
              <a:t>Querétaro (Costo de los Compromisos) </a:t>
            </a:r>
            <a:r>
              <a:rPr lang="es-MX" sz="1200" dirty="0">
                <a:latin typeface="Calibri" pitchFamily="34" charset="0"/>
              </a:rPr>
              <a:t>y el Presupuesto de Egresos de la </a:t>
            </a:r>
            <a:r>
              <a:rPr lang="es-MX" sz="1200" dirty="0" smtClean="0">
                <a:latin typeface="Calibri" pitchFamily="34" charset="0"/>
              </a:rPr>
              <a:t>Federación 2011 y 2012 (FASP, SUBSEMUN, SPA y PROASP).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-111125" y="1790427"/>
            <a:ext cx="9075738" cy="3006725"/>
            <a:chOff x="-111125" y="1985789"/>
            <a:chExt cx="9075738" cy="3006725"/>
          </a:xfrm>
        </p:grpSpPr>
        <p:pic>
          <p:nvPicPr>
            <p:cNvPr id="63522" name="Picture 34"/>
            <p:cNvPicPr>
              <a:picLocks noChangeAspect="1" noChangeArrowheads="1"/>
            </p:cNvPicPr>
            <p:nvPr/>
          </p:nvPicPr>
          <p:blipFill>
            <a:blip r:embed="rId4" cstate="print"/>
            <a:srcRect l="5383" t="27682" r="37610"/>
            <a:stretch>
              <a:fillRect/>
            </a:stretch>
          </p:blipFill>
          <p:spPr bwMode="auto">
            <a:xfrm>
              <a:off x="684213" y="1985789"/>
              <a:ext cx="3816350" cy="300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3521" name="Picture 33"/>
            <p:cNvPicPr>
              <a:picLocks noChangeAspect="1" noChangeArrowheads="1"/>
            </p:cNvPicPr>
            <p:nvPr/>
          </p:nvPicPr>
          <p:blipFill>
            <a:blip r:embed="rId5" cstate="print"/>
            <a:srcRect l="6281" t="30286" r="40306"/>
            <a:stretch>
              <a:fillRect/>
            </a:stretch>
          </p:blipFill>
          <p:spPr bwMode="auto">
            <a:xfrm>
              <a:off x="5292725" y="2111201"/>
              <a:ext cx="3671888" cy="2833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H="1">
              <a:off x="1016000" y="2252117"/>
              <a:ext cx="21447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+mj-lt"/>
                <a:cs typeface="+mn-cs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3144838" y="2060848"/>
              <a:ext cx="779462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MX" sz="1200" b="1" dirty="0">
                  <a:latin typeface="+mj-lt"/>
                  <a:cs typeface="+mn-cs"/>
                </a:rPr>
                <a:t>19,155</a:t>
              </a:r>
              <a:endParaRPr lang="es-ES" sz="1200" b="1" dirty="0">
                <a:latin typeface="+mj-lt"/>
                <a:cs typeface="+mn-cs"/>
              </a:endParaRPr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1027113" y="2564904"/>
              <a:ext cx="7810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MX" sz="1200" b="1" dirty="0">
                  <a:latin typeface="+mj-lt"/>
                  <a:cs typeface="+mn-cs"/>
                </a:rPr>
                <a:t>13,828</a:t>
              </a:r>
              <a:endParaRPr lang="es-ES" sz="1200" b="1" dirty="0">
                <a:latin typeface="+mj-lt"/>
                <a:cs typeface="+mn-cs"/>
              </a:endParaRPr>
            </a:p>
          </p:txBody>
        </p:sp>
        <p:sp>
          <p:nvSpPr>
            <p:cNvPr id="23" name="AutoShape 30"/>
            <p:cNvSpPr>
              <a:spLocks/>
            </p:cNvSpPr>
            <p:nvPr/>
          </p:nvSpPr>
          <p:spPr bwMode="auto">
            <a:xfrm>
              <a:off x="949325" y="2252117"/>
              <a:ext cx="65088" cy="603250"/>
            </a:xfrm>
            <a:prstGeom prst="leftBrace">
              <a:avLst>
                <a:gd name="adj1" fmla="val 7574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j-lt"/>
                <a:cs typeface="+mn-cs"/>
              </a:endParaRPr>
            </a:p>
          </p:txBody>
        </p:sp>
        <p:sp>
          <p:nvSpPr>
            <p:cNvPr id="40" name="Line 18"/>
            <p:cNvSpPr>
              <a:spLocks noChangeShapeType="1"/>
            </p:cNvSpPr>
            <p:nvPr/>
          </p:nvSpPr>
          <p:spPr bwMode="auto">
            <a:xfrm flipH="1">
              <a:off x="5570538" y="2290217"/>
              <a:ext cx="20256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MX">
                <a:latin typeface="+mj-lt"/>
                <a:cs typeface="+mn-cs"/>
              </a:endParaRPr>
            </a:p>
          </p:txBody>
        </p:sp>
        <p:sp>
          <p:nvSpPr>
            <p:cNvPr id="41" name="AutoShape 30"/>
            <p:cNvSpPr>
              <a:spLocks/>
            </p:cNvSpPr>
            <p:nvPr/>
          </p:nvSpPr>
          <p:spPr bwMode="auto">
            <a:xfrm>
              <a:off x="5495925" y="2276872"/>
              <a:ext cx="76200" cy="244475"/>
            </a:xfrm>
            <a:prstGeom prst="leftBrace">
              <a:avLst>
                <a:gd name="adj1" fmla="val 2463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 i="1">
                <a:latin typeface="+mj-lt"/>
              </a:endParaRPr>
            </a:p>
          </p:txBody>
        </p:sp>
        <p:sp>
          <p:nvSpPr>
            <p:cNvPr id="42" name="15 CuadroTexto"/>
            <p:cNvSpPr txBox="1">
              <a:spLocks noChangeArrowheads="1"/>
            </p:cNvSpPr>
            <p:nvPr/>
          </p:nvSpPr>
          <p:spPr bwMode="auto">
            <a:xfrm>
              <a:off x="-111125" y="2388642"/>
              <a:ext cx="122396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MX" sz="1200" b="1" dirty="0">
                  <a:solidFill>
                    <a:srgbClr val="FF3300"/>
                  </a:solidFill>
                  <a:latin typeface="+mj-lt"/>
                  <a:cs typeface="+mn-cs"/>
                </a:rPr>
                <a:t>5,328 mdp</a:t>
              </a:r>
              <a:endParaRPr lang="en-US" sz="1200" b="1" dirty="0">
                <a:solidFill>
                  <a:srgbClr val="FF3300"/>
                </a:solidFill>
                <a:latin typeface="+mj-lt"/>
                <a:cs typeface="+mn-cs"/>
              </a:endParaRPr>
            </a:p>
          </p:txBody>
        </p:sp>
        <p:sp>
          <p:nvSpPr>
            <p:cNvPr id="43" name="15 CuadroTexto"/>
            <p:cNvSpPr txBox="1">
              <a:spLocks noChangeArrowheads="1"/>
            </p:cNvSpPr>
            <p:nvPr/>
          </p:nvSpPr>
          <p:spPr bwMode="auto">
            <a:xfrm>
              <a:off x="4427538" y="2290217"/>
              <a:ext cx="1223962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MX" sz="1200" b="1" dirty="0">
                  <a:solidFill>
                    <a:srgbClr val="FF3300"/>
                  </a:solidFill>
                  <a:cs typeface="+mn-cs"/>
                </a:rPr>
                <a:t>1,847 </a:t>
              </a:r>
              <a:r>
                <a:rPr lang="es-MX" sz="1200" b="1" dirty="0">
                  <a:solidFill>
                    <a:srgbClr val="FF3300"/>
                  </a:solidFill>
                  <a:latin typeface="+mj-lt"/>
                  <a:cs typeface="+mn-cs"/>
                </a:rPr>
                <a:t>mdp</a:t>
              </a:r>
              <a:endParaRPr lang="en-US" sz="1200" b="1" dirty="0">
                <a:solidFill>
                  <a:srgbClr val="FF3300"/>
                </a:solidFill>
                <a:latin typeface="+mj-lt"/>
                <a:cs typeface="+mn-cs"/>
              </a:endParaRPr>
            </a:p>
          </p:txBody>
        </p:sp>
        <p:sp>
          <p:nvSpPr>
            <p:cNvPr id="63528" name="AutoShape 40"/>
            <p:cNvSpPr>
              <a:spLocks noChangeArrowheads="1"/>
            </p:cNvSpPr>
            <p:nvPr/>
          </p:nvSpPr>
          <p:spPr bwMode="auto">
            <a:xfrm>
              <a:off x="6588125" y="2758529"/>
              <a:ext cx="144463" cy="217488"/>
            </a:xfrm>
            <a:prstGeom prst="rightArrow">
              <a:avLst>
                <a:gd name="adj1" fmla="val 49778"/>
                <a:gd name="adj2" fmla="val 100000"/>
              </a:avLst>
            </a:prstGeom>
            <a:solidFill>
              <a:srgbClr val="8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63529" name="Text Box 41"/>
            <p:cNvSpPr txBox="1">
              <a:spLocks noChangeArrowheads="1"/>
            </p:cNvSpPr>
            <p:nvPr/>
          </p:nvSpPr>
          <p:spPr bwMode="auto">
            <a:xfrm>
              <a:off x="6659563" y="2758529"/>
              <a:ext cx="8636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MX" sz="1000" b="1" dirty="0">
                  <a:latin typeface="Calibri" pitchFamily="34" charset="0"/>
                </a:rPr>
                <a:t>3,000 mdp</a:t>
              </a:r>
              <a:endParaRPr lang="es-ES" sz="1000" b="1" dirty="0">
                <a:latin typeface="Calibri" pitchFamily="34" charset="0"/>
              </a:endParaRPr>
            </a:p>
          </p:txBody>
        </p:sp>
      </p:grpSp>
      <p:sp>
        <p:nvSpPr>
          <p:cNvPr id="27" name="26 CuadroTexto"/>
          <p:cNvSpPr txBox="1"/>
          <p:nvPr/>
        </p:nvSpPr>
        <p:spPr>
          <a:xfrm>
            <a:off x="250825" y="4653136"/>
            <a:ext cx="5473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+mn-lt"/>
              </a:rPr>
              <a:t>Compromisos en materia de Seguridad Pública y Procuración de Justicia</a:t>
            </a:r>
            <a:endParaRPr lang="es-MX" sz="1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060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>
            <a:grpSpLocks/>
          </p:cNvGrpSpPr>
          <p:nvPr/>
        </p:nvGrpSpPr>
        <p:grpSpPr bwMode="auto">
          <a:xfrm>
            <a:off x="250825" y="260350"/>
            <a:ext cx="8569325" cy="554038"/>
            <a:chOff x="251520" y="260648"/>
            <a:chExt cx="8568952" cy="553925"/>
          </a:xfrm>
        </p:grpSpPr>
        <p:sp>
          <p:nvSpPr>
            <p:cNvPr id="6" name="5 Rectángulo"/>
            <p:cNvSpPr/>
            <p:nvPr/>
          </p:nvSpPr>
          <p:spPr>
            <a:xfrm>
              <a:off x="395977" y="405082"/>
              <a:ext cx="2808165" cy="36028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>
                <a:solidFill>
                  <a:srgbClr val="C00000"/>
                </a:solidFill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395977" y="260648"/>
              <a:ext cx="8424495" cy="144434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251520" y="352704"/>
              <a:ext cx="3058980" cy="461869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pic>
        <p:nvPicPr>
          <p:cNvPr id="53254" name="73 Imagen" descr="LOGO REUNION CONAGO-DF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525" y="5449902"/>
            <a:ext cx="2971800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35 CuadroTexto"/>
          <p:cNvSpPr txBox="1"/>
          <p:nvPr/>
        </p:nvSpPr>
        <p:spPr>
          <a:xfrm>
            <a:off x="4500563" y="404813"/>
            <a:ext cx="4319587" cy="396875"/>
          </a:xfrm>
          <a:prstGeom prst="rect">
            <a:avLst/>
          </a:prstGeom>
          <a:solidFill>
            <a:srgbClr val="808000"/>
          </a:solidFill>
        </p:spPr>
        <p:txBody>
          <a:bodyPr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bg1"/>
                </a:solidFill>
                <a:latin typeface="Calibri" pitchFamily="34" charset="0"/>
              </a:rPr>
              <a:t>PROASP</a:t>
            </a:r>
            <a:endParaRPr lang="es-MX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14282" y="844532"/>
            <a:ext cx="4643470" cy="60016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47675" indent="-447675" algn="just" defTabSz="533400">
              <a:spcBef>
                <a:spcPts val="600"/>
              </a:spcBef>
              <a:buClr>
                <a:srgbClr val="669900"/>
              </a:buClr>
              <a:buFont typeface="Wingdings" pitchFamily="2" charset="2"/>
              <a:buChar char="Ü"/>
            </a:pPr>
            <a:r>
              <a:rPr lang="es-MX" b="1" dirty="0" smtClean="0">
                <a:latin typeface="+mj-lt"/>
              </a:rPr>
              <a:t>Características</a:t>
            </a:r>
            <a:r>
              <a:rPr lang="es-MX" sz="1500" dirty="0" smtClean="0">
                <a:latin typeface="+mj-lt"/>
              </a:rPr>
              <a:t>:</a:t>
            </a:r>
          </a:p>
          <a:p>
            <a:pPr marL="447675" indent="-447675" algn="just" defTabSz="533400">
              <a:spcBef>
                <a:spcPts val="600"/>
              </a:spcBef>
              <a:buClr>
                <a:srgbClr val="669900"/>
              </a:buClr>
            </a:pPr>
            <a:r>
              <a:rPr lang="es-MX" sz="1600" dirty="0" smtClean="0">
                <a:latin typeface="+mj-lt"/>
              </a:rPr>
              <a:t>	a).- </a:t>
            </a:r>
            <a:r>
              <a:rPr lang="es-MX" sz="1600" u="sng" dirty="0" smtClean="0">
                <a:latin typeface="+mj-lt"/>
              </a:rPr>
              <a:t>Parcialmente </a:t>
            </a:r>
            <a:r>
              <a:rPr lang="es-MX" sz="1600" i="1" u="sng" dirty="0" smtClean="0">
                <a:latin typeface="+mj-lt"/>
              </a:rPr>
              <a:t>concursable</a:t>
            </a:r>
            <a:r>
              <a:rPr lang="es-MX" sz="1600" i="1" dirty="0" smtClean="0">
                <a:latin typeface="+mj-lt"/>
              </a:rPr>
              <a:t>: </a:t>
            </a:r>
            <a:r>
              <a:rPr lang="es-MX" sz="1600" dirty="0" smtClean="0">
                <a:latin typeface="+mj-lt"/>
              </a:rPr>
              <a:t>El monto asignado para una Entidad Federativa, puede incrementase con los recursos de quienes no cumplan o no soliciten el Subsidio.</a:t>
            </a:r>
          </a:p>
          <a:p>
            <a:pPr marL="447675" indent="-447675" algn="just" defTabSz="533400">
              <a:spcBef>
                <a:spcPts val="600"/>
              </a:spcBef>
              <a:buClr>
                <a:srgbClr val="669900"/>
              </a:buClr>
            </a:pPr>
            <a:r>
              <a:rPr lang="es-MX" sz="1600" i="1" dirty="0" smtClean="0">
                <a:latin typeface="+mj-lt"/>
              </a:rPr>
              <a:t>	b).- </a:t>
            </a:r>
            <a:r>
              <a:rPr lang="es-MX" sz="1600" i="1" u="sng" dirty="0" smtClean="0">
                <a:latin typeface="+mj-lt"/>
              </a:rPr>
              <a:t>No regularizables</a:t>
            </a:r>
            <a:r>
              <a:rPr lang="es-MX" sz="1600" dirty="0" smtClean="0">
                <a:latin typeface="+mj-lt"/>
              </a:rPr>
              <a:t>. No se permite su erogación en subsecuentes ejercicios fiscales para las asignaciones derivadas de compromisos laborales.</a:t>
            </a:r>
          </a:p>
          <a:p>
            <a:pPr marL="447675" indent="-447675" algn="just" defTabSz="533400">
              <a:spcBef>
                <a:spcPts val="600"/>
              </a:spcBef>
              <a:buClr>
                <a:srgbClr val="669900"/>
              </a:buClr>
            </a:pPr>
            <a:r>
              <a:rPr lang="es-MX" sz="1600" dirty="0" smtClean="0">
                <a:latin typeface="+mj-lt"/>
              </a:rPr>
              <a:t>	</a:t>
            </a:r>
            <a:r>
              <a:rPr lang="es-MX" sz="1600" i="1" dirty="0" smtClean="0">
                <a:latin typeface="+mj-lt"/>
              </a:rPr>
              <a:t>c).- </a:t>
            </a:r>
            <a:r>
              <a:rPr lang="es-MX" sz="1600" i="1" u="sng" dirty="0" smtClean="0">
                <a:latin typeface="+mj-lt"/>
              </a:rPr>
              <a:t>Monto por Entidad Federativa</a:t>
            </a:r>
            <a:r>
              <a:rPr lang="es-MX" sz="1600" i="1" dirty="0" smtClean="0">
                <a:latin typeface="+mj-lt"/>
              </a:rPr>
              <a:t>:  </a:t>
            </a:r>
            <a:r>
              <a:rPr lang="es-MX" sz="1600" b="1" dirty="0" smtClean="0">
                <a:latin typeface="+mj-lt"/>
              </a:rPr>
              <a:t>93 mdp</a:t>
            </a:r>
            <a:r>
              <a:rPr lang="es-MX" sz="1600" dirty="0" smtClean="0">
                <a:latin typeface="+mj-lt"/>
              </a:rPr>
              <a:t>.</a:t>
            </a:r>
          </a:p>
          <a:p>
            <a:pPr marL="447675" indent="-447675" algn="just" defTabSz="533400">
              <a:spcBef>
                <a:spcPts val="600"/>
              </a:spcBef>
              <a:buClr>
                <a:srgbClr val="669900"/>
              </a:buClr>
            </a:pPr>
            <a:endParaRPr lang="es-MX" sz="300" dirty="0" smtClean="0">
              <a:latin typeface="+mj-lt"/>
            </a:endParaRPr>
          </a:p>
          <a:p>
            <a:pPr marL="447675" indent="-447675" algn="just" defTabSz="533400">
              <a:spcBef>
                <a:spcPts val="600"/>
              </a:spcBef>
              <a:buClr>
                <a:srgbClr val="669900"/>
              </a:buClr>
              <a:buFont typeface="Wingdings" pitchFamily="2" charset="2"/>
              <a:buChar char="Ü"/>
            </a:pPr>
            <a:r>
              <a:rPr lang="es-MX" b="1" dirty="0" smtClean="0">
                <a:latin typeface="+mn-lt"/>
              </a:rPr>
              <a:t>Requisitos</a:t>
            </a:r>
            <a:r>
              <a:rPr lang="es-MX" sz="1500" b="1" dirty="0" smtClean="0">
                <a:latin typeface="+mn-lt"/>
              </a:rPr>
              <a:t>:</a:t>
            </a:r>
          </a:p>
          <a:p>
            <a:pPr marL="447675" indent="-447675" algn="just" defTabSz="533400">
              <a:spcBef>
                <a:spcPts val="600"/>
              </a:spcBef>
              <a:buClr>
                <a:srgbClr val="669900"/>
              </a:buClr>
            </a:pPr>
            <a:r>
              <a:rPr lang="es-MX" sz="1600" b="1" dirty="0" smtClean="0">
                <a:latin typeface="+mn-lt"/>
              </a:rPr>
              <a:t>	</a:t>
            </a:r>
            <a:r>
              <a:rPr lang="es-MX" sz="1600" dirty="0" smtClean="0">
                <a:latin typeface="+mn-lt"/>
              </a:rPr>
              <a:t>a).- Manifestar la voluntad a ser beneficiario de dicho recurso. </a:t>
            </a:r>
          </a:p>
          <a:p>
            <a:pPr marL="447675" indent="-447675" algn="just" defTabSz="533400">
              <a:spcBef>
                <a:spcPts val="600"/>
              </a:spcBef>
              <a:buClr>
                <a:srgbClr val="669900"/>
              </a:buClr>
            </a:pPr>
            <a:r>
              <a:rPr lang="es-MX" sz="1600" dirty="0" smtClean="0">
                <a:latin typeface="+mn-lt"/>
              </a:rPr>
              <a:t>	b).- Concertar con el Secretariado Ejecutivo del Sistema Nacional de Seguridad Pública.</a:t>
            </a:r>
          </a:p>
          <a:p>
            <a:pPr marL="447675" indent="-447675" algn="just" defTabSz="533400">
              <a:spcBef>
                <a:spcPts val="600"/>
              </a:spcBef>
              <a:buClr>
                <a:srgbClr val="669900"/>
              </a:buClr>
            </a:pPr>
            <a:r>
              <a:rPr lang="es-MX" sz="1600" dirty="0" smtClean="0">
                <a:latin typeface="+mn-lt"/>
              </a:rPr>
              <a:t>	c).- Suscribir Convenio y Anexo Técnico durante el primer trimestre el año.</a:t>
            </a:r>
          </a:p>
          <a:p>
            <a:pPr marL="447675" indent="-447675" algn="just" defTabSz="533400">
              <a:spcBef>
                <a:spcPts val="600"/>
              </a:spcBef>
              <a:buClr>
                <a:srgbClr val="669900"/>
              </a:buClr>
            </a:pPr>
            <a:r>
              <a:rPr lang="es-MX" sz="1600" dirty="0" smtClean="0">
                <a:latin typeface="+mn-lt"/>
              </a:rPr>
              <a:t>	d).- Enviar Programa Ejecutivo alineado a los Programas con Prioridad Nacional, con base en metas.</a:t>
            </a:r>
            <a:endParaRPr lang="es-MX" sz="1500" b="1" dirty="0" smtClean="0">
              <a:latin typeface="+mj-lt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857752" y="809608"/>
            <a:ext cx="3962398" cy="45704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47675" indent="-447675" algn="just" defTabSz="533400">
              <a:spcBef>
                <a:spcPts val="600"/>
              </a:spcBef>
              <a:buClr>
                <a:srgbClr val="669900"/>
              </a:buClr>
              <a:buFont typeface="Wingdings" pitchFamily="2" charset="2"/>
              <a:buChar char="Ü"/>
            </a:pPr>
            <a:r>
              <a:rPr lang="es-MX" b="1" dirty="0" smtClean="0">
                <a:latin typeface="+mj-lt"/>
              </a:rPr>
              <a:t>Principales conceptos a financiarse</a:t>
            </a:r>
            <a:r>
              <a:rPr lang="es-MX" sz="1500" b="1" dirty="0" smtClean="0">
                <a:latin typeface="+mj-lt"/>
              </a:rPr>
              <a:t> :</a:t>
            </a:r>
          </a:p>
          <a:p>
            <a:pPr marL="723900" indent="-279400" algn="just" defTabSz="533400">
              <a:spcBef>
                <a:spcPts val="600"/>
              </a:spcBef>
              <a:buFont typeface="+mj-lt"/>
              <a:buAutoNum type="alphaLcParenR"/>
              <a:tabLst>
                <a:tab pos="723900" algn="l"/>
              </a:tabLst>
            </a:pPr>
            <a:r>
              <a:rPr lang="es-MX" sz="1500" dirty="0" smtClean="0">
                <a:latin typeface="+mj-lt"/>
              </a:rPr>
              <a:t>	Prevención de la Violencia y la Delincuencia con Participación Ciudadana.</a:t>
            </a:r>
          </a:p>
          <a:p>
            <a:pPr marL="723900" indent="-279400" algn="just" defTabSz="533400">
              <a:spcBef>
                <a:spcPts val="600"/>
              </a:spcBef>
              <a:buFont typeface="+mj-lt"/>
              <a:buAutoNum type="alphaLcParenR"/>
              <a:tabLst>
                <a:tab pos="723900" algn="l"/>
              </a:tabLst>
            </a:pPr>
            <a:r>
              <a:rPr lang="es-MX" sz="1500" dirty="0" smtClean="0">
                <a:latin typeface="+mj-lt"/>
              </a:rPr>
              <a:t>Control de Confianza.</a:t>
            </a:r>
          </a:p>
          <a:p>
            <a:pPr marL="723900" indent="-279400" algn="just" defTabSz="533400">
              <a:spcBef>
                <a:spcPts val="600"/>
              </a:spcBef>
              <a:buFont typeface="+mj-lt"/>
              <a:buAutoNum type="alphaLcParenR"/>
              <a:tabLst>
                <a:tab pos="723900" algn="l"/>
              </a:tabLst>
            </a:pPr>
            <a:r>
              <a:rPr lang="es-MX" sz="1500" dirty="0" smtClean="0">
                <a:latin typeface="+mj-lt"/>
              </a:rPr>
              <a:t>Profesionalización.</a:t>
            </a:r>
          </a:p>
          <a:p>
            <a:pPr marL="723900" indent="-279400" algn="just" defTabSz="533400">
              <a:spcBef>
                <a:spcPts val="600"/>
              </a:spcBef>
              <a:buFont typeface="+mj-lt"/>
              <a:buAutoNum type="alphaLcParenR"/>
              <a:tabLst>
                <a:tab pos="723900" algn="l"/>
              </a:tabLst>
            </a:pPr>
            <a:r>
              <a:rPr lang="es-MX" sz="1500" dirty="0" smtClean="0">
                <a:latin typeface="+mj-lt"/>
              </a:rPr>
              <a:t>Estrategia en el Combate al Secuestro (UECS).</a:t>
            </a:r>
          </a:p>
          <a:p>
            <a:pPr marL="723900" indent="-279400" algn="just" defTabSz="533400">
              <a:spcBef>
                <a:spcPts val="600"/>
              </a:spcBef>
              <a:buFont typeface="+mj-lt"/>
              <a:buAutoNum type="alphaLcParenR"/>
              <a:tabLst>
                <a:tab pos="723900" algn="l"/>
              </a:tabLst>
            </a:pPr>
            <a:r>
              <a:rPr lang="es-MX" sz="1500" dirty="0" smtClean="0">
                <a:latin typeface="+mj-lt"/>
              </a:rPr>
              <a:t>Centros de Operación Estratégica (COE’s).</a:t>
            </a:r>
          </a:p>
          <a:p>
            <a:pPr marL="723900" indent="-279400" algn="just" defTabSz="533400">
              <a:spcBef>
                <a:spcPts val="600"/>
              </a:spcBef>
              <a:buFont typeface="+mj-lt"/>
              <a:buAutoNum type="alphaLcParenR"/>
              <a:tabLst>
                <a:tab pos="723900" algn="l"/>
              </a:tabLst>
            </a:pPr>
            <a:r>
              <a:rPr lang="es-MX" sz="1500" dirty="0" smtClean="0">
                <a:latin typeface="+mj-lt"/>
              </a:rPr>
              <a:t>Unidad de Inteligencia Patrimonial y Económica (UIPES). </a:t>
            </a:r>
          </a:p>
          <a:p>
            <a:pPr marL="723900" indent="-279400" algn="just" defTabSz="533400">
              <a:spcBef>
                <a:spcPts val="600"/>
              </a:spcBef>
              <a:buFont typeface="+mj-lt"/>
              <a:buAutoNum type="alphaLcParenR"/>
              <a:tabLst>
                <a:tab pos="723900" algn="l"/>
              </a:tabLst>
            </a:pPr>
            <a:r>
              <a:rPr lang="es-MX" sz="1500" dirty="0" smtClean="0">
                <a:latin typeface="+mj-lt"/>
              </a:rPr>
              <a:t>Nuevo Sistema de Justicia Penal.</a:t>
            </a:r>
          </a:p>
          <a:p>
            <a:pPr marL="723900" indent="-279400" algn="just" defTabSz="533400">
              <a:spcBef>
                <a:spcPts val="600"/>
              </a:spcBef>
              <a:buFont typeface="+mj-lt"/>
              <a:buAutoNum type="alphaLcParenR"/>
              <a:tabLst>
                <a:tab pos="723900" algn="l"/>
              </a:tabLst>
            </a:pPr>
            <a:r>
              <a:rPr lang="es-MX" sz="1500" dirty="0" smtClean="0">
                <a:latin typeface="+mj-lt"/>
              </a:rPr>
              <a:t>Sistema Penitenciario Nacional. </a:t>
            </a:r>
          </a:p>
          <a:p>
            <a:pPr marL="723900" indent="-279400" algn="just" defTabSz="533400">
              <a:spcBef>
                <a:spcPts val="600"/>
              </a:spcBef>
              <a:buFont typeface="+mj-lt"/>
              <a:buAutoNum type="alphaLcParenR"/>
              <a:tabLst>
                <a:tab pos="723900" algn="l"/>
              </a:tabLst>
            </a:pPr>
            <a:r>
              <a:rPr lang="es-MX" sz="1500" dirty="0" smtClean="0">
                <a:latin typeface="+mj-lt"/>
              </a:rPr>
              <a:t>Registro Público Vehicular (REPUVE).</a:t>
            </a:r>
            <a:endParaRPr lang="es-MX" sz="15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2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4 Grupo"/>
          <p:cNvGrpSpPr>
            <a:grpSpLocks/>
          </p:cNvGrpSpPr>
          <p:nvPr/>
        </p:nvGrpSpPr>
        <p:grpSpPr bwMode="auto">
          <a:xfrm>
            <a:off x="250825" y="260350"/>
            <a:ext cx="8569325" cy="554038"/>
            <a:chOff x="251520" y="260648"/>
            <a:chExt cx="8568952" cy="553925"/>
          </a:xfrm>
        </p:grpSpPr>
        <p:sp>
          <p:nvSpPr>
            <p:cNvPr id="6" name="5 Rectángulo"/>
            <p:cNvSpPr/>
            <p:nvPr/>
          </p:nvSpPr>
          <p:spPr>
            <a:xfrm>
              <a:off x="395977" y="405082"/>
              <a:ext cx="2808165" cy="36028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>
                <a:solidFill>
                  <a:srgbClr val="C00000"/>
                </a:solidFill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395977" y="260648"/>
              <a:ext cx="8424495" cy="144434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251520" y="352704"/>
              <a:ext cx="3058980" cy="461869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pic>
        <p:nvPicPr>
          <p:cNvPr id="53254" name="73 Imagen" descr="LOGO REUNION CONAGO-DF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525" y="5589588"/>
            <a:ext cx="2971800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35 CuadroTexto"/>
          <p:cNvSpPr txBox="1"/>
          <p:nvPr/>
        </p:nvSpPr>
        <p:spPr>
          <a:xfrm>
            <a:off x="4500563" y="404813"/>
            <a:ext cx="4319587" cy="396875"/>
          </a:xfrm>
          <a:prstGeom prst="rect">
            <a:avLst/>
          </a:prstGeom>
          <a:solidFill>
            <a:srgbClr val="808000"/>
          </a:solidFill>
        </p:spPr>
        <p:txBody>
          <a:bodyPr>
            <a:spAutoFit/>
          </a:bodyPr>
          <a:lstStyle/>
          <a:p>
            <a:pPr algn="ctr"/>
            <a:r>
              <a:rPr lang="es-MX" sz="2000" b="1">
                <a:solidFill>
                  <a:schemeClr val="bg1"/>
                </a:solidFill>
                <a:latin typeface="Calibri" pitchFamily="34" charset="0"/>
              </a:rPr>
              <a:t>Aspectos relevantes</a:t>
            </a:r>
          </a:p>
        </p:txBody>
      </p:sp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250825" y="981075"/>
            <a:ext cx="8569325" cy="4487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7675" indent="-447675" algn="just" defTabSz="533400">
              <a:spcBef>
                <a:spcPct val="75000"/>
              </a:spcBef>
              <a:buClr>
                <a:srgbClr val="669900"/>
              </a:buClr>
              <a:buFont typeface="Wingdings" pitchFamily="2" charset="2"/>
              <a:buChar char="Ü"/>
            </a:pPr>
            <a:r>
              <a:rPr lang="es-MX" dirty="0">
                <a:latin typeface="Calibri" pitchFamily="34" charset="0"/>
              </a:rPr>
              <a:t>Como parte de las labores de la CONAGO se consideran importantes los siguientes temas:</a:t>
            </a:r>
          </a:p>
          <a:p>
            <a:pPr marL="742950" lvl="1" indent="-285750" algn="just" defTabSz="533400">
              <a:spcBef>
                <a:spcPct val="75000"/>
              </a:spcBef>
              <a:buClr>
                <a:srgbClr val="FF9933"/>
              </a:buClr>
              <a:buFont typeface="Wingdings" pitchFamily="2" charset="2"/>
              <a:buChar char="Ü"/>
            </a:pPr>
            <a:r>
              <a:rPr lang="es-MX" u="sng" dirty="0">
                <a:latin typeface="Calibri" pitchFamily="34" charset="0"/>
              </a:rPr>
              <a:t>Certeza jurídica</a:t>
            </a:r>
            <a:r>
              <a:rPr lang="es-MX" dirty="0">
                <a:latin typeface="Calibri" pitchFamily="34" charset="0"/>
              </a:rPr>
              <a:t> para los recursos a distribuirse entre las Entidades Federativas, de tal forma que se garantice su existencia y permanencia en el tiempo, así como del monto que los conforma. </a:t>
            </a:r>
          </a:p>
          <a:p>
            <a:pPr marL="742950" lvl="1" indent="-285750" algn="just" defTabSz="533400">
              <a:spcBef>
                <a:spcPct val="75000"/>
              </a:spcBef>
              <a:buClr>
                <a:srgbClr val="FF9933"/>
              </a:buClr>
              <a:buFont typeface="Wingdings" pitchFamily="2" charset="2"/>
              <a:buChar char="Ü"/>
            </a:pPr>
            <a:r>
              <a:rPr lang="es-MX" dirty="0">
                <a:latin typeface="Calibri" pitchFamily="34" charset="0"/>
              </a:rPr>
              <a:t>Normar que los recursos para Seguridad Pública y Procuración de Justicia sean</a:t>
            </a:r>
            <a:r>
              <a:rPr lang="es-MX" i="1" dirty="0">
                <a:latin typeface="Calibri" pitchFamily="34" charset="0"/>
              </a:rPr>
              <a:t> </a:t>
            </a:r>
            <a:r>
              <a:rPr lang="es-MX" i="1" u="sng" dirty="0">
                <a:latin typeface="Calibri" pitchFamily="34" charset="0"/>
              </a:rPr>
              <a:t>regularizables</a:t>
            </a:r>
            <a:r>
              <a:rPr lang="es-MX" dirty="0">
                <a:latin typeface="Calibri" pitchFamily="34" charset="0"/>
              </a:rPr>
              <a:t>.</a:t>
            </a:r>
          </a:p>
          <a:p>
            <a:pPr marL="742950" lvl="1" indent="-285750" algn="just" defTabSz="533400">
              <a:spcBef>
                <a:spcPct val="75000"/>
              </a:spcBef>
              <a:buClr>
                <a:srgbClr val="FF9933"/>
              </a:buClr>
              <a:buFont typeface="Wingdings" pitchFamily="2" charset="2"/>
              <a:buChar char="Ü"/>
            </a:pPr>
            <a:r>
              <a:rPr lang="es-MX" u="sng" dirty="0">
                <a:latin typeface="Calibri" pitchFamily="34" charset="0"/>
              </a:rPr>
              <a:t>Incremento de las asignaciones</a:t>
            </a:r>
            <a:r>
              <a:rPr lang="es-MX" dirty="0">
                <a:latin typeface="Calibri" pitchFamily="34" charset="0"/>
              </a:rPr>
              <a:t> de recursos que permitan cubrir cabalmente los compromisos en esta materia.</a:t>
            </a:r>
          </a:p>
          <a:p>
            <a:pPr marL="447675" indent="-447675" algn="just" defTabSz="533400">
              <a:spcBef>
                <a:spcPct val="75000"/>
              </a:spcBef>
              <a:buClr>
                <a:srgbClr val="669900"/>
              </a:buClr>
              <a:buFont typeface="Wingdings" pitchFamily="2" charset="2"/>
              <a:buChar char="Ü"/>
            </a:pPr>
            <a:r>
              <a:rPr lang="es-MX" dirty="0">
                <a:latin typeface="Calibri" pitchFamily="34" charset="0"/>
              </a:rPr>
              <a:t>Mientras tanto, es menester impulsar que la normatividad para el ejercicio de los distintos recursos que se asignan a las Entidades Federativas, además de las estrategias nacionales, considere las necesidades particulares de cada Estado y del Distrito Federal. </a:t>
            </a:r>
          </a:p>
        </p:txBody>
      </p:sp>
    </p:spTree>
    <p:extLst>
      <p:ext uri="{BB962C8B-B14F-4D97-AF65-F5344CB8AC3E}">
        <p14:creationId xmlns:p14="http://schemas.microsoft.com/office/powerpoint/2010/main" val="48129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395536" y="1124744"/>
            <a:ext cx="352839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MX" sz="2800" b="1" dirty="0" smtClean="0"/>
              <a:t>MÉXICO </a:t>
            </a:r>
          </a:p>
          <a:p>
            <a:pPr lvl="0" algn="ctr">
              <a:spcBef>
                <a:spcPct val="0"/>
              </a:spcBef>
              <a:defRPr/>
            </a:pPr>
            <a:r>
              <a:rPr lang="es-MX" sz="2800" b="1" dirty="0" smtClean="0"/>
              <a:t>SI ESTUDIA,</a:t>
            </a:r>
          </a:p>
          <a:p>
            <a:pPr lvl="0" algn="ctr">
              <a:spcBef>
                <a:spcPct val="0"/>
              </a:spcBef>
              <a:defRPr/>
            </a:pPr>
            <a:r>
              <a:rPr lang="es-MX" sz="2800" b="1" dirty="0" smtClean="0"/>
              <a:t>SI TRABAJA</a:t>
            </a:r>
          </a:p>
          <a:p>
            <a:pPr lvl="0" algn="ctr">
              <a:spcBef>
                <a:spcPct val="0"/>
              </a:spcBef>
              <a:defRPr/>
            </a:pPr>
            <a:endParaRPr lang="es-MX" b="1" dirty="0" smtClean="0">
              <a:latin typeface="+mj-lt"/>
            </a:endParaRPr>
          </a:p>
          <a:p>
            <a:pPr lvl="0" algn="just">
              <a:spcBef>
                <a:spcPct val="0"/>
              </a:spcBef>
              <a:defRPr/>
            </a:pPr>
            <a:r>
              <a:rPr lang="es-MX" dirty="0" smtClean="0">
                <a:latin typeface="+mj-lt"/>
              </a:rPr>
              <a:t>Como un importante logro, se </a:t>
            </a:r>
            <a:r>
              <a:rPr lang="es-MX" b="1" dirty="0" smtClean="0">
                <a:latin typeface="+mj-lt"/>
              </a:rPr>
              <a:t>instrumentó el Operativo CONAGO 2 “México si Estudia, Sí Trabaja”</a:t>
            </a:r>
            <a:r>
              <a:rPr lang="es-MX" dirty="0" smtClean="0">
                <a:latin typeface="+mj-lt"/>
              </a:rPr>
              <a:t>. </a:t>
            </a:r>
          </a:p>
          <a:p>
            <a:pPr lvl="0" algn="just">
              <a:spcBef>
                <a:spcPct val="0"/>
              </a:spcBef>
              <a:defRPr/>
            </a:pPr>
            <a:endParaRPr lang="es-MX" dirty="0" smtClean="0">
              <a:latin typeface="+mj-lt"/>
            </a:endParaRPr>
          </a:p>
          <a:p>
            <a:pPr lvl="0" algn="just">
              <a:spcBef>
                <a:spcPct val="0"/>
              </a:spcBef>
              <a:defRPr/>
            </a:pPr>
            <a:r>
              <a:rPr lang="es-MX" dirty="0" smtClean="0">
                <a:latin typeface="+mj-lt"/>
              </a:rPr>
              <a:t>Programa que tiene la finalidad de brindar oportunidades a los jóvenes sobre empleo y educación en todas las entidades federativas. </a:t>
            </a:r>
          </a:p>
          <a:p>
            <a:pPr lvl="0" algn="just">
              <a:spcBef>
                <a:spcPct val="0"/>
              </a:spcBef>
              <a:defRPr/>
            </a:pPr>
            <a:endParaRPr lang="es-MX" dirty="0" smtClean="0">
              <a:latin typeface="+mj-lt"/>
            </a:endParaRPr>
          </a:p>
          <a:p>
            <a:pPr lvl="0" algn="just">
              <a:spcBef>
                <a:spcPct val="0"/>
              </a:spcBef>
              <a:defRPr/>
            </a:pPr>
            <a:r>
              <a:rPr lang="es-MX" dirty="0" smtClean="0">
                <a:latin typeface="+mj-lt"/>
              </a:rPr>
              <a:t>En una primera fase se han colocado a 14,731 jóvenes y se han otorgado </a:t>
            </a:r>
            <a:r>
              <a:rPr lang="es-MX" dirty="0" smtClean="0">
                <a:latin typeface="+mj-lt"/>
              </a:rPr>
              <a:t>7,552 </a:t>
            </a:r>
            <a:r>
              <a:rPr lang="es-MX" dirty="0" smtClean="0">
                <a:latin typeface="+mj-lt"/>
              </a:rPr>
              <a:t>becas.  </a:t>
            </a:r>
          </a:p>
        </p:txBody>
      </p:sp>
      <p:pic>
        <p:nvPicPr>
          <p:cNvPr id="3074" name="Picture 2" descr="E:\Imagenes CONAGO\Mexico S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1"/>
          <a:stretch>
            <a:fillRect/>
          </a:stretch>
        </p:blipFill>
        <p:spPr bwMode="auto">
          <a:xfrm>
            <a:off x="467544" y="1844824"/>
            <a:ext cx="453828" cy="72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357158" y="260350"/>
            <a:ext cx="8463314" cy="575965"/>
            <a:chOff x="357158" y="260350"/>
            <a:chExt cx="8463314" cy="575965"/>
          </a:xfrm>
        </p:grpSpPr>
        <p:grpSp>
          <p:nvGrpSpPr>
            <p:cNvPr id="12" name="11 Grupo"/>
            <p:cNvGrpSpPr/>
            <p:nvPr/>
          </p:nvGrpSpPr>
          <p:grpSpPr>
            <a:xfrm>
              <a:off x="357158" y="260350"/>
              <a:ext cx="8462992" cy="575965"/>
              <a:chOff x="357158" y="260350"/>
              <a:chExt cx="8462992" cy="575965"/>
            </a:xfrm>
          </p:grpSpPr>
          <p:sp>
            <p:nvSpPr>
              <p:cNvPr id="13" name="12 Rectángulo"/>
              <p:cNvSpPr/>
              <p:nvPr/>
            </p:nvSpPr>
            <p:spPr bwMode="auto">
              <a:xfrm>
                <a:off x="395288" y="404813"/>
                <a:ext cx="2247886" cy="360362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MX" b="1" dirty="0" smtClean="0">
                    <a:solidFill>
                      <a:schemeClr val="bg1"/>
                    </a:solidFill>
                  </a:rPr>
                  <a:t>9 PROPUESTAS </a:t>
                </a:r>
                <a:endParaRPr lang="es-MX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14 Rectángulo"/>
              <p:cNvSpPr/>
              <p:nvPr/>
            </p:nvSpPr>
            <p:spPr bwMode="auto">
              <a:xfrm>
                <a:off x="395288" y="260350"/>
                <a:ext cx="8424862" cy="144463"/>
              </a:xfrm>
              <a:prstGeom prst="rect">
                <a:avLst/>
              </a:prstGeom>
              <a:solidFill>
                <a:srgbClr val="8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MX" dirty="0"/>
              </a:p>
            </p:txBody>
          </p:sp>
          <p:sp>
            <p:nvSpPr>
              <p:cNvPr id="16" name="15 Rectángulo"/>
              <p:cNvSpPr/>
              <p:nvPr/>
            </p:nvSpPr>
            <p:spPr bwMode="auto">
              <a:xfrm>
                <a:off x="357158" y="374650"/>
                <a:ext cx="228601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24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sp>
          <p:nvSpPr>
            <p:cNvPr id="18" name="17 CuadroTexto"/>
            <p:cNvSpPr txBox="1"/>
            <p:nvPr/>
          </p:nvSpPr>
          <p:spPr>
            <a:xfrm>
              <a:off x="4286248" y="339972"/>
              <a:ext cx="4534224" cy="424732"/>
            </a:xfrm>
            <a:prstGeom prst="rect">
              <a:avLst/>
            </a:prstGeom>
            <a:solidFill>
              <a:srgbClr val="808000"/>
            </a:solidFill>
          </p:spPr>
          <p:txBody>
            <a:bodyPr wrap="square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400" b="1" dirty="0" smtClean="0">
                  <a:solidFill>
                    <a:prstClr val="white"/>
                  </a:solidFill>
                </a:rPr>
                <a:t>Logros más destacados</a:t>
              </a:r>
              <a:endParaRPr lang="es-MX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endParaRPr>
            </a:p>
          </p:txBody>
        </p:sp>
      </p:grpSp>
      <p:pic>
        <p:nvPicPr>
          <p:cNvPr id="26" name="Picture 2" descr="E:\Imagenes CONAGO\Mexico S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1"/>
          <a:stretch>
            <a:fillRect/>
          </a:stretch>
        </p:blipFill>
        <p:spPr bwMode="auto">
          <a:xfrm>
            <a:off x="3347864" y="1844824"/>
            <a:ext cx="453828" cy="72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73 Imagen" descr="LOGO REUNION CONAGO-DF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24525" y="5589588"/>
            <a:ext cx="2971800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4286248" y="1700808"/>
            <a:ext cx="208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MÉXICO Si </a:t>
            </a:r>
            <a:endParaRPr lang="es-MX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085" y="1308092"/>
            <a:ext cx="2697163" cy="161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"/>
          <a:stretch/>
        </p:blipFill>
        <p:spPr bwMode="auto">
          <a:xfrm>
            <a:off x="4283968" y="1556792"/>
            <a:ext cx="4608511" cy="3773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29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73 Imagen" descr="LOGO REUNION CONAGO-DF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24525" y="5589588"/>
            <a:ext cx="2971800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060848"/>
            <a:ext cx="2808312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14 Grupo"/>
          <p:cNvGrpSpPr/>
          <p:nvPr/>
        </p:nvGrpSpPr>
        <p:grpSpPr>
          <a:xfrm>
            <a:off x="357158" y="260350"/>
            <a:ext cx="8462992" cy="575965"/>
            <a:chOff x="357158" y="260350"/>
            <a:chExt cx="8462992" cy="575965"/>
          </a:xfrm>
        </p:grpSpPr>
        <p:sp>
          <p:nvSpPr>
            <p:cNvPr id="16" name="15 Rectángulo"/>
            <p:cNvSpPr/>
            <p:nvPr/>
          </p:nvSpPr>
          <p:spPr bwMode="auto">
            <a:xfrm>
              <a:off x="395288" y="404813"/>
              <a:ext cx="2247886" cy="36036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b="1" dirty="0" smtClean="0">
                  <a:solidFill>
                    <a:schemeClr val="bg1"/>
                  </a:solidFill>
                </a:rPr>
                <a:t>9 PROPUESTAS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16 Rectángulo"/>
            <p:cNvSpPr/>
            <p:nvPr/>
          </p:nvSpPr>
          <p:spPr bwMode="auto">
            <a:xfrm>
              <a:off x="395288" y="260350"/>
              <a:ext cx="8424862" cy="14446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/>
            </a:p>
          </p:txBody>
        </p:sp>
        <p:sp>
          <p:nvSpPr>
            <p:cNvPr id="18" name="17 Rectángulo"/>
            <p:cNvSpPr/>
            <p:nvPr/>
          </p:nvSpPr>
          <p:spPr bwMode="auto">
            <a:xfrm>
              <a:off x="357158" y="374650"/>
              <a:ext cx="2286016" cy="46166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19" name="18 CuadroTexto"/>
          <p:cNvSpPr txBox="1"/>
          <p:nvPr/>
        </p:nvSpPr>
        <p:spPr>
          <a:xfrm>
            <a:off x="4286248" y="339972"/>
            <a:ext cx="4534224" cy="424732"/>
          </a:xfrm>
          <a:prstGeom prst="rect">
            <a:avLst/>
          </a:prstGeom>
          <a:solidFill>
            <a:srgbClr val="808000"/>
          </a:solidFill>
        </p:spPr>
        <p:txBody>
          <a:bodyPr wrap="square">
            <a:sp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b="1" dirty="0" smtClean="0">
                <a:solidFill>
                  <a:prstClr val="white"/>
                </a:solidFill>
              </a:rPr>
              <a:t>Logros más destacados</a:t>
            </a:r>
            <a:endParaRPr lang="es-MX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395858" y="2250738"/>
            <a:ext cx="47522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s-ES" dirty="0" smtClean="0">
                <a:latin typeface="+mj-lt"/>
              </a:rPr>
              <a:t>El </a:t>
            </a:r>
            <a:r>
              <a:rPr lang="es-MX" b="1" dirty="0" smtClean="0"/>
              <a:t>SISTEMA E-TRACE</a:t>
            </a:r>
            <a:r>
              <a:rPr lang="es-MX" dirty="0" smtClean="0"/>
              <a:t> de EUA, que permite el rastreo de las armas que se comercializan en ese país y </a:t>
            </a:r>
            <a:r>
              <a:rPr lang="es-MX" u="sng" dirty="0" smtClean="0"/>
              <a:t>en la Conferencia de Procuradores:</a:t>
            </a:r>
            <a:r>
              <a:rPr lang="es-MX" dirty="0" smtClean="0"/>
              <a:t>  </a:t>
            </a:r>
            <a:r>
              <a:rPr lang="es-MX" b="1" dirty="0" smtClean="0"/>
              <a:t>se hizo la invitación a 4 servidores públicos de cada Procuraduría y Fiscalía del país para iniciar la capacitación</a:t>
            </a:r>
            <a:r>
              <a:rPr lang="es-MX" dirty="0" smtClean="0"/>
              <a:t>.</a:t>
            </a:r>
          </a:p>
        </p:txBody>
      </p:sp>
      <p:grpSp>
        <p:nvGrpSpPr>
          <p:cNvPr id="24" name="20 Grupo"/>
          <p:cNvGrpSpPr/>
          <p:nvPr/>
        </p:nvGrpSpPr>
        <p:grpSpPr>
          <a:xfrm>
            <a:off x="6948264" y="2348880"/>
            <a:ext cx="1944216" cy="1512168"/>
            <a:chOff x="476744" y="2492896"/>
            <a:chExt cx="2815149" cy="1517081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7" t="58878" r="45338" b="14836"/>
            <a:stretch/>
          </p:blipFill>
          <p:spPr bwMode="auto">
            <a:xfrm>
              <a:off x="476744" y="2492896"/>
              <a:ext cx="2815149" cy="15170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25 CuadroTexto"/>
            <p:cNvSpPr txBox="1"/>
            <p:nvPr/>
          </p:nvSpPr>
          <p:spPr>
            <a:xfrm>
              <a:off x="1415341" y="2843411"/>
              <a:ext cx="62468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MX" sz="600" dirty="0"/>
            </a:p>
          </p:txBody>
        </p:sp>
      </p:grpSp>
      <p:sp>
        <p:nvSpPr>
          <p:cNvPr id="36" name="35 Rectángulo"/>
          <p:cNvSpPr/>
          <p:nvPr/>
        </p:nvSpPr>
        <p:spPr>
          <a:xfrm>
            <a:off x="4211960" y="456602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800" lvl="0" indent="-177800" algn="just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s-MX" dirty="0" smtClean="0"/>
              <a:t>El </a:t>
            </a:r>
            <a:r>
              <a:rPr lang="es-MX" b="1" dirty="0" smtClean="0"/>
              <a:t>SISTEMA IBIS</a:t>
            </a:r>
            <a:r>
              <a:rPr lang="es-MX" dirty="0" smtClean="0"/>
              <a:t>, para la identificación balística, en la cual, también </a:t>
            </a:r>
            <a:r>
              <a:rPr lang="es-MX" u="sng" dirty="0" smtClean="0"/>
              <a:t>en la Conferencia de Procuradores se acordó:</a:t>
            </a:r>
            <a:r>
              <a:rPr lang="es-MX" dirty="0" smtClean="0"/>
              <a:t> </a:t>
            </a:r>
            <a:r>
              <a:rPr lang="es-MX" b="1" dirty="0" smtClean="0"/>
              <a:t>iniciar el acercamiento para la celebración de los acuerdos y convenios </a:t>
            </a:r>
            <a:r>
              <a:rPr lang="es-MX" dirty="0" smtClean="0"/>
              <a:t>necesarios que aseguren el intercambio de información para la alimentación de la base de datos. </a:t>
            </a:r>
          </a:p>
        </p:txBody>
      </p:sp>
      <p:sp>
        <p:nvSpPr>
          <p:cNvPr id="37" name="36 Rectángulo"/>
          <p:cNvSpPr/>
          <p:nvPr/>
        </p:nvSpPr>
        <p:spPr>
          <a:xfrm>
            <a:off x="395536" y="860519"/>
            <a:ext cx="842493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MX" sz="2800" b="1" dirty="0" smtClean="0"/>
              <a:t>TRAFICO DE ARMAS </a:t>
            </a:r>
          </a:p>
          <a:p>
            <a:pPr lvl="0" algn="ctr">
              <a:spcBef>
                <a:spcPct val="0"/>
              </a:spcBef>
              <a:defRPr/>
            </a:pPr>
            <a:endParaRPr lang="es-MX" sz="500" b="1" dirty="0" smtClean="0"/>
          </a:p>
          <a:p>
            <a:pPr lvl="0" algn="just">
              <a:spcBef>
                <a:spcPct val="0"/>
              </a:spcBef>
              <a:defRPr/>
            </a:pPr>
            <a:r>
              <a:rPr lang="es-ES" b="1" dirty="0" smtClean="0"/>
              <a:t>La CONAGO logró dos acuerdos con la federación </a:t>
            </a:r>
            <a:r>
              <a:rPr lang="es-ES" dirty="0" smtClean="0"/>
              <a:t>para iniciar la implementación, en todas las entidades federativas, de : </a:t>
            </a:r>
          </a:p>
        </p:txBody>
      </p:sp>
      <p:grpSp>
        <p:nvGrpSpPr>
          <p:cNvPr id="38" name="17 Grupo"/>
          <p:cNvGrpSpPr/>
          <p:nvPr/>
        </p:nvGrpSpPr>
        <p:grpSpPr>
          <a:xfrm>
            <a:off x="539552" y="4409728"/>
            <a:ext cx="3600400" cy="2259632"/>
            <a:chOff x="539553" y="556647"/>
            <a:chExt cx="3233523" cy="1360185"/>
          </a:xfrm>
        </p:grpSpPr>
        <p:pic>
          <p:nvPicPr>
            <p:cNvPr id="39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15" t="3236" r="14969" b="79703"/>
            <a:stretch/>
          </p:blipFill>
          <p:spPr bwMode="auto">
            <a:xfrm>
              <a:off x="539553" y="556647"/>
              <a:ext cx="2376263" cy="13601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84" t="77398" r="46030" b="14172"/>
            <a:stretch/>
          </p:blipFill>
          <p:spPr bwMode="auto">
            <a:xfrm rot="5400000">
              <a:off x="2624931" y="768688"/>
              <a:ext cx="1360185" cy="936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" name="17 Grupo"/>
          <p:cNvGrpSpPr/>
          <p:nvPr/>
        </p:nvGrpSpPr>
        <p:grpSpPr>
          <a:xfrm>
            <a:off x="251520" y="4941168"/>
            <a:ext cx="2439888" cy="1448544"/>
            <a:chOff x="539553" y="556647"/>
            <a:chExt cx="3233523" cy="1360185"/>
          </a:xfrm>
        </p:grpSpPr>
        <p:pic>
          <p:nvPicPr>
            <p:cNvPr id="4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15" t="3236" r="14969" b="79703"/>
            <a:stretch/>
          </p:blipFill>
          <p:spPr bwMode="auto">
            <a:xfrm>
              <a:off x="539553" y="556647"/>
              <a:ext cx="2376263" cy="13601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84" t="77398" r="46030" b="14172"/>
            <a:stretch/>
          </p:blipFill>
          <p:spPr bwMode="auto">
            <a:xfrm rot="5400000">
              <a:off x="2624931" y="768688"/>
              <a:ext cx="1360185" cy="936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426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73 Imagen" descr="LOGO REUNION CONAGO-DF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24525" y="5589588"/>
            <a:ext cx="2971800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 descr="E:\Imagenes CONAGO\Huel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09120"/>
            <a:ext cx="1584176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E:\Imagenes CONAGO\Huel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1584176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E:\Imagenes CONAGO\Huel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581128"/>
            <a:ext cx="1584176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Imagenes CONAGO\Huel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1584176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96952"/>
            <a:ext cx="1959513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15 Grupo"/>
          <p:cNvGrpSpPr/>
          <p:nvPr/>
        </p:nvGrpSpPr>
        <p:grpSpPr>
          <a:xfrm>
            <a:off x="357158" y="260350"/>
            <a:ext cx="8462992" cy="575965"/>
            <a:chOff x="357158" y="260350"/>
            <a:chExt cx="8462992" cy="575965"/>
          </a:xfrm>
        </p:grpSpPr>
        <p:sp>
          <p:nvSpPr>
            <p:cNvPr id="17" name="16 Rectángulo"/>
            <p:cNvSpPr/>
            <p:nvPr/>
          </p:nvSpPr>
          <p:spPr bwMode="auto">
            <a:xfrm>
              <a:off x="395288" y="404813"/>
              <a:ext cx="2247886" cy="36036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b="1" dirty="0" smtClean="0">
                  <a:solidFill>
                    <a:schemeClr val="bg1"/>
                  </a:solidFill>
                </a:rPr>
                <a:t>9 PROPUESTAS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17 Rectángulo"/>
            <p:cNvSpPr/>
            <p:nvPr/>
          </p:nvSpPr>
          <p:spPr bwMode="auto">
            <a:xfrm>
              <a:off x="395288" y="260350"/>
              <a:ext cx="8424862" cy="14446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/>
            </a:p>
          </p:txBody>
        </p:sp>
        <p:sp>
          <p:nvSpPr>
            <p:cNvPr id="19" name="18 Rectángulo"/>
            <p:cNvSpPr/>
            <p:nvPr/>
          </p:nvSpPr>
          <p:spPr bwMode="auto">
            <a:xfrm>
              <a:off x="357158" y="374650"/>
              <a:ext cx="2286016" cy="46166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33" name="32 CuadroTexto"/>
          <p:cNvSpPr txBox="1"/>
          <p:nvPr/>
        </p:nvSpPr>
        <p:spPr>
          <a:xfrm>
            <a:off x="4286248" y="339972"/>
            <a:ext cx="4534224" cy="424732"/>
          </a:xfrm>
          <a:prstGeom prst="rect">
            <a:avLst/>
          </a:prstGeom>
          <a:solidFill>
            <a:srgbClr val="808000"/>
          </a:solidFill>
        </p:spPr>
        <p:txBody>
          <a:bodyPr wrap="square">
            <a:sp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b="1" dirty="0" smtClean="0">
                <a:solidFill>
                  <a:prstClr val="white"/>
                </a:solidFill>
              </a:rPr>
              <a:t>Logros más destacados</a:t>
            </a:r>
            <a:endParaRPr lang="es-MX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4" name="33 Rectángulo"/>
          <p:cNvSpPr/>
          <p:nvPr/>
        </p:nvSpPr>
        <p:spPr>
          <a:xfrm>
            <a:off x="4067944" y="1456323"/>
            <a:ext cx="475220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MX" sz="2800" b="1" dirty="0" smtClean="0"/>
              <a:t>REGISTRO BIOMÉTRICO </a:t>
            </a:r>
          </a:p>
          <a:p>
            <a:pPr lvl="0" algn="ctr">
              <a:spcBef>
                <a:spcPct val="0"/>
              </a:spcBef>
              <a:defRPr/>
            </a:pPr>
            <a:r>
              <a:rPr lang="es-MX" sz="2800" b="1" dirty="0" smtClean="0"/>
              <a:t>DE EXTRANJEROS</a:t>
            </a:r>
          </a:p>
          <a:p>
            <a:pPr lvl="0" algn="ctr">
              <a:spcBef>
                <a:spcPct val="0"/>
              </a:spcBef>
              <a:defRPr/>
            </a:pPr>
            <a:endParaRPr lang="es-MX" sz="1000" b="1" dirty="0" smtClean="0">
              <a:latin typeface="+mj-lt"/>
            </a:endParaRPr>
          </a:p>
          <a:p>
            <a:pPr marL="0" lvl="1" algn="just"/>
            <a:r>
              <a:rPr lang="es-ES" dirty="0" smtClean="0">
                <a:latin typeface="+mj-lt"/>
              </a:rPr>
              <a:t>La CONAGO </a:t>
            </a:r>
            <a:r>
              <a:rPr lang="es-MX" dirty="0" smtClean="0">
                <a:latin typeface="+mj-lt"/>
              </a:rPr>
              <a:t>convocó al INM </a:t>
            </a:r>
            <a:r>
              <a:rPr lang="es-MX" b="1" dirty="0" smtClean="0">
                <a:latin typeface="+mj-lt"/>
              </a:rPr>
              <a:t>acordándose desarrollar el plan de trabajo y la revisión de las variables </a:t>
            </a:r>
            <a:r>
              <a:rPr lang="es-MX" dirty="0" smtClean="0">
                <a:latin typeface="+mj-lt"/>
              </a:rPr>
              <a:t>que integrarán el registro. </a:t>
            </a:r>
          </a:p>
          <a:p>
            <a:pPr marL="0" lvl="1" algn="just"/>
            <a:endParaRPr lang="es-MX" dirty="0" smtClean="0">
              <a:latin typeface="+mj-lt"/>
            </a:endParaRPr>
          </a:p>
          <a:p>
            <a:pPr marL="0" lvl="1" algn="just"/>
            <a:r>
              <a:rPr lang="es-MX" dirty="0" smtClean="0">
                <a:latin typeface="+mj-lt"/>
              </a:rPr>
              <a:t>El INM producirá </a:t>
            </a:r>
            <a:r>
              <a:rPr lang="es-MX" b="1" dirty="0" smtClean="0">
                <a:latin typeface="+mj-lt"/>
              </a:rPr>
              <a:t>nuevas Formas Migratorias </a:t>
            </a:r>
            <a:r>
              <a:rPr lang="es-MX" dirty="0" smtClean="0">
                <a:latin typeface="+mj-lt"/>
              </a:rPr>
              <a:t>con información biométrica para extranjeros residentes temporales y permanentes. </a:t>
            </a:r>
            <a:r>
              <a:rPr lang="es-MX" b="1" dirty="0" smtClean="0">
                <a:latin typeface="+mj-lt"/>
              </a:rPr>
              <a:t>Se conformará una «tarjeta inteligente». </a:t>
            </a:r>
          </a:p>
          <a:p>
            <a:pPr marL="0" lvl="1" algn="just"/>
            <a:endParaRPr lang="es-MX" dirty="0" smtClean="0">
              <a:latin typeface="+mj-lt"/>
            </a:endParaRPr>
          </a:p>
          <a:p>
            <a:pPr marL="0" lvl="1" algn="just"/>
            <a:r>
              <a:rPr lang="es-MX" dirty="0" smtClean="0">
                <a:latin typeface="+mj-lt"/>
              </a:rPr>
              <a:t>Dicho proyecto </a:t>
            </a:r>
            <a:r>
              <a:rPr lang="es-MX" b="1" dirty="0" smtClean="0">
                <a:latin typeface="+mj-lt"/>
              </a:rPr>
              <a:t>es responsabilidad del INM </a:t>
            </a:r>
            <a:r>
              <a:rPr lang="es-MX" dirty="0" smtClean="0">
                <a:latin typeface="+mj-lt"/>
              </a:rPr>
              <a:t>encontrándose </a:t>
            </a:r>
            <a:r>
              <a:rPr lang="es-MX" b="1" dirty="0" smtClean="0">
                <a:latin typeface="+mj-lt"/>
              </a:rPr>
              <a:t>supeditado a la asignación del presupuesto y modificaciones </a:t>
            </a:r>
            <a:r>
              <a:rPr lang="es-MX" dirty="0" smtClean="0">
                <a:latin typeface="+mj-lt"/>
              </a:rPr>
              <a:t>al Reglamento de la Ley de Migración. </a:t>
            </a:r>
            <a:endParaRPr lang="es-ES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245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t="4403"/>
          <a:stretch>
            <a:fillRect/>
          </a:stretch>
        </p:blipFill>
        <p:spPr bwMode="auto">
          <a:xfrm>
            <a:off x="900113" y="6021388"/>
            <a:ext cx="8315325" cy="836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7 CuadroTexto"/>
          <p:cNvSpPr txBox="1"/>
          <p:nvPr/>
        </p:nvSpPr>
        <p:spPr>
          <a:xfrm>
            <a:off x="714317" y="2708920"/>
            <a:ext cx="8034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/>
              <a:t>Impacto del Operativo CONAGO 1</a:t>
            </a:r>
          </a:p>
          <a:p>
            <a:pPr algn="ctr"/>
            <a:r>
              <a:rPr lang="es-ES" sz="4000" b="1" dirty="0" smtClean="0"/>
              <a:t>en la Incidencia Delictiva</a:t>
            </a:r>
            <a:endParaRPr lang="es-ES" sz="40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t="4403"/>
          <a:stretch>
            <a:fillRect/>
          </a:stretch>
        </p:blipFill>
        <p:spPr bwMode="auto">
          <a:xfrm rot="5400000">
            <a:off x="-3000432" y="3000400"/>
            <a:ext cx="6715148" cy="714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217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CuadroTexto"/>
          <p:cNvSpPr txBox="1"/>
          <p:nvPr/>
        </p:nvSpPr>
        <p:spPr>
          <a:xfrm>
            <a:off x="0" y="76470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Resultados del Operativo CONAGO 1 Permanente </a:t>
            </a:r>
          </a:p>
          <a:p>
            <a:pPr algn="ctr"/>
            <a:r>
              <a:rPr lang="es-MX" b="1" dirty="0" smtClean="0"/>
              <a:t>del 13 de junio al 04 de diciembre de 2011</a:t>
            </a:r>
            <a:endParaRPr lang="es-MX" b="1" dirty="0"/>
          </a:p>
        </p:txBody>
      </p:sp>
      <p:grpSp>
        <p:nvGrpSpPr>
          <p:cNvPr id="2" name="1 Grupo"/>
          <p:cNvGrpSpPr/>
          <p:nvPr/>
        </p:nvGrpSpPr>
        <p:grpSpPr>
          <a:xfrm>
            <a:off x="207979" y="260350"/>
            <a:ext cx="8612492" cy="452854"/>
            <a:chOff x="207979" y="260350"/>
            <a:chExt cx="8612492" cy="452854"/>
          </a:xfrm>
        </p:grpSpPr>
        <p:grpSp>
          <p:nvGrpSpPr>
            <p:cNvPr id="32" name="31 Grupo"/>
            <p:cNvGrpSpPr/>
            <p:nvPr/>
          </p:nvGrpSpPr>
          <p:grpSpPr>
            <a:xfrm>
              <a:off x="207979" y="260350"/>
              <a:ext cx="8612171" cy="452854"/>
              <a:chOff x="207979" y="260350"/>
              <a:chExt cx="8612171" cy="452854"/>
            </a:xfrm>
          </p:grpSpPr>
          <p:sp>
            <p:nvSpPr>
              <p:cNvPr id="33" name="32 Rectángulo"/>
              <p:cNvSpPr/>
              <p:nvPr/>
            </p:nvSpPr>
            <p:spPr bwMode="auto">
              <a:xfrm>
                <a:off x="395288" y="404813"/>
                <a:ext cx="4608760" cy="30762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MX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4" name="33 Rectángulo"/>
              <p:cNvSpPr/>
              <p:nvPr/>
            </p:nvSpPr>
            <p:spPr bwMode="auto">
              <a:xfrm>
                <a:off x="395288" y="260350"/>
                <a:ext cx="8424862" cy="144463"/>
              </a:xfrm>
              <a:prstGeom prst="rect">
                <a:avLst/>
              </a:prstGeom>
              <a:solidFill>
                <a:srgbClr val="8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MX" dirty="0"/>
              </a:p>
            </p:txBody>
          </p:sp>
          <p:sp>
            <p:nvSpPr>
              <p:cNvPr id="35" name="34 Rectángulo"/>
              <p:cNvSpPr/>
              <p:nvPr/>
            </p:nvSpPr>
            <p:spPr bwMode="auto">
              <a:xfrm>
                <a:off x="207979" y="374650"/>
                <a:ext cx="496855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ES" sz="1600" b="1" spc="150" dirty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Resultados </a:t>
                </a:r>
                <a:r>
                  <a:rPr lang="es-ES" sz="1600" b="1" spc="150" dirty="0" smtClean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Operativo </a:t>
                </a:r>
                <a:r>
                  <a:rPr lang="es-ES" sz="1600" b="1" spc="150" dirty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CONAGO 1 Permanente</a:t>
                </a:r>
              </a:p>
            </p:txBody>
          </p:sp>
        </p:grpSp>
        <p:sp>
          <p:nvSpPr>
            <p:cNvPr id="36" name="35 CuadroTexto"/>
            <p:cNvSpPr txBox="1"/>
            <p:nvPr/>
          </p:nvSpPr>
          <p:spPr>
            <a:xfrm>
              <a:off x="5292080" y="404664"/>
              <a:ext cx="3528391" cy="307777"/>
            </a:xfrm>
            <a:prstGeom prst="rect">
              <a:avLst/>
            </a:prstGeom>
            <a:solidFill>
              <a:srgbClr val="808000"/>
            </a:solidFill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1400" b="1" cap="all" dirty="0">
                  <a:ln w="900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13 de junio al </a:t>
              </a:r>
              <a:r>
                <a:rPr lang="es-MX" sz="1400" b="1" cap="all" dirty="0" smtClean="0">
                  <a:ln w="900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04 </a:t>
              </a:r>
              <a:r>
                <a:rPr lang="es-MX" sz="1400" b="1" cap="all" dirty="0">
                  <a:ln w="900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de </a:t>
              </a:r>
              <a:r>
                <a:rPr lang="es-MX" sz="1400" b="1" cap="all" dirty="0" smtClean="0">
                  <a:ln w="900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diciembre de </a:t>
              </a:r>
              <a:r>
                <a:rPr lang="es-MX" sz="1400" b="1" cap="all" dirty="0">
                  <a:ln w="900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2011</a:t>
              </a:r>
              <a:endParaRPr lang="es-MX" sz="1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251520" y="1484784"/>
            <a:ext cx="8768814" cy="4068458"/>
            <a:chOff x="-396552" y="1774643"/>
            <a:chExt cx="9394785" cy="4068458"/>
          </a:xfrm>
        </p:grpSpPr>
        <p:graphicFrame>
          <p:nvGraphicFramePr>
            <p:cNvPr id="19" name="18 Diagrama"/>
            <p:cNvGraphicFramePr/>
            <p:nvPr>
              <p:extLst>
                <p:ext uri="{D42A27DB-BD31-4B8C-83A1-F6EECF244321}">
                  <p14:modId xmlns:p14="http://schemas.microsoft.com/office/powerpoint/2010/main" val="21759505"/>
                </p:ext>
              </p:extLst>
            </p:nvPr>
          </p:nvGraphicFramePr>
          <p:xfrm>
            <a:off x="-396552" y="1779101"/>
            <a:ext cx="727663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23" name="22 Rectángulo"/>
            <p:cNvSpPr/>
            <p:nvPr/>
          </p:nvSpPr>
          <p:spPr>
            <a:xfrm>
              <a:off x="251520" y="4333552"/>
              <a:ext cx="2617261" cy="90272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5" name="8 Grupo"/>
            <p:cNvGrpSpPr/>
            <p:nvPr/>
          </p:nvGrpSpPr>
          <p:grpSpPr>
            <a:xfrm>
              <a:off x="6379322" y="3099362"/>
              <a:ext cx="2618911" cy="1153509"/>
              <a:chOff x="5328587" y="2880324"/>
              <a:chExt cx="2618911" cy="1153509"/>
            </a:xfrm>
          </p:grpSpPr>
          <p:sp>
            <p:nvSpPr>
              <p:cNvPr id="26" name="25 Rectángulo"/>
              <p:cNvSpPr/>
              <p:nvPr/>
            </p:nvSpPr>
            <p:spPr>
              <a:xfrm>
                <a:off x="5328587" y="2880324"/>
                <a:ext cx="2297134" cy="902725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7" name="26 Rectángulo"/>
              <p:cNvSpPr/>
              <p:nvPr/>
            </p:nvSpPr>
            <p:spPr>
              <a:xfrm>
                <a:off x="5650363" y="3131108"/>
                <a:ext cx="2297135" cy="90272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lvl="0" algn="l" defTabSz="800100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b="1" dirty="0" smtClean="0">
                    <a:latin typeface="Albertus Medium (W1)" pitchFamily="34" charset="0"/>
                  </a:rPr>
                  <a:t>Armas  Aseguradas</a:t>
                </a:r>
                <a:endParaRPr lang="es-MX" b="1" dirty="0">
                  <a:latin typeface="Albertus Medium (W1)" pitchFamily="34" charset="0"/>
                </a:endParaRPr>
              </a:p>
            </p:txBody>
          </p:sp>
        </p:grpSp>
        <p:sp>
          <p:nvSpPr>
            <p:cNvPr id="29" name="28 Rectángulo"/>
            <p:cNvSpPr/>
            <p:nvPr/>
          </p:nvSpPr>
          <p:spPr>
            <a:xfrm>
              <a:off x="179513" y="1774643"/>
              <a:ext cx="2664296" cy="90272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6" name="15 Grupo"/>
            <p:cNvGrpSpPr/>
            <p:nvPr/>
          </p:nvGrpSpPr>
          <p:grpSpPr>
            <a:xfrm>
              <a:off x="5201526" y="4685931"/>
              <a:ext cx="3427910" cy="903657"/>
              <a:chOff x="4977124" y="2894185"/>
              <a:chExt cx="3427910" cy="903657"/>
            </a:xfrm>
          </p:grpSpPr>
          <p:sp>
            <p:nvSpPr>
              <p:cNvPr id="17" name="16 Rectángulo"/>
              <p:cNvSpPr/>
              <p:nvPr/>
            </p:nvSpPr>
            <p:spPr>
              <a:xfrm>
                <a:off x="4977124" y="2894185"/>
                <a:ext cx="2299505" cy="903657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0" name="19 Rectángulo"/>
              <p:cNvSpPr/>
              <p:nvPr/>
            </p:nvSpPr>
            <p:spPr>
              <a:xfrm>
                <a:off x="5218136" y="2894185"/>
                <a:ext cx="3186898" cy="90365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lvl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1800" b="1" kern="1200" dirty="0" smtClean="0">
                    <a:latin typeface="Albertus Medium (W1)" pitchFamily="34" charset="0"/>
                  </a:rPr>
                  <a:t>Mandamientos </a:t>
                </a:r>
                <a:r>
                  <a:rPr lang="es-MX" b="1" dirty="0">
                    <a:latin typeface="Albertus Medium (W1)" pitchFamily="34" charset="0"/>
                  </a:rPr>
                  <a:t>J</a:t>
                </a:r>
                <a:r>
                  <a:rPr lang="es-MX" sz="1800" b="1" kern="1200" dirty="0" smtClean="0">
                    <a:latin typeface="Albertus Medium (W1)" pitchFamily="34" charset="0"/>
                  </a:rPr>
                  <a:t>udiciales Cumplimentados</a:t>
                </a:r>
                <a:endParaRPr lang="es-MX" sz="1800" b="1" kern="1200" dirty="0">
                  <a:latin typeface="Albertus Medium (W1)" pitchFamily="34" charset="0"/>
                </a:endParaRPr>
              </a:p>
            </p:txBody>
          </p:sp>
        </p:grpSp>
      </p:grpSp>
      <p:grpSp>
        <p:nvGrpSpPr>
          <p:cNvPr id="21" name="20 Grupo"/>
          <p:cNvGrpSpPr/>
          <p:nvPr/>
        </p:nvGrpSpPr>
        <p:grpSpPr>
          <a:xfrm>
            <a:off x="-252536" y="3068960"/>
            <a:ext cx="3350297" cy="1159816"/>
            <a:chOff x="-252536" y="1398795"/>
            <a:chExt cx="3350297" cy="1159816"/>
          </a:xfrm>
        </p:grpSpPr>
        <p:sp>
          <p:nvSpPr>
            <p:cNvPr id="22" name="21 Rectángulo"/>
            <p:cNvSpPr/>
            <p:nvPr/>
          </p:nvSpPr>
          <p:spPr>
            <a:xfrm>
              <a:off x="0" y="1655471"/>
              <a:ext cx="3097761" cy="90314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23 Rectángulo"/>
            <p:cNvSpPr/>
            <p:nvPr/>
          </p:nvSpPr>
          <p:spPr>
            <a:xfrm>
              <a:off x="-252536" y="1398795"/>
              <a:ext cx="3097761" cy="9031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800" b="1" kern="1200" dirty="0" smtClean="0">
                  <a:latin typeface="Albertus Medium (W1)" pitchFamily="34" charset="0"/>
                </a:rPr>
                <a:t>Detenciones</a:t>
              </a:r>
              <a:endParaRPr lang="es-MX" sz="1800" b="1" kern="1200" dirty="0">
                <a:latin typeface="Albertus Medium (W1)" pitchFamily="34" charset="0"/>
              </a:endParaRPr>
            </a:p>
          </p:txBody>
        </p:sp>
      </p:grpSp>
      <p:pic>
        <p:nvPicPr>
          <p:cNvPr id="28" name="11 Imagen" descr="LOGO REUNION CONAGO-DF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24525" y="5589588"/>
            <a:ext cx="2971800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E:\Imagenes CONAGO\Banner_Conago1_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81128"/>
            <a:ext cx="1276028" cy="2019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36 Rectángulo"/>
          <p:cNvSpPr/>
          <p:nvPr/>
        </p:nvSpPr>
        <p:spPr>
          <a:xfrm>
            <a:off x="1475656" y="5879013"/>
            <a:ext cx="7380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dirty="0" smtClean="0">
                <a:solidFill>
                  <a:prstClr val="black"/>
                </a:solidFill>
              </a:rPr>
              <a:t>Actualmente dichos resultados son publicados en la página de internet </a:t>
            </a:r>
            <a:r>
              <a:rPr lang="es-MX" dirty="0">
                <a:solidFill>
                  <a:prstClr val="black"/>
                </a:solidFill>
              </a:rPr>
              <a:t>de la </a:t>
            </a:r>
            <a:r>
              <a:rPr lang="es-MX" dirty="0" smtClean="0">
                <a:solidFill>
                  <a:prstClr val="black"/>
                </a:solidFill>
              </a:rPr>
              <a:t>CONAGO como una aportación adicional al tema de transparencia. </a:t>
            </a:r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9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t="4403"/>
          <a:stretch>
            <a:fillRect/>
          </a:stretch>
        </p:blipFill>
        <p:spPr bwMode="auto">
          <a:xfrm>
            <a:off x="900113" y="6021388"/>
            <a:ext cx="8315325" cy="836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7 CuadroTexto"/>
          <p:cNvSpPr txBox="1"/>
          <p:nvPr/>
        </p:nvSpPr>
        <p:spPr>
          <a:xfrm>
            <a:off x="714317" y="2681625"/>
            <a:ext cx="8034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/>
              <a:t>Balance General de la Gestión </a:t>
            </a:r>
          </a:p>
          <a:p>
            <a:pPr algn="ctr"/>
            <a:r>
              <a:rPr lang="es-ES" sz="4000" b="1" dirty="0" smtClean="0"/>
              <a:t>mayo-diciembre 2011 de la CONAGO</a:t>
            </a:r>
            <a:endParaRPr lang="es-ES" sz="40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t="4403"/>
          <a:stretch>
            <a:fillRect/>
          </a:stretch>
        </p:blipFill>
        <p:spPr bwMode="auto">
          <a:xfrm rot="5400000">
            <a:off x="-3000432" y="3000400"/>
            <a:ext cx="6715148" cy="714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9801622"/>
              </p:ext>
            </p:extLst>
          </p:nvPr>
        </p:nvGraphicFramePr>
        <p:xfrm>
          <a:off x="395288" y="836712"/>
          <a:ext cx="8425183" cy="5329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4 Grupo"/>
          <p:cNvGrpSpPr/>
          <p:nvPr/>
        </p:nvGrpSpPr>
        <p:grpSpPr>
          <a:xfrm>
            <a:off x="207979" y="260350"/>
            <a:ext cx="8612492" cy="452854"/>
            <a:chOff x="207979" y="260350"/>
            <a:chExt cx="8612492" cy="452854"/>
          </a:xfrm>
        </p:grpSpPr>
        <p:grpSp>
          <p:nvGrpSpPr>
            <p:cNvPr id="6" name="5 Grupo"/>
            <p:cNvGrpSpPr/>
            <p:nvPr/>
          </p:nvGrpSpPr>
          <p:grpSpPr>
            <a:xfrm>
              <a:off x="207979" y="260350"/>
              <a:ext cx="8612171" cy="452854"/>
              <a:chOff x="207979" y="260350"/>
              <a:chExt cx="8612171" cy="452854"/>
            </a:xfrm>
          </p:grpSpPr>
          <p:sp>
            <p:nvSpPr>
              <p:cNvPr id="8" name="7 Rectángulo"/>
              <p:cNvSpPr/>
              <p:nvPr/>
            </p:nvSpPr>
            <p:spPr bwMode="auto">
              <a:xfrm>
                <a:off x="395288" y="404813"/>
                <a:ext cx="4608760" cy="30762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MX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9" name="8 Rectángulo"/>
              <p:cNvSpPr/>
              <p:nvPr/>
            </p:nvSpPr>
            <p:spPr bwMode="auto">
              <a:xfrm>
                <a:off x="395288" y="260350"/>
                <a:ext cx="8424862" cy="144463"/>
              </a:xfrm>
              <a:prstGeom prst="rect">
                <a:avLst/>
              </a:prstGeom>
              <a:solidFill>
                <a:srgbClr val="8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MX" dirty="0"/>
              </a:p>
            </p:txBody>
          </p:sp>
          <p:sp>
            <p:nvSpPr>
              <p:cNvPr id="10" name="9 Rectángulo"/>
              <p:cNvSpPr/>
              <p:nvPr/>
            </p:nvSpPr>
            <p:spPr bwMode="auto">
              <a:xfrm>
                <a:off x="207979" y="374650"/>
                <a:ext cx="496855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ES" sz="1600" b="1" spc="150" dirty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Resultados </a:t>
                </a:r>
                <a:r>
                  <a:rPr lang="es-ES" sz="1600" b="1" spc="150" dirty="0" smtClean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Operativo </a:t>
                </a:r>
                <a:r>
                  <a:rPr lang="es-ES" sz="1600" b="1" spc="150" dirty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CONAGO 1 Permanente</a:t>
                </a:r>
              </a:p>
            </p:txBody>
          </p:sp>
        </p:grpSp>
        <p:sp>
          <p:nvSpPr>
            <p:cNvPr id="7" name="6 CuadroTexto"/>
            <p:cNvSpPr txBox="1"/>
            <p:nvPr/>
          </p:nvSpPr>
          <p:spPr>
            <a:xfrm>
              <a:off x="5292080" y="404664"/>
              <a:ext cx="3528391" cy="307777"/>
            </a:xfrm>
            <a:prstGeom prst="rect">
              <a:avLst/>
            </a:prstGeom>
            <a:solidFill>
              <a:srgbClr val="808000"/>
            </a:solidFill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1400" b="1" cap="all" dirty="0" smtClean="0">
                  <a:ln w="900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Julio-octubre de </a:t>
              </a:r>
              <a:r>
                <a:rPr lang="es-MX" sz="1400" b="1" cap="all" dirty="0">
                  <a:ln w="900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2011</a:t>
              </a:r>
              <a:endParaRPr lang="es-MX" sz="1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endParaRPr>
            </a:p>
          </p:txBody>
        </p:sp>
      </p:grpSp>
      <p:sp>
        <p:nvSpPr>
          <p:cNvPr id="11" name="1 CuadroTexto"/>
          <p:cNvSpPr txBox="1"/>
          <p:nvPr/>
        </p:nvSpPr>
        <p:spPr>
          <a:xfrm>
            <a:off x="4355976" y="6237312"/>
            <a:ext cx="4173331" cy="43204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100" b="1" dirty="0"/>
              <a:t>Fuente:</a:t>
            </a:r>
            <a:r>
              <a:rPr lang="es-MX" sz="1100" b="1" baseline="0" dirty="0"/>
              <a:t> CONAGO CON DATOS DEL SNSP (FORMATO CIEISP</a:t>
            </a:r>
            <a:r>
              <a:rPr lang="es-MX" sz="1100" b="1" baseline="0" dirty="0" smtClean="0"/>
              <a:t>)</a:t>
            </a:r>
          </a:p>
          <a:p>
            <a:pPr algn="r"/>
            <a:r>
              <a:rPr lang="es-MX" sz="1100" b="1" baseline="0" dirty="0" smtClean="0"/>
              <a:t>Página consultada el 04 de diciembre de 2011</a:t>
            </a:r>
          </a:p>
        </p:txBody>
      </p:sp>
    </p:spTree>
    <p:extLst>
      <p:ext uri="{BB962C8B-B14F-4D97-AF65-F5344CB8AC3E}">
        <p14:creationId xmlns:p14="http://schemas.microsoft.com/office/powerpoint/2010/main" val="276604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4 Grupo"/>
          <p:cNvGrpSpPr>
            <a:grpSpLocks/>
          </p:cNvGrpSpPr>
          <p:nvPr/>
        </p:nvGrpSpPr>
        <p:grpSpPr bwMode="auto">
          <a:xfrm>
            <a:off x="214313" y="260350"/>
            <a:ext cx="8605837" cy="554038"/>
            <a:chOff x="214390" y="260648"/>
            <a:chExt cx="8606082" cy="553925"/>
          </a:xfrm>
        </p:grpSpPr>
        <p:sp>
          <p:nvSpPr>
            <p:cNvPr id="7" name="6 Rectángulo"/>
            <p:cNvSpPr/>
            <p:nvPr/>
          </p:nvSpPr>
          <p:spPr>
            <a:xfrm>
              <a:off x="395370" y="405082"/>
              <a:ext cx="2808367" cy="36028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>
                <a:solidFill>
                  <a:srgbClr val="C00000"/>
                </a:solidFill>
              </a:endParaRP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395370" y="260648"/>
              <a:ext cx="8425102" cy="144434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/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214390" y="352908"/>
              <a:ext cx="3096344" cy="46166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2" name="1 CuadroTexto"/>
          <p:cNvSpPr txBox="1"/>
          <p:nvPr/>
        </p:nvSpPr>
        <p:spPr>
          <a:xfrm>
            <a:off x="404328" y="836712"/>
            <a:ext cx="8424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/>
              <a:t>El impacto del operativo CONAGO 1 coadyuvó en el rompimiento de la tendencia a la alza de la incidencia delictiva de los delitos de Alto Impacto en los periodos correspondientes (julio-octubre) de los últimos 5 años. </a:t>
            </a:r>
            <a:endParaRPr lang="es-MX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3203575" y="426150"/>
            <a:ext cx="5616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/>
              <a:t>Impacto del Operativo CONAGO 1 en la Incidencia delictiva</a:t>
            </a:r>
          </a:p>
        </p:txBody>
      </p:sp>
      <p:graphicFrame>
        <p:nvGraphicFramePr>
          <p:cNvPr id="15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280960"/>
              </p:ext>
            </p:extLst>
          </p:nvPr>
        </p:nvGraphicFramePr>
        <p:xfrm>
          <a:off x="395288" y="1988840"/>
          <a:ext cx="842486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16 Rectángulo"/>
          <p:cNvSpPr/>
          <p:nvPr/>
        </p:nvSpPr>
        <p:spPr>
          <a:xfrm>
            <a:off x="404328" y="5949280"/>
            <a:ext cx="8415822" cy="85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/>
            <a:r>
              <a:rPr lang="es-MX" sz="2000" b="1" baseline="30000" dirty="0" smtClean="0"/>
              <a:t>1</a:t>
            </a:r>
            <a:r>
              <a:rPr lang="es-MX" sz="1400" baseline="30000" dirty="0" smtClean="0"/>
              <a:t> </a:t>
            </a:r>
            <a:r>
              <a:rPr lang="es-MX" sz="1200" b="1" dirty="0" smtClean="0"/>
              <a:t>Extorsión, Homicidio culposo, Homicidio doloso, Lesiones culposas, Lesiones dolosas, Robo con violencia y sin violencia a bancos, Robo con violencia y sin violencia a casa habitación, Robo con violencia y sin violencia a </a:t>
            </a:r>
            <a:r>
              <a:rPr lang="es-MX" sz="1200" b="1" dirty="0"/>
              <a:t>negocios, Robo con violencia y sin violencia a transeúnte, Robo con violencia y sin violencia de vehículos, Secuestro y Violación </a:t>
            </a:r>
            <a:r>
              <a:rPr lang="es-MX" sz="1200" b="1" dirty="0" smtClean="0"/>
              <a:t>equiparada (nota no resulta compatible el robo a todo tipo de transporte por que en el CIEISP solo existe el robo a transportista).  </a:t>
            </a:r>
            <a:endParaRPr lang="es-MX" sz="1200" b="1" dirty="0"/>
          </a:p>
        </p:txBody>
      </p:sp>
      <p:sp>
        <p:nvSpPr>
          <p:cNvPr id="20" name="1 CuadroTexto"/>
          <p:cNvSpPr txBox="1"/>
          <p:nvPr/>
        </p:nvSpPr>
        <p:spPr>
          <a:xfrm>
            <a:off x="1166088" y="5517232"/>
            <a:ext cx="7582376" cy="475761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100" b="1" dirty="0"/>
              <a:t>Fuente:</a:t>
            </a:r>
            <a:r>
              <a:rPr lang="es-MX" sz="1100" b="1" baseline="0" dirty="0"/>
              <a:t> CONAGO CON DATOS DEL SNSP (FORMATO CIEISP) </a:t>
            </a:r>
            <a:endParaRPr lang="es-MX" sz="1100" b="1" baseline="0" dirty="0" smtClean="0"/>
          </a:p>
          <a:p>
            <a:pPr marL="171450" indent="-171450" algn="r">
              <a:buFont typeface="Arial" charset="0"/>
              <a:buChar char="•"/>
            </a:pPr>
            <a:r>
              <a:rPr lang="es-MX" dirty="0" smtClean="0"/>
              <a:t>El </a:t>
            </a:r>
            <a:r>
              <a:rPr lang="es-MX" dirty="0"/>
              <a:t>dato de San Luis Potosí de octubre se </a:t>
            </a:r>
            <a:r>
              <a:rPr lang="es-MX" dirty="0" smtClean="0"/>
              <a:t>estimó </a:t>
            </a:r>
            <a:r>
              <a:rPr lang="es-MX" dirty="0"/>
              <a:t>con base en su promedio mensual enero-septiembre </a:t>
            </a:r>
            <a:r>
              <a:rPr lang="es-MX" dirty="0" smtClean="0"/>
              <a:t> (única entidad que falta por subirse).</a:t>
            </a:r>
            <a:endParaRPr lang="es-MX" dirty="0"/>
          </a:p>
          <a:p>
            <a:pPr algn="r"/>
            <a:endParaRPr lang="es-MX" sz="1100" b="1" baseline="0" dirty="0"/>
          </a:p>
        </p:txBody>
      </p:sp>
      <p:cxnSp>
        <p:nvCxnSpPr>
          <p:cNvPr id="22" name="21 Conector recto"/>
          <p:cNvCxnSpPr/>
          <p:nvPr/>
        </p:nvCxnSpPr>
        <p:spPr>
          <a:xfrm>
            <a:off x="6876256" y="2708920"/>
            <a:ext cx="0" cy="205171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CuadroTexto"/>
          <p:cNvSpPr txBox="1"/>
          <p:nvPr/>
        </p:nvSpPr>
        <p:spPr>
          <a:xfrm>
            <a:off x="6882656" y="4534970"/>
            <a:ext cx="1371099" cy="291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/>
              <a:t>Con operativo</a:t>
            </a:r>
            <a:endParaRPr lang="es-MX" sz="1400" b="1" dirty="0"/>
          </a:p>
        </p:txBody>
      </p:sp>
      <p:sp>
        <p:nvSpPr>
          <p:cNvPr id="25" name="24 CuadroTexto"/>
          <p:cNvSpPr txBox="1"/>
          <p:nvPr/>
        </p:nvSpPr>
        <p:spPr>
          <a:xfrm>
            <a:off x="5580112" y="4509120"/>
            <a:ext cx="1371099" cy="291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/>
              <a:t>Sin  operativo</a:t>
            </a:r>
            <a:endParaRPr lang="es-MX" sz="1400" b="1" dirty="0"/>
          </a:p>
        </p:txBody>
      </p:sp>
    </p:spTree>
    <p:extLst>
      <p:ext uri="{BB962C8B-B14F-4D97-AF65-F5344CB8AC3E}">
        <p14:creationId xmlns:p14="http://schemas.microsoft.com/office/powerpoint/2010/main" val="62326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6731258"/>
              </p:ext>
            </p:extLst>
          </p:nvPr>
        </p:nvGraphicFramePr>
        <p:xfrm>
          <a:off x="395288" y="1328737"/>
          <a:ext cx="8639174" cy="4836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2 Grupo"/>
          <p:cNvGrpSpPr/>
          <p:nvPr/>
        </p:nvGrpSpPr>
        <p:grpSpPr>
          <a:xfrm>
            <a:off x="207979" y="260350"/>
            <a:ext cx="8612492" cy="452854"/>
            <a:chOff x="207979" y="260350"/>
            <a:chExt cx="8612492" cy="452854"/>
          </a:xfrm>
        </p:grpSpPr>
        <p:grpSp>
          <p:nvGrpSpPr>
            <p:cNvPr id="4" name="3 Grupo"/>
            <p:cNvGrpSpPr/>
            <p:nvPr/>
          </p:nvGrpSpPr>
          <p:grpSpPr>
            <a:xfrm>
              <a:off x="207979" y="260350"/>
              <a:ext cx="8612171" cy="452854"/>
              <a:chOff x="207979" y="260350"/>
              <a:chExt cx="8612171" cy="452854"/>
            </a:xfrm>
          </p:grpSpPr>
          <p:sp>
            <p:nvSpPr>
              <p:cNvPr id="6" name="5 Rectángulo"/>
              <p:cNvSpPr/>
              <p:nvPr/>
            </p:nvSpPr>
            <p:spPr bwMode="auto">
              <a:xfrm>
                <a:off x="395288" y="404813"/>
                <a:ext cx="4608760" cy="30762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MX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7" name="6 Rectángulo"/>
              <p:cNvSpPr/>
              <p:nvPr/>
            </p:nvSpPr>
            <p:spPr bwMode="auto">
              <a:xfrm>
                <a:off x="395288" y="260350"/>
                <a:ext cx="8424862" cy="144463"/>
              </a:xfrm>
              <a:prstGeom prst="rect">
                <a:avLst/>
              </a:prstGeom>
              <a:solidFill>
                <a:srgbClr val="8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MX" dirty="0"/>
              </a:p>
            </p:txBody>
          </p:sp>
          <p:sp>
            <p:nvSpPr>
              <p:cNvPr id="8" name="7 Rectángulo"/>
              <p:cNvSpPr/>
              <p:nvPr/>
            </p:nvSpPr>
            <p:spPr bwMode="auto">
              <a:xfrm>
                <a:off x="207979" y="374650"/>
                <a:ext cx="496855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ES" sz="1600" b="1" spc="150" dirty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Resultados </a:t>
                </a:r>
                <a:r>
                  <a:rPr lang="es-ES" sz="1600" b="1" spc="150" dirty="0" smtClean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Operativo </a:t>
                </a:r>
                <a:r>
                  <a:rPr lang="es-ES" sz="1600" b="1" spc="150" dirty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CONAGO 1 Permanente</a:t>
                </a:r>
              </a:p>
            </p:txBody>
          </p:sp>
        </p:grpSp>
        <p:sp>
          <p:nvSpPr>
            <p:cNvPr id="5" name="4 CuadroTexto"/>
            <p:cNvSpPr txBox="1"/>
            <p:nvPr/>
          </p:nvSpPr>
          <p:spPr>
            <a:xfrm>
              <a:off x="5292080" y="404664"/>
              <a:ext cx="3528391" cy="307777"/>
            </a:xfrm>
            <a:prstGeom prst="rect">
              <a:avLst/>
            </a:prstGeom>
            <a:solidFill>
              <a:srgbClr val="808000"/>
            </a:solidFill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1400" b="1" cap="all" dirty="0">
                  <a:ln w="900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13 de junio al </a:t>
              </a:r>
              <a:r>
                <a:rPr lang="es-MX" sz="1400" b="1" cap="all" dirty="0" smtClean="0">
                  <a:ln w="900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04 </a:t>
              </a:r>
              <a:r>
                <a:rPr lang="es-MX" sz="1400" b="1" cap="all" dirty="0">
                  <a:ln w="900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de </a:t>
              </a:r>
              <a:r>
                <a:rPr lang="es-MX" sz="1400" b="1" cap="all" dirty="0" smtClean="0">
                  <a:ln w="900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diciembre de </a:t>
              </a:r>
              <a:r>
                <a:rPr lang="es-MX" sz="1400" b="1" cap="all" dirty="0">
                  <a:ln w="900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2011</a:t>
              </a:r>
              <a:endParaRPr lang="es-MX" sz="1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endParaRPr>
            </a:p>
          </p:txBody>
        </p:sp>
      </p:grpSp>
      <p:cxnSp>
        <p:nvCxnSpPr>
          <p:cNvPr id="9" name="8 Conector recto"/>
          <p:cNvCxnSpPr/>
          <p:nvPr/>
        </p:nvCxnSpPr>
        <p:spPr>
          <a:xfrm>
            <a:off x="7020272" y="1843596"/>
            <a:ext cx="506" cy="338560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7089333" y="4757848"/>
            <a:ext cx="1371099" cy="291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/>
              <a:t>Con operativo</a:t>
            </a:r>
            <a:endParaRPr lang="es-MX" sz="14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786789" y="4731998"/>
            <a:ext cx="1371099" cy="291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/>
              <a:t>Sin  operativo</a:t>
            </a:r>
            <a:endParaRPr lang="es-MX" sz="1400" b="1" dirty="0"/>
          </a:p>
        </p:txBody>
      </p:sp>
      <p:sp>
        <p:nvSpPr>
          <p:cNvPr id="13" name="1 CuadroTexto"/>
          <p:cNvSpPr txBox="1"/>
          <p:nvPr/>
        </p:nvSpPr>
        <p:spPr>
          <a:xfrm>
            <a:off x="4791157" y="6093296"/>
            <a:ext cx="4173331" cy="43204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100" b="1" dirty="0"/>
              <a:t>Fuente:</a:t>
            </a:r>
            <a:r>
              <a:rPr lang="es-MX" sz="1100" b="1" baseline="0" dirty="0"/>
              <a:t> CONAGO CON DATOS DEL SNSP (FORMATO CIEISP</a:t>
            </a:r>
            <a:r>
              <a:rPr lang="es-MX" sz="1100" b="1" baseline="0" dirty="0" smtClean="0"/>
              <a:t>)</a:t>
            </a:r>
          </a:p>
          <a:p>
            <a:pPr algn="r"/>
            <a:r>
              <a:rPr lang="es-MX" sz="1100" b="1" baseline="0" dirty="0" smtClean="0"/>
              <a:t>Página consultada el 04 de diciembre de 2011</a:t>
            </a:r>
          </a:p>
        </p:txBody>
      </p:sp>
    </p:spTree>
    <p:extLst>
      <p:ext uri="{BB962C8B-B14F-4D97-AF65-F5344CB8AC3E}">
        <p14:creationId xmlns:p14="http://schemas.microsoft.com/office/powerpoint/2010/main" val="252379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6157483"/>
              </p:ext>
            </p:extLst>
          </p:nvPr>
        </p:nvGraphicFramePr>
        <p:xfrm>
          <a:off x="207979" y="1340768"/>
          <a:ext cx="8826483" cy="4511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2 Grupo"/>
          <p:cNvGrpSpPr/>
          <p:nvPr/>
        </p:nvGrpSpPr>
        <p:grpSpPr>
          <a:xfrm>
            <a:off x="207979" y="260350"/>
            <a:ext cx="8612492" cy="452854"/>
            <a:chOff x="207979" y="260350"/>
            <a:chExt cx="8612492" cy="452854"/>
          </a:xfrm>
        </p:grpSpPr>
        <p:grpSp>
          <p:nvGrpSpPr>
            <p:cNvPr id="4" name="3 Grupo"/>
            <p:cNvGrpSpPr/>
            <p:nvPr/>
          </p:nvGrpSpPr>
          <p:grpSpPr>
            <a:xfrm>
              <a:off x="207979" y="260350"/>
              <a:ext cx="8612171" cy="452854"/>
              <a:chOff x="207979" y="260350"/>
              <a:chExt cx="8612171" cy="452854"/>
            </a:xfrm>
          </p:grpSpPr>
          <p:sp>
            <p:nvSpPr>
              <p:cNvPr id="6" name="5 Rectángulo"/>
              <p:cNvSpPr/>
              <p:nvPr/>
            </p:nvSpPr>
            <p:spPr bwMode="auto">
              <a:xfrm>
                <a:off x="395288" y="404813"/>
                <a:ext cx="4608760" cy="30762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MX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7" name="6 Rectángulo"/>
              <p:cNvSpPr/>
              <p:nvPr/>
            </p:nvSpPr>
            <p:spPr bwMode="auto">
              <a:xfrm>
                <a:off x="395288" y="260350"/>
                <a:ext cx="8424862" cy="144463"/>
              </a:xfrm>
              <a:prstGeom prst="rect">
                <a:avLst/>
              </a:prstGeom>
              <a:solidFill>
                <a:srgbClr val="8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MX" dirty="0"/>
              </a:p>
            </p:txBody>
          </p:sp>
          <p:sp>
            <p:nvSpPr>
              <p:cNvPr id="8" name="7 Rectángulo"/>
              <p:cNvSpPr/>
              <p:nvPr/>
            </p:nvSpPr>
            <p:spPr bwMode="auto">
              <a:xfrm>
                <a:off x="207979" y="374650"/>
                <a:ext cx="496855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ES" sz="1600" b="1" spc="150" dirty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Resultados </a:t>
                </a:r>
                <a:r>
                  <a:rPr lang="es-ES" sz="1600" b="1" spc="150" dirty="0" smtClean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Operativo </a:t>
                </a:r>
                <a:r>
                  <a:rPr lang="es-ES" sz="1600" b="1" spc="150" dirty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CONAGO 1 Permanente</a:t>
                </a:r>
              </a:p>
            </p:txBody>
          </p:sp>
        </p:grpSp>
        <p:sp>
          <p:nvSpPr>
            <p:cNvPr id="5" name="4 CuadroTexto"/>
            <p:cNvSpPr txBox="1"/>
            <p:nvPr/>
          </p:nvSpPr>
          <p:spPr>
            <a:xfrm>
              <a:off x="5292080" y="404664"/>
              <a:ext cx="3528391" cy="307777"/>
            </a:xfrm>
            <a:prstGeom prst="rect">
              <a:avLst/>
            </a:prstGeom>
            <a:solidFill>
              <a:srgbClr val="808000"/>
            </a:solidFill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1400" b="1" cap="all" dirty="0">
                  <a:ln w="900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13 de junio al </a:t>
              </a:r>
              <a:r>
                <a:rPr lang="es-MX" sz="1400" b="1" cap="all" dirty="0" smtClean="0">
                  <a:ln w="900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04 </a:t>
              </a:r>
              <a:r>
                <a:rPr lang="es-MX" sz="1400" b="1" cap="all" dirty="0">
                  <a:ln w="900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de </a:t>
              </a:r>
              <a:r>
                <a:rPr lang="es-MX" sz="1400" b="1" cap="all" dirty="0" smtClean="0">
                  <a:ln w="900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diciembre de </a:t>
              </a:r>
              <a:r>
                <a:rPr lang="es-MX" sz="1400" b="1" cap="all" dirty="0">
                  <a:ln w="900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2011</a:t>
              </a:r>
              <a:endParaRPr lang="es-MX" sz="1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endParaRPr>
            </a:p>
          </p:txBody>
        </p:sp>
      </p:grpSp>
      <p:cxnSp>
        <p:nvCxnSpPr>
          <p:cNvPr id="9" name="8 Conector recto"/>
          <p:cNvCxnSpPr/>
          <p:nvPr/>
        </p:nvCxnSpPr>
        <p:spPr>
          <a:xfrm>
            <a:off x="6876762" y="2420888"/>
            <a:ext cx="0" cy="30243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6945317" y="4866051"/>
            <a:ext cx="1371099" cy="291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/>
              <a:t>Con operativo</a:t>
            </a:r>
            <a:endParaRPr lang="es-MX" sz="14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642773" y="4840201"/>
            <a:ext cx="1371099" cy="291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/>
              <a:t>Sin  operativo</a:t>
            </a:r>
            <a:endParaRPr lang="es-MX" sz="1400" b="1" dirty="0"/>
          </a:p>
        </p:txBody>
      </p:sp>
      <p:sp>
        <p:nvSpPr>
          <p:cNvPr id="12" name="1 CuadroTexto"/>
          <p:cNvSpPr txBox="1"/>
          <p:nvPr/>
        </p:nvSpPr>
        <p:spPr>
          <a:xfrm>
            <a:off x="4719149" y="6021288"/>
            <a:ext cx="4173331" cy="43204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100" b="1" dirty="0"/>
              <a:t>Fuente:</a:t>
            </a:r>
            <a:r>
              <a:rPr lang="es-MX" sz="1100" b="1" baseline="0" dirty="0"/>
              <a:t> CONAGO CON DATOS DEL SNSP (FORMATO CIEISP</a:t>
            </a:r>
            <a:r>
              <a:rPr lang="es-MX" sz="1100" b="1" baseline="0" dirty="0" smtClean="0"/>
              <a:t>)</a:t>
            </a:r>
          </a:p>
          <a:p>
            <a:pPr algn="r"/>
            <a:r>
              <a:rPr lang="es-MX" sz="1100" b="1" baseline="0" dirty="0" smtClean="0"/>
              <a:t>Página consultada el 04 de diciembre de 2011</a:t>
            </a:r>
          </a:p>
        </p:txBody>
      </p:sp>
    </p:spTree>
    <p:extLst>
      <p:ext uri="{BB962C8B-B14F-4D97-AF65-F5344CB8AC3E}">
        <p14:creationId xmlns:p14="http://schemas.microsoft.com/office/powerpoint/2010/main" val="400689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4 Grupo"/>
          <p:cNvGrpSpPr>
            <a:grpSpLocks/>
          </p:cNvGrpSpPr>
          <p:nvPr/>
        </p:nvGrpSpPr>
        <p:grpSpPr bwMode="auto">
          <a:xfrm>
            <a:off x="214313" y="260350"/>
            <a:ext cx="8605837" cy="554038"/>
            <a:chOff x="214390" y="260648"/>
            <a:chExt cx="8606082" cy="553925"/>
          </a:xfrm>
        </p:grpSpPr>
        <p:sp>
          <p:nvSpPr>
            <p:cNvPr id="5" name="4 Rectángulo"/>
            <p:cNvSpPr/>
            <p:nvPr/>
          </p:nvSpPr>
          <p:spPr>
            <a:xfrm>
              <a:off x="395370" y="405082"/>
              <a:ext cx="2808367" cy="36028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>
                <a:solidFill>
                  <a:srgbClr val="C00000"/>
                </a:solidFill>
              </a:endParaRPr>
            </a:p>
          </p:txBody>
        </p:sp>
        <p:sp>
          <p:nvSpPr>
            <p:cNvPr id="6" name="5 Rectángulo"/>
            <p:cNvSpPr/>
            <p:nvPr/>
          </p:nvSpPr>
          <p:spPr>
            <a:xfrm>
              <a:off x="395370" y="260648"/>
              <a:ext cx="8425102" cy="144434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214390" y="352908"/>
              <a:ext cx="3096344" cy="46166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395288" y="1196752"/>
            <a:ext cx="8425184" cy="5111287"/>
            <a:chOff x="323528" y="1581942"/>
            <a:chExt cx="8496944" cy="3694113"/>
          </a:xfrm>
        </p:grpSpPr>
        <p:graphicFrame>
          <p:nvGraphicFramePr>
            <p:cNvPr id="3" name="7 Gráfico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2941099"/>
                </p:ext>
              </p:extLst>
            </p:nvPr>
          </p:nvGraphicFramePr>
          <p:xfrm>
            <a:off x="323528" y="1581942"/>
            <a:ext cx="8496944" cy="36941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8" name="7 Conector recto"/>
            <p:cNvCxnSpPr/>
            <p:nvPr/>
          </p:nvCxnSpPr>
          <p:spPr>
            <a:xfrm>
              <a:off x="6876256" y="1737145"/>
              <a:ext cx="0" cy="298799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CuadroTexto"/>
            <p:cNvSpPr txBox="1"/>
            <p:nvPr/>
          </p:nvSpPr>
          <p:spPr>
            <a:xfrm>
              <a:off x="6948264" y="4365104"/>
              <a:ext cx="14401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 smtClean="0"/>
                <a:t>Con operativo</a:t>
              </a:r>
              <a:endParaRPr lang="es-MX" sz="1400" b="1" dirty="0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580112" y="4345359"/>
              <a:ext cx="14401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 smtClean="0"/>
                <a:t>Sin  operativo</a:t>
              </a:r>
              <a:endParaRPr lang="es-MX" sz="1400" b="1" dirty="0"/>
            </a:p>
          </p:txBody>
        </p:sp>
      </p:grpSp>
      <p:sp>
        <p:nvSpPr>
          <p:cNvPr id="13" name="12 CuadroTexto"/>
          <p:cNvSpPr txBox="1"/>
          <p:nvPr/>
        </p:nvSpPr>
        <p:spPr>
          <a:xfrm>
            <a:off x="3203575" y="426150"/>
            <a:ext cx="5616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/>
              <a:t>Impacto del Operativo CONAGO 1 en la Incidencia delictiva</a:t>
            </a:r>
          </a:p>
        </p:txBody>
      </p:sp>
      <p:sp>
        <p:nvSpPr>
          <p:cNvPr id="15" name="1 CuadroTexto"/>
          <p:cNvSpPr txBox="1"/>
          <p:nvPr/>
        </p:nvSpPr>
        <p:spPr>
          <a:xfrm>
            <a:off x="4575133" y="6237312"/>
            <a:ext cx="4173331" cy="43204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100" b="1" dirty="0"/>
              <a:t>Fuente:</a:t>
            </a:r>
            <a:r>
              <a:rPr lang="es-MX" sz="1100" b="1" baseline="0" dirty="0"/>
              <a:t> CONAGO CON DATOS DEL SNSP (FORMATO CIEISP</a:t>
            </a:r>
            <a:r>
              <a:rPr lang="es-MX" sz="1100" b="1" baseline="0" dirty="0" smtClean="0"/>
              <a:t>)</a:t>
            </a:r>
          </a:p>
          <a:p>
            <a:pPr algn="r"/>
            <a:r>
              <a:rPr lang="es-MX" sz="1100" b="1" baseline="0" dirty="0" smtClean="0"/>
              <a:t>Página consultada el 04 de diciembre de 2011</a:t>
            </a:r>
          </a:p>
        </p:txBody>
      </p:sp>
    </p:spTree>
    <p:extLst>
      <p:ext uri="{BB962C8B-B14F-4D97-AF65-F5344CB8AC3E}">
        <p14:creationId xmlns:p14="http://schemas.microsoft.com/office/powerpoint/2010/main" val="24377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t="4403"/>
          <a:stretch>
            <a:fillRect/>
          </a:stretch>
        </p:blipFill>
        <p:spPr bwMode="auto">
          <a:xfrm>
            <a:off x="900113" y="6021388"/>
            <a:ext cx="8315325" cy="836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7 CuadroTexto"/>
          <p:cNvSpPr txBox="1"/>
          <p:nvPr/>
        </p:nvSpPr>
        <p:spPr>
          <a:xfrm>
            <a:off x="714317" y="2708920"/>
            <a:ext cx="8034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/>
              <a:t>Presentación Operativo </a:t>
            </a:r>
          </a:p>
          <a:p>
            <a:pPr algn="ctr"/>
            <a:r>
              <a:rPr lang="es-ES" sz="4000" b="1" dirty="0" smtClean="0"/>
              <a:t>«CONAGO 3. NAVIDAD SEGURA»</a:t>
            </a:r>
            <a:endParaRPr lang="es-ES" sz="40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t="4403"/>
          <a:stretch>
            <a:fillRect/>
          </a:stretch>
        </p:blipFill>
        <p:spPr bwMode="auto">
          <a:xfrm rot="5400000">
            <a:off x="-3000432" y="3000400"/>
            <a:ext cx="6715148" cy="714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82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1 Imagen" descr="LOGO REUNION CONAGO-DF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525" y="5589588"/>
            <a:ext cx="2971800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340746" y="764704"/>
            <a:ext cx="379920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MX" b="1" dirty="0" smtClean="0"/>
              <a:t>PROPUESTA DE ACCIONES COORDINADAS: </a:t>
            </a: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es-MX" b="1" dirty="0" smtClean="0"/>
              <a:t>Regionalización de acciones entre Entidades colindantes. </a:t>
            </a: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es-MX" b="1" dirty="0" smtClean="0"/>
              <a:t>Establecimiento de puntos de control con la participación de las entidades federativas colindantes.</a:t>
            </a: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es-MX" b="1" dirty="0" smtClean="0"/>
              <a:t>Conformación de filtros de revisión en los accesos metropolitanos.</a:t>
            </a: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es-MX" b="1" dirty="0" smtClean="0"/>
              <a:t>Patrullaje aéreo en zonas limítrofes en horarios  donde la incidencia delictiva marque mayor actividad.</a:t>
            </a: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es-MX" b="1" dirty="0" smtClean="0"/>
              <a:t>Generación de frecuencias de comunicación interestatales.</a:t>
            </a: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es-MX" b="1" dirty="0" smtClean="0"/>
              <a:t>Compartimiento de información de las bases de datos para su consulta.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683568" y="83631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grpSp>
        <p:nvGrpSpPr>
          <p:cNvPr id="11" name="50 Grupo"/>
          <p:cNvGrpSpPr>
            <a:grpSpLocks/>
          </p:cNvGrpSpPr>
          <p:nvPr/>
        </p:nvGrpSpPr>
        <p:grpSpPr bwMode="auto">
          <a:xfrm>
            <a:off x="4355976" y="971614"/>
            <a:ext cx="4288560" cy="4401602"/>
            <a:chOff x="-32" y="104772"/>
            <a:chExt cx="8005989" cy="6611136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65" t="517" r="27264" b="25453"/>
            <a:stretch>
              <a:fillRect/>
            </a:stretch>
          </p:blipFill>
          <p:spPr bwMode="auto">
            <a:xfrm>
              <a:off x="1416260" y="108154"/>
              <a:ext cx="5227442" cy="658761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75" t="14250" r="20714" b="9277"/>
            <a:stretch>
              <a:fillRect/>
            </a:stretch>
          </p:blipFill>
          <p:spPr bwMode="auto">
            <a:xfrm>
              <a:off x="75610" y="104772"/>
              <a:ext cx="1234036" cy="99654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69" t="20139" r="35156" b="20833"/>
            <a:stretch>
              <a:fillRect/>
            </a:stretch>
          </p:blipFill>
          <p:spPr bwMode="auto">
            <a:xfrm>
              <a:off x="55640" y="1161616"/>
              <a:ext cx="1245241" cy="99690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0" t="16667" r="33095" b="13069"/>
            <a:stretch>
              <a:fillRect/>
            </a:stretch>
          </p:blipFill>
          <p:spPr bwMode="auto">
            <a:xfrm>
              <a:off x="6757984" y="138109"/>
              <a:ext cx="1247973" cy="102497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74" t="25838" r="23810" b="14903"/>
            <a:stretch>
              <a:fillRect/>
            </a:stretch>
          </p:blipFill>
          <p:spPr bwMode="auto">
            <a:xfrm>
              <a:off x="6751280" y="1261126"/>
              <a:ext cx="1249744" cy="98147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05" t="30740" r="36980" b="7037"/>
            <a:stretch>
              <a:fillRect/>
            </a:stretch>
          </p:blipFill>
          <p:spPr bwMode="auto">
            <a:xfrm>
              <a:off x="45105" y="2214554"/>
              <a:ext cx="1262939" cy="1052446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34" t="19815" r="33438" b="6296"/>
            <a:stretch>
              <a:fillRect/>
            </a:stretch>
          </p:blipFill>
          <p:spPr bwMode="auto">
            <a:xfrm>
              <a:off x="40736" y="3357562"/>
              <a:ext cx="1265990" cy="1061843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46" t="10725" r="26198" b="36871"/>
            <a:stretch>
              <a:fillRect/>
            </a:stretch>
          </p:blipFill>
          <p:spPr bwMode="auto">
            <a:xfrm>
              <a:off x="6767507" y="2290760"/>
              <a:ext cx="1234846" cy="992675"/>
            </a:xfrm>
            <a:prstGeom prst="rect">
              <a:avLst/>
            </a:prstGeom>
            <a:noFill/>
            <a:ln w="9525">
              <a:solidFill>
                <a:srgbClr val="703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16667" r="26172" b="16667"/>
            <a:stretch>
              <a:fillRect/>
            </a:stretch>
          </p:blipFill>
          <p:spPr bwMode="auto">
            <a:xfrm>
              <a:off x="6758718" y="3357562"/>
              <a:ext cx="1230157" cy="1015590"/>
            </a:xfrm>
            <a:prstGeom prst="rect">
              <a:avLst/>
            </a:prstGeom>
            <a:noFill/>
            <a:ln w="9525">
              <a:solidFill>
                <a:srgbClr val="703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71" t="35741" r="26979" b="7222"/>
            <a:stretch>
              <a:fillRect/>
            </a:stretch>
          </p:blipFill>
          <p:spPr bwMode="auto">
            <a:xfrm>
              <a:off x="6747381" y="4469787"/>
              <a:ext cx="1230844" cy="1030915"/>
            </a:xfrm>
            <a:prstGeom prst="rect">
              <a:avLst/>
            </a:prstGeom>
            <a:noFill/>
            <a:ln w="9525">
              <a:solidFill>
                <a:srgbClr val="703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38" t="15279" r="28906" b="11806"/>
            <a:stretch>
              <a:fillRect/>
            </a:stretch>
          </p:blipFill>
          <p:spPr bwMode="auto">
            <a:xfrm>
              <a:off x="6741110" y="5572972"/>
              <a:ext cx="1225041" cy="1070738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25" t="16667" r="25000" b="9721"/>
            <a:stretch>
              <a:fillRect/>
            </a:stretch>
          </p:blipFill>
          <p:spPr bwMode="auto">
            <a:xfrm>
              <a:off x="29464" y="4512093"/>
              <a:ext cx="1277807" cy="1053034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96" t="29861" r="29297" b="11296"/>
            <a:stretch>
              <a:fillRect/>
            </a:stretch>
          </p:blipFill>
          <p:spPr bwMode="auto">
            <a:xfrm>
              <a:off x="-32" y="5655639"/>
              <a:ext cx="1309424" cy="1059509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13" t="30556" r="30078" b="11806"/>
            <a:stretch>
              <a:fillRect/>
            </a:stretch>
          </p:blipFill>
          <p:spPr bwMode="auto">
            <a:xfrm>
              <a:off x="5072066" y="5786454"/>
              <a:ext cx="1029174" cy="8426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9" t="13704" r="45522" b="18704"/>
            <a:stretch>
              <a:fillRect/>
            </a:stretch>
          </p:blipFill>
          <p:spPr bwMode="auto">
            <a:xfrm>
              <a:off x="2571736" y="5500702"/>
              <a:ext cx="1000132" cy="8631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30 Conector recto de flecha"/>
            <p:cNvCxnSpPr/>
            <p:nvPr/>
          </p:nvCxnSpPr>
          <p:spPr>
            <a:xfrm flipV="1">
              <a:off x="5214125" y="650282"/>
              <a:ext cx="1543035" cy="279098"/>
            </a:xfrm>
            <a:prstGeom prst="straightConnector1">
              <a:avLst/>
            </a:prstGeom>
            <a:ln w="50800">
              <a:solidFill>
                <a:srgbClr val="FF0000">
                  <a:alpha val="50000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31 Conector recto de flecha"/>
            <p:cNvCxnSpPr/>
            <p:nvPr/>
          </p:nvCxnSpPr>
          <p:spPr>
            <a:xfrm rot="10800000" flipV="1">
              <a:off x="1356538" y="785073"/>
              <a:ext cx="3072384" cy="72946"/>
            </a:xfrm>
            <a:prstGeom prst="straightConnector1">
              <a:avLst/>
            </a:prstGeom>
            <a:ln w="50800">
              <a:solidFill>
                <a:srgbClr val="FF0000">
                  <a:alpha val="50000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32 Conector recto de flecha"/>
            <p:cNvCxnSpPr/>
            <p:nvPr/>
          </p:nvCxnSpPr>
          <p:spPr>
            <a:xfrm rot="10800000" flipV="1">
              <a:off x="1286400" y="1000740"/>
              <a:ext cx="2856838" cy="570882"/>
            </a:xfrm>
            <a:prstGeom prst="straightConnector1">
              <a:avLst/>
            </a:prstGeom>
            <a:ln w="50800">
              <a:solidFill>
                <a:srgbClr val="FF0000">
                  <a:alpha val="50000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33 Conector recto de flecha"/>
            <p:cNvCxnSpPr/>
            <p:nvPr/>
          </p:nvCxnSpPr>
          <p:spPr>
            <a:xfrm rot="10800000" flipV="1">
              <a:off x="1356538" y="1485990"/>
              <a:ext cx="2808939" cy="1209954"/>
            </a:xfrm>
            <a:prstGeom prst="straightConnector1">
              <a:avLst/>
            </a:prstGeom>
            <a:ln w="50800">
              <a:solidFill>
                <a:srgbClr val="00B0F0">
                  <a:alpha val="50000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34 Conector recto de flecha"/>
            <p:cNvCxnSpPr/>
            <p:nvPr/>
          </p:nvCxnSpPr>
          <p:spPr>
            <a:xfrm rot="10800000" flipV="1">
              <a:off x="1286400" y="2071145"/>
              <a:ext cx="2571154" cy="1782422"/>
            </a:xfrm>
            <a:prstGeom prst="straightConnector1">
              <a:avLst/>
            </a:prstGeom>
            <a:ln w="50800">
              <a:solidFill>
                <a:srgbClr val="00B0F0">
                  <a:alpha val="50000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35 Forma libre"/>
            <p:cNvSpPr/>
            <p:nvPr/>
          </p:nvSpPr>
          <p:spPr>
            <a:xfrm>
              <a:off x="5982220" y="2145676"/>
              <a:ext cx="761254" cy="1690447"/>
            </a:xfrm>
            <a:custGeom>
              <a:avLst/>
              <a:gdLst>
                <a:gd name="connsiteX0" fmla="*/ 0 w 762000"/>
                <a:gd name="connsiteY0" fmla="*/ 0 h 1689100"/>
                <a:gd name="connsiteX1" fmla="*/ 203200 w 762000"/>
                <a:gd name="connsiteY1" fmla="*/ 0 h 1689100"/>
                <a:gd name="connsiteX2" fmla="*/ 190500 w 762000"/>
                <a:gd name="connsiteY2" fmla="*/ 1689100 h 1689100"/>
                <a:gd name="connsiteX3" fmla="*/ 762000 w 762000"/>
                <a:gd name="connsiteY3" fmla="*/ 1689100 h 1689100"/>
                <a:gd name="connsiteX4" fmla="*/ 762000 w 762000"/>
                <a:gd name="connsiteY4" fmla="*/ 1689100 h 168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0" h="1689100">
                  <a:moveTo>
                    <a:pt x="0" y="0"/>
                  </a:moveTo>
                  <a:lnTo>
                    <a:pt x="203200" y="0"/>
                  </a:lnTo>
                  <a:cubicBezTo>
                    <a:pt x="198967" y="563033"/>
                    <a:pt x="194733" y="1126067"/>
                    <a:pt x="190500" y="1689100"/>
                  </a:cubicBezTo>
                  <a:lnTo>
                    <a:pt x="762000" y="1689100"/>
                  </a:lnTo>
                  <a:lnTo>
                    <a:pt x="762000" y="1689100"/>
                  </a:lnTo>
                </a:path>
              </a:pathLst>
            </a:custGeom>
            <a:ln w="50800">
              <a:solidFill>
                <a:srgbClr val="7030A0">
                  <a:alpha val="50000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37" name="36 Forma libre"/>
            <p:cNvSpPr/>
            <p:nvPr/>
          </p:nvSpPr>
          <p:spPr>
            <a:xfrm>
              <a:off x="5893265" y="2464420"/>
              <a:ext cx="838234" cy="2513468"/>
            </a:xfrm>
            <a:custGeom>
              <a:avLst/>
              <a:gdLst>
                <a:gd name="connsiteX0" fmla="*/ 0 w 838200"/>
                <a:gd name="connsiteY0" fmla="*/ 0 h 2514600"/>
                <a:gd name="connsiteX1" fmla="*/ 38100 w 838200"/>
                <a:gd name="connsiteY1" fmla="*/ 2514600 h 2514600"/>
                <a:gd name="connsiteX2" fmla="*/ 838200 w 838200"/>
                <a:gd name="connsiteY2" fmla="*/ 2514600 h 2514600"/>
                <a:gd name="connsiteX3" fmla="*/ 838200 w 838200"/>
                <a:gd name="connsiteY3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8200" h="2514600">
                  <a:moveTo>
                    <a:pt x="0" y="0"/>
                  </a:moveTo>
                  <a:lnTo>
                    <a:pt x="38100" y="2514600"/>
                  </a:lnTo>
                  <a:lnTo>
                    <a:pt x="838200" y="2514600"/>
                  </a:lnTo>
                  <a:lnTo>
                    <a:pt x="838200" y="2514600"/>
                  </a:lnTo>
                </a:path>
              </a:pathLst>
            </a:custGeom>
            <a:ln w="50800">
              <a:solidFill>
                <a:srgbClr val="7030A0">
                  <a:alpha val="50000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38" name="37 Forma libre"/>
            <p:cNvSpPr/>
            <p:nvPr/>
          </p:nvSpPr>
          <p:spPr>
            <a:xfrm>
              <a:off x="5501519" y="3453949"/>
              <a:ext cx="1212873" cy="2189968"/>
            </a:xfrm>
            <a:custGeom>
              <a:avLst/>
              <a:gdLst>
                <a:gd name="connsiteX0" fmla="*/ 38100 w 1282700"/>
                <a:gd name="connsiteY0" fmla="*/ 0 h 2286000"/>
                <a:gd name="connsiteX1" fmla="*/ 0 w 1282700"/>
                <a:gd name="connsiteY1" fmla="*/ 2260600 h 2286000"/>
                <a:gd name="connsiteX2" fmla="*/ 1282700 w 1282700"/>
                <a:gd name="connsiteY2" fmla="*/ 2286000 h 2286000"/>
                <a:gd name="connsiteX3" fmla="*/ 1282700 w 1282700"/>
                <a:gd name="connsiteY3" fmla="*/ 228600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2700" h="2286000">
                  <a:moveTo>
                    <a:pt x="38100" y="0"/>
                  </a:moveTo>
                  <a:lnTo>
                    <a:pt x="0" y="2260600"/>
                  </a:lnTo>
                  <a:lnTo>
                    <a:pt x="1282700" y="2286000"/>
                  </a:lnTo>
                  <a:lnTo>
                    <a:pt x="1282700" y="2286000"/>
                  </a:lnTo>
                </a:path>
              </a:pathLst>
            </a:custGeom>
            <a:ln w="50800">
              <a:solidFill>
                <a:srgbClr val="FFC000">
                  <a:alpha val="50000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cxnSp>
          <p:nvCxnSpPr>
            <p:cNvPr id="39" name="38 Conector recto de flecha"/>
            <p:cNvCxnSpPr/>
            <p:nvPr/>
          </p:nvCxnSpPr>
          <p:spPr>
            <a:xfrm rot="10800000" flipV="1">
              <a:off x="1306929" y="3642657"/>
              <a:ext cx="2336791" cy="1395491"/>
            </a:xfrm>
            <a:prstGeom prst="straightConnector1">
              <a:avLst/>
            </a:prstGeom>
            <a:ln w="50800">
              <a:solidFill>
                <a:srgbClr val="FFC000">
                  <a:alpha val="50000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39 Conector recto de flecha"/>
            <p:cNvCxnSpPr/>
            <p:nvPr/>
          </p:nvCxnSpPr>
          <p:spPr>
            <a:xfrm rot="10800000" flipV="1">
              <a:off x="1785919" y="5000089"/>
              <a:ext cx="1621726" cy="71361"/>
            </a:xfrm>
            <a:prstGeom prst="straightConnector1">
              <a:avLst/>
            </a:prstGeom>
            <a:ln w="50800">
              <a:solidFill>
                <a:srgbClr val="FFC000">
                  <a:alpha val="50000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Conector recto de flecha"/>
            <p:cNvCxnSpPr/>
            <p:nvPr/>
          </p:nvCxnSpPr>
          <p:spPr>
            <a:xfrm rot="5400000">
              <a:off x="1285604" y="5573351"/>
              <a:ext cx="1000631" cy="0"/>
            </a:xfrm>
            <a:prstGeom prst="straightConnector1">
              <a:avLst/>
            </a:prstGeom>
            <a:ln w="50800">
              <a:solidFill>
                <a:srgbClr val="FFC000">
                  <a:alpha val="50000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41 Conector recto de flecha"/>
            <p:cNvCxnSpPr/>
            <p:nvPr/>
          </p:nvCxnSpPr>
          <p:spPr>
            <a:xfrm rot="10800000">
              <a:off x="1428386" y="6072079"/>
              <a:ext cx="407142" cy="1586"/>
            </a:xfrm>
            <a:prstGeom prst="straightConnector1">
              <a:avLst/>
            </a:prstGeom>
            <a:ln w="50800">
              <a:solidFill>
                <a:srgbClr val="FFC000">
                  <a:alpha val="50000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 de flecha"/>
            <p:cNvCxnSpPr/>
            <p:nvPr/>
          </p:nvCxnSpPr>
          <p:spPr>
            <a:xfrm rot="10800000">
              <a:off x="2071603" y="5643918"/>
              <a:ext cx="499519" cy="1586"/>
            </a:xfrm>
            <a:prstGeom prst="straightConnector1">
              <a:avLst/>
            </a:prstGeom>
            <a:ln w="50800">
              <a:solidFill>
                <a:schemeClr val="tx1">
                  <a:lumMod val="65000"/>
                  <a:lumOff val="35000"/>
                  <a:alpha val="50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 de flecha"/>
            <p:cNvCxnSpPr/>
            <p:nvPr/>
          </p:nvCxnSpPr>
          <p:spPr>
            <a:xfrm rot="10800000">
              <a:off x="4642757" y="6500241"/>
              <a:ext cx="501229" cy="1586"/>
            </a:xfrm>
            <a:prstGeom prst="straightConnector1">
              <a:avLst/>
            </a:prstGeom>
            <a:ln w="50800">
              <a:solidFill>
                <a:schemeClr val="tx1">
                  <a:lumMod val="65000"/>
                  <a:lumOff val="35000"/>
                  <a:alpha val="50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44 Forma libre"/>
            <p:cNvSpPr/>
            <p:nvPr/>
          </p:nvSpPr>
          <p:spPr>
            <a:xfrm>
              <a:off x="5790624" y="2002956"/>
              <a:ext cx="957982" cy="827780"/>
            </a:xfrm>
            <a:custGeom>
              <a:avLst/>
              <a:gdLst>
                <a:gd name="connsiteX0" fmla="*/ 0 w 957943"/>
                <a:gd name="connsiteY0" fmla="*/ 0 h 827315"/>
                <a:gd name="connsiteX1" fmla="*/ 667657 w 957943"/>
                <a:gd name="connsiteY1" fmla="*/ 14515 h 827315"/>
                <a:gd name="connsiteX2" fmla="*/ 667657 w 957943"/>
                <a:gd name="connsiteY2" fmla="*/ 827315 h 827315"/>
                <a:gd name="connsiteX3" fmla="*/ 957943 w 957943"/>
                <a:gd name="connsiteY3" fmla="*/ 827315 h 827315"/>
                <a:gd name="connsiteX4" fmla="*/ 957943 w 957943"/>
                <a:gd name="connsiteY4" fmla="*/ 827315 h 82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7943" h="827315">
                  <a:moveTo>
                    <a:pt x="0" y="0"/>
                  </a:moveTo>
                  <a:lnTo>
                    <a:pt x="667657" y="14515"/>
                  </a:lnTo>
                  <a:lnTo>
                    <a:pt x="667657" y="827315"/>
                  </a:lnTo>
                  <a:lnTo>
                    <a:pt x="957943" y="827315"/>
                  </a:lnTo>
                  <a:lnTo>
                    <a:pt x="957943" y="827315"/>
                  </a:lnTo>
                </a:path>
              </a:pathLst>
            </a:custGeom>
            <a:ln w="50800">
              <a:solidFill>
                <a:srgbClr val="7030A0">
                  <a:alpha val="50000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cxnSp>
          <p:nvCxnSpPr>
            <p:cNvPr id="46" name="45 Conector recto de flecha"/>
            <p:cNvCxnSpPr/>
            <p:nvPr/>
          </p:nvCxnSpPr>
          <p:spPr>
            <a:xfrm>
              <a:off x="5520336" y="1365470"/>
              <a:ext cx="1231691" cy="386931"/>
            </a:xfrm>
            <a:prstGeom prst="straightConnector1">
              <a:avLst/>
            </a:prstGeom>
            <a:ln w="50800">
              <a:solidFill>
                <a:srgbClr val="FF0000">
                  <a:alpha val="50000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74 Rectángulo"/>
            <p:cNvSpPr>
              <a:spLocks noChangeArrowheads="1"/>
            </p:cNvSpPr>
            <p:nvPr/>
          </p:nvSpPr>
          <p:spPr bwMode="auto">
            <a:xfrm>
              <a:off x="1000100" y="1785926"/>
              <a:ext cx="2857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1</a:t>
              </a:r>
              <a:endParaRPr lang="es-MX"/>
            </a:p>
          </p:txBody>
        </p:sp>
        <p:sp>
          <p:nvSpPr>
            <p:cNvPr id="48" name="75 Rectángulo"/>
            <p:cNvSpPr>
              <a:spLocks noChangeArrowheads="1"/>
            </p:cNvSpPr>
            <p:nvPr/>
          </p:nvSpPr>
          <p:spPr bwMode="auto">
            <a:xfrm>
              <a:off x="1000100" y="714356"/>
              <a:ext cx="2857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2</a:t>
              </a:r>
              <a:endParaRPr lang="es-MX"/>
            </a:p>
          </p:txBody>
        </p:sp>
        <p:sp>
          <p:nvSpPr>
            <p:cNvPr id="49" name="76 Rectángulo"/>
            <p:cNvSpPr>
              <a:spLocks noChangeArrowheads="1"/>
            </p:cNvSpPr>
            <p:nvPr/>
          </p:nvSpPr>
          <p:spPr bwMode="auto">
            <a:xfrm>
              <a:off x="7715272" y="785794"/>
              <a:ext cx="2857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3</a:t>
              </a:r>
              <a:endParaRPr lang="es-MX"/>
            </a:p>
          </p:txBody>
        </p:sp>
        <p:sp>
          <p:nvSpPr>
            <p:cNvPr id="50" name="77 Rectángulo"/>
            <p:cNvSpPr>
              <a:spLocks noChangeArrowheads="1"/>
            </p:cNvSpPr>
            <p:nvPr/>
          </p:nvSpPr>
          <p:spPr bwMode="auto">
            <a:xfrm>
              <a:off x="7715272" y="1857364"/>
              <a:ext cx="2857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4</a:t>
              </a:r>
              <a:endParaRPr lang="es-MX"/>
            </a:p>
          </p:txBody>
        </p:sp>
        <p:sp>
          <p:nvSpPr>
            <p:cNvPr id="51" name="78 Rectángulo"/>
            <p:cNvSpPr>
              <a:spLocks noChangeArrowheads="1"/>
            </p:cNvSpPr>
            <p:nvPr/>
          </p:nvSpPr>
          <p:spPr bwMode="auto">
            <a:xfrm>
              <a:off x="7715272" y="2928934"/>
              <a:ext cx="2857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5</a:t>
              </a:r>
              <a:endParaRPr lang="es-MX"/>
            </a:p>
          </p:txBody>
        </p:sp>
        <p:sp>
          <p:nvSpPr>
            <p:cNvPr id="52" name="79 Rectángulo"/>
            <p:cNvSpPr>
              <a:spLocks noChangeArrowheads="1"/>
            </p:cNvSpPr>
            <p:nvPr/>
          </p:nvSpPr>
          <p:spPr bwMode="auto">
            <a:xfrm>
              <a:off x="7715272" y="4000504"/>
              <a:ext cx="2857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6</a:t>
              </a:r>
              <a:endParaRPr lang="es-MX"/>
            </a:p>
          </p:txBody>
        </p:sp>
        <p:sp>
          <p:nvSpPr>
            <p:cNvPr id="53" name="80 Rectángulo"/>
            <p:cNvSpPr>
              <a:spLocks noChangeArrowheads="1"/>
            </p:cNvSpPr>
            <p:nvPr/>
          </p:nvSpPr>
          <p:spPr bwMode="auto">
            <a:xfrm>
              <a:off x="7715272" y="5143512"/>
              <a:ext cx="2857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7</a:t>
              </a:r>
              <a:endParaRPr lang="es-MX"/>
            </a:p>
          </p:txBody>
        </p:sp>
        <p:sp>
          <p:nvSpPr>
            <p:cNvPr id="54" name="81 Rectángulo"/>
            <p:cNvSpPr>
              <a:spLocks noChangeArrowheads="1"/>
            </p:cNvSpPr>
            <p:nvPr/>
          </p:nvSpPr>
          <p:spPr bwMode="auto">
            <a:xfrm>
              <a:off x="1026862" y="6346576"/>
              <a:ext cx="2857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9</a:t>
              </a:r>
              <a:endParaRPr lang="es-MX"/>
            </a:p>
          </p:txBody>
        </p:sp>
        <p:sp>
          <p:nvSpPr>
            <p:cNvPr id="55" name="82 Rectángulo"/>
            <p:cNvSpPr>
              <a:spLocks noChangeArrowheads="1"/>
            </p:cNvSpPr>
            <p:nvPr/>
          </p:nvSpPr>
          <p:spPr bwMode="auto">
            <a:xfrm>
              <a:off x="642910" y="5274246"/>
              <a:ext cx="8572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10-11</a:t>
              </a:r>
              <a:endParaRPr lang="es-MX"/>
            </a:p>
          </p:txBody>
        </p:sp>
        <p:sp>
          <p:nvSpPr>
            <p:cNvPr id="56" name="83 Rectángulo"/>
            <p:cNvSpPr>
              <a:spLocks noChangeArrowheads="1"/>
            </p:cNvSpPr>
            <p:nvPr/>
          </p:nvSpPr>
          <p:spPr bwMode="auto">
            <a:xfrm>
              <a:off x="928662" y="4071942"/>
              <a:ext cx="4286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12</a:t>
              </a:r>
              <a:endParaRPr lang="es-MX"/>
            </a:p>
          </p:txBody>
        </p:sp>
        <p:sp>
          <p:nvSpPr>
            <p:cNvPr id="57" name="84 Rectángulo"/>
            <p:cNvSpPr>
              <a:spLocks noChangeArrowheads="1"/>
            </p:cNvSpPr>
            <p:nvPr/>
          </p:nvSpPr>
          <p:spPr bwMode="auto">
            <a:xfrm>
              <a:off x="928662" y="2928934"/>
              <a:ext cx="4286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13</a:t>
              </a:r>
              <a:endParaRPr lang="es-MX"/>
            </a:p>
          </p:txBody>
        </p:sp>
        <p:sp>
          <p:nvSpPr>
            <p:cNvPr id="58" name="85 Rectángulo"/>
            <p:cNvSpPr>
              <a:spLocks noChangeArrowheads="1"/>
            </p:cNvSpPr>
            <p:nvPr/>
          </p:nvSpPr>
          <p:spPr bwMode="auto">
            <a:xfrm>
              <a:off x="7693705" y="6270171"/>
              <a:ext cx="2857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8</a:t>
              </a:r>
              <a:endParaRPr lang="es-MX"/>
            </a:p>
          </p:txBody>
        </p:sp>
        <p:sp>
          <p:nvSpPr>
            <p:cNvPr id="59" name="86 Rectángulo"/>
            <p:cNvSpPr>
              <a:spLocks noChangeArrowheads="1"/>
            </p:cNvSpPr>
            <p:nvPr/>
          </p:nvSpPr>
          <p:spPr bwMode="auto">
            <a:xfrm>
              <a:off x="3214678" y="6000768"/>
              <a:ext cx="4187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15</a:t>
              </a:r>
              <a:endParaRPr lang="es-MX"/>
            </a:p>
          </p:txBody>
        </p:sp>
        <p:sp>
          <p:nvSpPr>
            <p:cNvPr id="60" name="87 Rectángulo"/>
            <p:cNvSpPr>
              <a:spLocks noChangeArrowheads="1"/>
            </p:cNvSpPr>
            <p:nvPr/>
          </p:nvSpPr>
          <p:spPr bwMode="auto">
            <a:xfrm>
              <a:off x="5715008" y="6286520"/>
              <a:ext cx="4187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14</a:t>
              </a:r>
              <a:endParaRPr lang="es-MX"/>
            </a:p>
          </p:txBody>
        </p:sp>
      </p:grpSp>
      <p:grpSp>
        <p:nvGrpSpPr>
          <p:cNvPr id="61" name="60 Grupo"/>
          <p:cNvGrpSpPr/>
          <p:nvPr/>
        </p:nvGrpSpPr>
        <p:grpSpPr>
          <a:xfrm>
            <a:off x="214313" y="260350"/>
            <a:ext cx="8606159" cy="554038"/>
            <a:chOff x="214313" y="260350"/>
            <a:chExt cx="8606159" cy="554038"/>
          </a:xfrm>
        </p:grpSpPr>
        <p:grpSp>
          <p:nvGrpSpPr>
            <p:cNvPr id="62" name="4 Grupo"/>
            <p:cNvGrpSpPr>
              <a:grpSpLocks/>
            </p:cNvGrpSpPr>
            <p:nvPr/>
          </p:nvGrpSpPr>
          <p:grpSpPr bwMode="auto">
            <a:xfrm>
              <a:off x="214313" y="260350"/>
              <a:ext cx="8605837" cy="554038"/>
              <a:chOff x="214390" y="260648"/>
              <a:chExt cx="8606082" cy="553925"/>
            </a:xfrm>
          </p:grpSpPr>
          <p:sp>
            <p:nvSpPr>
              <p:cNvPr id="64" name="63 Rectángulo"/>
              <p:cNvSpPr/>
              <p:nvPr/>
            </p:nvSpPr>
            <p:spPr>
              <a:xfrm>
                <a:off x="395370" y="405082"/>
                <a:ext cx="2808367" cy="36028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MX" sz="2000" b="1" dirty="0" smtClean="0">
                    <a:solidFill>
                      <a:schemeClr val="bg1"/>
                    </a:solidFill>
                  </a:rPr>
                  <a:t>Operativo CONAGO </a:t>
                </a:r>
                <a:endParaRPr lang="es-MX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64 Rectángulo"/>
              <p:cNvSpPr/>
              <p:nvPr/>
            </p:nvSpPr>
            <p:spPr>
              <a:xfrm>
                <a:off x="395370" y="260648"/>
                <a:ext cx="8425102" cy="144434"/>
              </a:xfrm>
              <a:prstGeom prst="rect">
                <a:avLst/>
              </a:prstGeom>
              <a:solidFill>
                <a:srgbClr val="8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MX"/>
              </a:p>
            </p:txBody>
          </p:sp>
          <p:sp>
            <p:nvSpPr>
              <p:cNvPr id="66" name="65 Rectángulo"/>
              <p:cNvSpPr/>
              <p:nvPr/>
            </p:nvSpPr>
            <p:spPr>
              <a:xfrm>
                <a:off x="214390" y="352908"/>
                <a:ext cx="3096344" cy="461665"/>
              </a:xfrm>
              <a:prstGeom prst="rect">
                <a:avLst/>
              </a:prstGeom>
              <a:noFill/>
            </p:spPr>
            <p:txBody>
              <a:bodyPr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24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sp>
          <p:nvSpPr>
            <p:cNvPr id="63" name="62 CuadroTexto"/>
            <p:cNvSpPr txBox="1"/>
            <p:nvPr/>
          </p:nvSpPr>
          <p:spPr>
            <a:xfrm>
              <a:off x="4286248" y="339972"/>
              <a:ext cx="4534224" cy="424732"/>
            </a:xfrm>
            <a:prstGeom prst="rect">
              <a:avLst/>
            </a:prstGeom>
            <a:solidFill>
              <a:srgbClr val="808000"/>
            </a:solidFill>
          </p:spPr>
          <p:txBody>
            <a:bodyPr wrap="square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400" b="1" dirty="0" smtClean="0">
                  <a:solidFill>
                    <a:prstClr val="white"/>
                  </a:solidFill>
                </a:rPr>
                <a:t>NAVIDAD SEGURA</a:t>
              </a:r>
              <a:endParaRPr lang="es-MX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276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1 Imagen" descr="LOGO REUNION CONAGO-DF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525" y="5589588"/>
            <a:ext cx="2971800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958528"/>
            <a:ext cx="8372797" cy="4558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39552" y="5589588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/>
              <a:t>Se sugiere establecer un protocolo de actuación entre las entidades participantes y un esquema de medición de resultados.  </a:t>
            </a:r>
            <a:endParaRPr lang="es-MX" b="1" dirty="0"/>
          </a:p>
        </p:txBody>
      </p:sp>
      <p:grpSp>
        <p:nvGrpSpPr>
          <p:cNvPr id="11" name="10 Grupo"/>
          <p:cNvGrpSpPr/>
          <p:nvPr/>
        </p:nvGrpSpPr>
        <p:grpSpPr>
          <a:xfrm>
            <a:off x="214313" y="260350"/>
            <a:ext cx="8606159" cy="554038"/>
            <a:chOff x="214313" y="260350"/>
            <a:chExt cx="8606159" cy="554038"/>
          </a:xfrm>
        </p:grpSpPr>
        <p:grpSp>
          <p:nvGrpSpPr>
            <p:cNvPr id="12" name="4 Grupo"/>
            <p:cNvGrpSpPr>
              <a:grpSpLocks/>
            </p:cNvGrpSpPr>
            <p:nvPr/>
          </p:nvGrpSpPr>
          <p:grpSpPr bwMode="auto">
            <a:xfrm>
              <a:off x="214313" y="260350"/>
              <a:ext cx="8605837" cy="554038"/>
              <a:chOff x="214390" y="260648"/>
              <a:chExt cx="8606082" cy="553925"/>
            </a:xfrm>
          </p:grpSpPr>
          <p:sp>
            <p:nvSpPr>
              <p:cNvPr id="14" name="13 Rectángulo"/>
              <p:cNvSpPr/>
              <p:nvPr/>
            </p:nvSpPr>
            <p:spPr>
              <a:xfrm>
                <a:off x="395370" y="405082"/>
                <a:ext cx="2808367" cy="36028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MX" sz="2000" b="1" dirty="0" smtClean="0">
                    <a:solidFill>
                      <a:schemeClr val="bg1"/>
                    </a:solidFill>
                  </a:rPr>
                  <a:t>Operativo CONAGO </a:t>
                </a:r>
                <a:endParaRPr lang="es-MX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14 Rectángulo"/>
              <p:cNvSpPr/>
              <p:nvPr/>
            </p:nvSpPr>
            <p:spPr>
              <a:xfrm>
                <a:off x="395370" y="260648"/>
                <a:ext cx="8425102" cy="144434"/>
              </a:xfrm>
              <a:prstGeom prst="rect">
                <a:avLst/>
              </a:prstGeom>
              <a:solidFill>
                <a:srgbClr val="8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MX"/>
              </a:p>
            </p:txBody>
          </p:sp>
          <p:sp>
            <p:nvSpPr>
              <p:cNvPr id="16" name="15 Rectángulo"/>
              <p:cNvSpPr/>
              <p:nvPr/>
            </p:nvSpPr>
            <p:spPr>
              <a:xfrm>
                <a:off x="214390" y="352908"/>
                <a:ext cx="3096344" cy="461665"/>
              </a:xfrm>
              <a:prstGeom prst="rect">
                <a:avLst/>
              </a:prstGeom>
              <a:noFill/>
            </p:spPr>
            <p:txBody>
              <a:bodyPr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24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sp>
          <p:nvSpPr>
            <p:cNvPr id="13" name="12 CuadroTexto"/>
            <p:cNvSpPr txBox="1"/>
            <p:nvPr/>
          </p:nvSpPr>
          <p:spPr>
            <a:xfrm>
              <a:off x="4286248" y="339972"/>
              <a:ext cx="4534224" cy="424732"/>
            </a:xfrm>
            <a:prstGeom prst="rect">
              <a:avLst/>
            </a:prstGeom>
            <a:solidFill>
              <a:srgbClr val="808000"/>
            </a:solidFill>
          </p:spPr>
          <p:txBody>
            <a:bodyPr wrap="square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400" b="1" dirty="0" smtClean="0">
                  <a:solidFill>
                    <a:prstClr val="white"/>
                  </a:solidFill>
                </a:rPr>
                <a:t>NAVIDAD SEGURA</a:t>
              </a:r>
              <a:endParaRPr lang="es-MX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8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23528" y="836712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+mj-lt"/>
              </a:rPr>
              <a:t>27 de Mayo de 2011, Monterrey Nuevo León.</a:t>
            </a:r>
            <a:endParaRPr lang="es-MX" b="1" dirty="0">
              <a:latin typeface="+mj-lt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51520" y="1196752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 smtClean="0"/>
              <a:t>En el seno de la Conferencia Nacional de Gobernadores, se acordó realizar un Operativo Nacional, con el fin de lograr la disminución de los delitos de Alto Impacto.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908720"/>
            <a:ext cx="3384376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11 Imagen" descr="LOGO REUNION CONAGO-DF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525" y="5589588"/>
            <a:ext cx="2971800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0 Grupo"/>
          <p:cNvGrpSpPr/>
          <p:nvPr/>
        </p:nvGrpSpPr>
        <p:grpSpPr>
          <a:xfrm>
            <a:off x="357158" y="260350"/>
            <a:ext cx="8462992" cy="575965"/>
            <a:chOff x="357158" y="260350"/>
            <a:chExt cx="8462992" cy="575965"/>
          </a:xfrm>
        </p:grpSpPr>
        <p:sp>
          <p:nvSpPr>
            <p:cNvPr id="12" name="11 Rectángulo"/>
            <p:cNvSpPr/>
            <p:nvPr/>
          </p:nvSpPr>
          <p:spPr bwMode="auto">
            <a:xfrm>
              <a:off x="395288" y="404813"/>
              <a:ext cx="2247886" cy="36036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>
                <a:solidFill>
                  <a:srgbClr val="C00000"/>
                </a:solidFill>
              </a:endParaRPr>
            </a:p>
          </p:txBody>
        </p:sp>
        <p:sp>
          <p:nvSpPr>
            <p:cNvPr id="13" name="12 Rectángulo"/>
            <p:cNvSpPr/>
            <p:nvPr/>
          </p:nvSpPr>
          <p:spPr bwMode="auto">
            <a:xfrm>
              <a:off x="395288" y="260350"/>
              <a:ext cx="8424862" cy="14446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/>
            </a:p>
          </p:txBody>
        </p:sp>
        <p:sp>
          <p:nvSpPr>
            <p:cNvPr id="14" name="13 Rectángulo"/>
            <p:cNvSpPr/>
            <p:nvPr/>
          </p:nvSpPr>
          <p:spPr bwMode="auto">
            <a:xfrm>
              <a:off x="357158" y="374650"/>
              <a:ext cx="2286016" cy="46166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4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CONAGO</a:t>
              </a:r>
              <a:endParaRPr lang="es-E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15" name="14 CuadroTexto"/>
          <p:cNvSpPr txBox="1"/>
          <p:nvPr/>
        </p:nvSpPr>
        <p:spPr>
          <a:xfrm>
            <a:off x="4286248" y="390436"/>
            <a:ext cx="4534224" cy="369332"/>
          </a:xfrm>
          <a:prstGeom prst="rect">
            <a:avLst/>
          </a:prstGeom>
          <a:solidFill>
            <a:srgbClr val="808000"/>
          </a:solidFill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200" b="1" cap="all" dirty="0" smtClean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400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  <a:latin typeface="+mn-lt"/>
                <a:cs typeface="+mn-cs"/>
              </a:rPr>
              <a:t>Propuestas de la presidencia de la conferencia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  <a:latin typeface="+mn-lt"/>
                <a:cs typeface="+mn-cs"/>
              </a:rPr>
              <a:t> </a:t>
            </a:r>
            <a:endParaRPr lang="es-MX" sz="2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+mn-lt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789" y="2132856"/>
            <a:ext cx="383817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725144"/>
            <a:ext cx="2880321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875" y="4797031"/>
            <a:ext cx="2234909" cy="1512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18 Imagen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780928"/>
            <a:ext cx="4320480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19 CuadroTexto"/>
          <p:cNvSpPr txBox="1"/>
          <p:nvPr/>
        </p:nvSpPr>
        <p:spPr>
          <a:xfrm>
            <a:off x="5796136" y="4686235"/>
            <a:ext cx="30963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+mj-lt"/>
              </a:rPr>
              <a:t>10 de junio de 2011</a:t>
            </a:r>
          </a:p>
          <a:p>
            <a:pPr algn="just"/>
            <a:r>
              <a:rPr lang="es-MX" sz="1600" b="1" dirty="0" smtClean="0"/>
              <a:t>Se acordó por unanimidad llevar a cabo el Operativo CONAGO-1.</a:t>
            </a:r>
            <a:endParaRPr lang="es-MX" sz="1600" b="1" dirty="0"/>
          </a:p>
        </p:txBody>
      </p:sp>
    </p:spTree>
    <p:extLst>
      <p:ext uri="{BB962C8B-B14F-4D97-AF65-F5344CB8AC3E}">
        <p14:creationId xmlns:p14="http://schemas.microsoft.com/office/powerpoint/2010/main" val="169157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95537" y="786190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latin typeface="+mj-lt"/>
              </a:rPr>
              <a:t>11 de julio de 2011, Chihuahua, Chihuahua</a:t>
            </a:r>
            <a:endParaRPr lang="es-MX" sz="1600" b="1" dirty="0">
              <a:latin typeface="+mj-lt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23528" y="1091639"/>
            <a:ext cx="389096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/>
              <a:t>A propuesta del Gobernador César Horacio Duarte Jácquez, en la XLI Reunión Ordinaria de la ciudad de Monterrey Nuevo León, se aprobó celebrar la </a:t>
            </a:r>
            <a:r>
              <a:rPr lang="es-MX" sz="1400" b="1" dirty="0" smtClean="0"/>
              <a:t>“</a:t>
            </a:r>
            <a:r>
              <a:rPr lang="es-MX" sz="1400" b="1" dirty="0"/>
              <a:t>Convención Nacional de Seguridad Pública”</a:t>
            </a:r>
            <a:r>
              <a:rPr lang="es-MX" sz="1400" dirty="0"/>
              <a:t>, </a:t>
            </a:r>
            <a:r>
              <a:rPr lang="es-MX" sz="1400" dirty="0" smtClean="0"/>
              <a:t>la cual se llevó a cabo en Chihuahua, Chihuahua el 10 y 11 de julio en donde se celebraron lo trabajos y </a:t>
            </a:r>
            <a:r>
              <a:rPr lang="es-MX" sz="1400" b="1" dirty="0" smtClean="0"/>
              <a:t>se presentaron las conclusiones del las 7 mesas temáticas. </a:t>
            </a:r>
          </a:p>
          <a:p>
            <a:pPr algn="just"/>
            <a:endParaRPr lang="es-MX" sz="500" b="1" dirty="0"/>
          </a:p>
          <a:p>
            <a:pPr algn="just"/>
            <a:r>
              <a:rPr lang="es-MX" sz="1400" b="1" dirty="0" smtClean="0"/>
              <a:t>A propuesta del Lic. Marcelo Ebrard Casaubón y, con el propósito dar cumplimiento al acuerdo 05/XXX/11 de la XXX Sesión Ordinaria del Consejo Nacional de Seguridad Pública, se aprueba la conformación de 4 grupos de trabajo.  </a:t>
            </a:r>
            <a:endParaRPr lang="es-MX" sz="1400" b="1" dirty="0"/>
          </a:p>
        </p:txBody>
      </p:sp>
      <p:pic>
        <p:nvPicPr>
          <p:cNvPr id="10" name="11 Imagen" descr="LOGO REUNION CONAGO-DF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24525" y="5589588"/>
            <a:ext cx="2971800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0 Grupo"/>
          <p:cNvGrpSpPr/>
          <p:nvPr/>
        </p:nvGrpSpPr>
        <p:grpSpPr>
          <a:xfrm>
            <a:off x="357158" y="260350"/>
            <a:ext cx="8462992" cy="575965"/>
            <a:chOff x="357158" y="260350"/>
            <a:chExt cx="8462992" cy="575965"/>
          </a:xfrm>
        </p:grpSpPr>
        <p:sp>
          <p:nvSpPr>
            <p:cNvPr id="12" name="11 Rectángulo"/>
            <p:cNvSpPr/>
            <p:nvPr/>
          </p:nvSpPr>
          <p:spPr bwMode="auto">
            <a:xfrm>
              <a:off x="395288" y="404813"/>
              <a:ext cx="2247886" cy="36036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>
                <a:solidFill>
                  <a:srgbClr val="C00000"/>
                </a:solidFill>
              </a:endParaRPr>
            </a:p>
          </p:txBody>
        </p:sp>
        <p:sp>
          <p:nvSpPr>
            <p:cNvPr id="13" name="12 Rectángulo"/>
            <p:cNvSpPr/>
            <p:nvPr/>
          </p:nvSpPr>
          <p:spPr bwMode="auto">
            <a:xfrm>
              <a:off x="395288" y="260350"/>
              <a:ext cx="8424862" cy="14446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/>
            </a:p>
          </p:txBody>
        </p:sp>
        <p:sp>
          <p:nvSpPr>
            <p:cNvPr id="14" name="13 Rectángulo"/>
            <p:cNvSpPr/>
            <p:nvPr/>
          </p:nvSpPr>
          <p:spPr bwMode="auto">
            <a:xfrm>
              <a:off x="357158" y="374650"/>
              <a:ext cx="2286016" cy="46166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4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CONAGO</a:t>
              </a:r>
              <a:endParaRPr lang="es-E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15" name="14 CuadroTexto"/>
          <p:cNvSpPr txBox="1"/>
          <p:nvPr/>
        </p:nvSpPr>
        <p:spPr>
          <a:xfrm>
            <a:off x="4286248" y="390436"/>
            <a:ext cx="4534224" cy="369332"/>
          </a:xfrm>
          <a:prstGeom prst="rect">
            <a:avLst/>
          </a:prstGeom>
          <a:solidFill>
            <a:srgbClr val="808000"/>
          </a:solidFill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200" b="1" cap="all" dirty="0" smtClean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400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  <a:latin typeface="+mn-lt"/>
                <a:cs typeface="+mn-cs"/>
              </a:rPr>
              <a:t>Propuestas de la presidencia de la conferencia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  <a:latin typeface="+mn-lt"/>
                <a:cs typeface="+mn-cs"/>
              </a:rPr>
              <a:t> </a:t>
            </a:r>
            <a:endParaRPr lang="es-MX" sz="2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+mn-lt"/>
              <a:cs typeface="+mn-cs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78864"/>
              </p:ext>
            </p:extLst>
          </p:nvPr>
        </p:nvGraphicFramePr>
        <p:xfrm>
          <a:off x="4788025" y="1844824"/>
          <a:ext cx="3960439" cy="302950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6237"/>
                <a:gridCol w="2703418"/>
                <a:gridCol w="980784"/>
              </a:tblGrid>
              <a:tr h="344354">
                <a:tc>
                  <a:txBody>
                    <a:bodyPr/>
                    <a:lstStyle/>
                    <a:p>
                      <a:endParaRPr lang="es-MX" sz="105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Mesa de Trabajo</a:t>
                      </a:r>
                      <a:endParaRPr lang="es-MX" sz="1200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Presidió</a:t>
                      </a:r>
                      <a:endParaRPr lang="es-MX" sz="1200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367940">
                <a:tc>
                  <a:txBody>
                    <a:bodyPr/>
                    <a:lstStyle/>
                    <a:p>
                      <a:pPr algn="ctr"/>
                      <a:r>
                        <a:rPr lang="es-MX" sz="1200" b="1" i="1" dirty="0" smtClean="0"/>
                        <a:t>1</a:t>
                      </a:r>
                      <a:endParaRPr lang="es-MX" sz="12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FORTALECIMIENTO Y ARTICULACIÓN INSTITUCIONAL.</a:t>
                      </a:r>
                      <a:endParaRPr lang="es-MX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 smtClean="0">
                          <a:solidFill>
                            <a:schemeClr val="tx1"/>
                          </a:solidFill>
                        </a:rPr>
                        <a:t>Nuevo León</a:t>
                      </a:r>
                      <a:endParaRPr lang="es-MX" sz="10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67940">
                <a:tc>
                  <a:txBody>
                    <a:bodyPr/>
                    <a:lstStyle/>
                    <a:p>
                      <a:pPr algn="ctr"/>
                      <a:r>
                        <a:rPr lang="es-MX" sz="1200" b="1" i="1" dirty="0" smtClean="0"/>
                        <a:t>2</a:t>
                      </a:r>
                      <a:endParaRPr lang="es-MX" sz="12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eaLnBrk="1" hangingPunct="1">
                        <a:buNone/>
                      </a:pPr>
                      <a:r>
                        <a:rPr lang="es-MX" sz="1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MEDICIÓN  Y  EVALUACIÓN DE LA SEGURIDAD PÚBLICA.</a:t>
                      </a:r>
                      <a:endParaRPr lang="es-MX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 smtClean="0"/>
                        <a:t>Distrito Federal </a:t>
                      </a:r>
                      <a:endParaRPr lang="es-MX" sz="1050" b="1" dirty="0"/>
                    </a:p>
                  </a:txBody>
                  <a:tcPr anchor="ctr"/>
                </a:tc>
              </a:tr>
              <a:tr h="367940">
                <a:tc>
                  <a:txBody>
                    <a:bodyPr/>
                    <a:lstStyle/>
                    <a:p>
                      <a:pPr algn="ctr"/>
                      <a:r>
                        <a:rPr lang="es-MX" sz="1200" b="1" i="1" dirty="0" smtClean="0"/>
                        <a:t>3</a:t>
                      </a:r>
                      <a:endParaRPr lang="es-MX" sz="12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SUSTENTABILIDAD FINANCIERA DE LA SEGURIDAD PÚBLICA.</a:t>
                      </a:r>
                      <a:endParaRPr lang="es-MX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0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Querétaro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67940">
                <a:tc>
                  <a:txBody>
                    <a:bodyPr/>
                    <a:lstStyle/>
                    <a:p>
                      <a:pPr algn="ctr"/>
                      <a:r>
                        <a:rPr lang="es-MX" sz="1200" b="1" i="1" dirty="0" smtClean="0"/>
                        <a:t>4</a:t>
                      </a:r>
                      <a:endParaRPr lang="es-MX" sz="12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SEGURIDAD DEMOCRÁTICA Y CULTURA DE LA LEGALIDAD.</a:t>
                      </a:r>
                      <a:endParaRPr lang="es-MX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 smtClean="0"/>
                        <a:t>Zacatecas</a:t>
                      </a:r>
                    </a:p>
                  </a:txBody>
                  <a:tcPr anchor="ctr"/>
                </a:tc>
              </a:tr>
              <a:tr h="344354">
                <a:tc>
                  <a:txBody>
                    <a:bodyPr/>
                    <a:lstStyle/>
                    <a:p>
                      <a:pPr algn="ctr"/>
                      <a:r>
                        <a:rPr lang="es-MX" sz="1200" b="1" i="1" dirty="0" smtClean="0"/>
                        <a:t>5</a:t>
                      </a:r>
                      <a:endParaRPr lang="es-MX" sz="12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PROCURACIÓN Y ADMINISTRACIÓN DE JUSTICIA.</a:t>
                      </a:r>
                      <a:endParaRPr lang="es-MX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0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Michoacán</a:t>
                      </a:r>
                      <a:endParaRPr lang="es-MX" sz="10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67940">
                <a:tc>
                  <a:txBody>
                    <a:bodyPr/>
                    <a:lstStyle/>
                    <a:p>
                      <a:pPr algn="ctr"/>
                      <a:r>
                        <a:rPr lang="es-MX" sz="1200" b="1" i="1" dirty="0" smtClean="0"/>
                        <a:t>6</a:t>
                      </a:r>
                      <a:endParaRPr lang="es-MX" sz="12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PREVENCIÓN SOCIAL DEL DELITO Y FORTALECIMIENTO DE LA COHESIÓN SOCIAL.</a:t>
                      </a:r>
                      <a:endParaRPr lang="es-MX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 smtClean="0"/>
                        <a:t>Durango</a:t>
                      </a:r>
                      <a:endParaRPr lang="es-MX" sz="1050" b="1" dirty="0"/>
                    </a:p>
                  </a:txBody>
                  <a:tcPr anchor="ctr"/>
                </a:tc>
              </a:tr>
              <a:tr h="344354">
                <a:tc>
                  <a:txBody>
                    <a:bodyPr/>
                    <a:lstStyle/>
                    <a:p>
                      <a:pPr algn="ctr"/>
                      <a:r>
                        <a:rPr lang="es-MX" sz="1200" b="1" i="1" dirty="0" smtClean="0"/>
                        <a:t>7</a:t>
                      </a:r>
                      <a:endParaRPr lang="es-MX" sz="12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SISTEMA PENITENCIARIO NACIONAL.</a:t>
                      </a:r>
                      <a:endParaRPr lang="es-MX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0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Sinaloa</a:t>
                      </a:r>
                      <a:endParaRPr lang="es-MX" sz="10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22" name="21 CuadroTexto"/>
          <p:cNvSpPr txBox="1"/>
          <p:nvPr/>
        </p:nvSpPr>
        <p:spPr>
          <a:xfrm>
            <a:off x="5292079" y="5129897"/>
            <a:ext cx="3528393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just">
              <a:defRPr/>
            </a:pPr>
            <a:r>
              <a:rPr lang="es-MX" sz="1600" dirty="0" smtClean="0">
                <a:latin typeface="+mj-lt"/>
              </a:rPr>
              <a:t>Con fecha </a:t>
            </a:r>
            <a:r>
              <a:rPr lang="es-MX" sz="1600" dirty="0"/>
              <a:t>25 de julio de </a:t>
            </a:r>
            <a:r>
              <a:rPr lang="es-MX" sz="1600" dirty="0" smtClean="0"/>
              <a:t>2011</a:t>
            </a:r>
            <a:r>
              <a:rPr lang="es-MX" sz="1600" b="1" dirty="0" smtClean="0"/>
              <a:t>, se convocó por parte de la federación a la </a:t>
            </a:r>
            <a:r>
              <a:rPr lang="es-MX" sz="1600" b="1" dirty="0" smtClean="0">
                <a:latin typeface="+mj-lt"/>
              </a:rPr>
              <a:t>Sesión de Instalación de los Grupos de Trabajo (4) derivados del Acuerdo 5/XXX/11. </a:t>
            </a:r>
          </a:p>
        </p:txBody>
      </p:sp>
      <p:pic>
        <p:nvPicPr>
          <p:cNvPr id="23" name="Picture 4" descr="http://2.bp.blogspot.com/-_0RvEORXlgA/Tnn6jHuEodI/AAAAAAAAAgY/pmSlUK2sf4w/s1600/edificio-de-la-segob-610x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647" y="4112244"/>
            <a:ext cx="2657185" cy="2197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7" descr="http://www.miuruapan.com/archivosnoticias/segob201103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5186199"/>
            <a:ext cx="2427496" cy="1483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8 Flecha a la derecha con bandas"/>
          <p:cNvSpPr/>
          <p:nvPr/>
        </p:nvSpPr>
        <p:spPr>
          <a:xfrm>
            <a:off x="4283968" y="2276872"/>
            <a:ext cx="288032" cy="462146"/>
          </a:xfrm>
          <a:prstGeom prst="striped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Flecha a la derecha con bandas"/>
          <p:cNvSpPr/>
          <p:nvPr/>
        </p:nvSpPr>
        <p:spPr>
          <a:xfrm rot="10800000">
            <a:off x="4985502" y="5540804"/>
            <a:ext cx="288032" cy="408475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Elipse"/>
          <p:cNvSpPr/>
          <p:nvPr/>
        </p:nvSpPr>
        <p:spPr>
          <a:xfrm>
            <a:off x="3347864" y="400506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A</a:t>
            </a:r>
          </a:p>
        </p:txBody>
      </p:sp>
      <p:sp>
        <p:nvSpPr>
          <p:cNvPr id="27" name="26 Elipse"/>
          <p:cNvSpPr/>
          <p:nvPr/>
        </p:nvSpPr>
        <p:spPr>
          <a:xfrm>
            <a:off x="3347864" y="429309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B</a:t>
            </a:r>
          </a:p>
        </p:txBody>
      </p:sp>
      <p:sp>
        <p:nvSpPr>
          <p:cNvPr id="28" name="27 Elipse"/>
          <p:cNvSpPr/>
          <p:nvPr/>
        </p:nvSpPr>
        <p:spPr>
          <a:xfrm>
            <a:off x="3347864" y="458112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/>
              <a:t>C</a:t>
            </a:r>
            <a:endParaRPr lang="es-MX" b="1" dirty="0"/>
          </a:p>
        </p:txBody>
      </p:sp>
      <p:sp>
        <p:nvSpPr>
          <p:cNvPr id="29" name="28 Elipse"/>
          <p:cNvSpPr/>
          <p:nvPr/>
        </p:nvSpPr>
        <p:spPr>
          <a:xfrm>
            <a:off x="3347864" y="486916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/>
              <a:t>D</a:t>
            </a:r>
            <a:endParaRPr lang="es-MX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8" y="836712"/>
            <a:ext cx="4543191" cy="97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10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62 Grupo"/>
          <p:cNvGrpSpPr/>
          <p:nvPr/>
        </p:nvGrpSpPr>
        <p:grpSpPr>
          <a:xfrm>
            <a:off x="6623720" y="3429000"/>
            <a:ext cx="72008" cy="2664296"/>
            <a:chOff x="6516216" y="3429000"/>
            <a:chExt cx="72008" cy="2664296"/>
          </a:xfrm>
        </p:grpSpPr>
        <p:cxnSp>
          <p:nvCxnSpPr>
            <p:cNvPr id="56" name="55 Conector recto"/>
            <p:cNvCxnSpPr/>
            <p:nvPr/>
          </p:nvCxnSpPr>
          <p:spPr>
            <a:xfrm flipV="1">
              <a:off x="6588224" y="3429000"/>
              <a:ext cx="0" cy="266429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58 Conector recto"/>
            <p:cNvCxnSpPr/>
            <p:nvPr/>
          </p:nvCxnSpPr>
          <p:spPr>
            <a:xfrm>
              <a:off x="6516216" y="3429000"/>
              <a:ext cx="7200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61 Conector recto"/>
            <p:cNvCxnSpPr/>
            <p:nvPr/>
          </p:nvCxnSpPr>
          <p:spPr>
            <a:xfrm>
              <a:off x="6516216" y="6093296"/>
              <a:ext cx="7200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11 Grupo"/>
          <p:cNvGrpSpPr/>
          <p:nvPr/>
        </p:nvGrpSpPr>
        <p:grpSpPr>
          <a:xfrm>
            <a:off x="357158" y="260350"/>
            <a:ext cx="8462992" cy="504825"/>
            <a:chOff x="357158" y="260350"/>
            <a:chExt cx="8462992" cy="504825"/>
          </a:xfrm>
        </p:grpSpPr>
        <p:sp>
          <p:nvSpPr>
            <p:cNvPr id="8" name="7 Rectángulo"/>
            <p:cNvSpPr/>
            <p:nvPr/>
          </p:nvSpPr>
          <p:spPr bwMode="auto">
            <a:xfrm>
              <a:off x="395288" y="404813"/>
              <a:ext cx="2247886" cy="36036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>
                <a:solidFill>
                  <a:srgbClr val="C00000"/>
                </a:solidFill>
              </a:endParaRPr>
            </a:p>
          </p:txBody>
        </p:sp>
        <p:sp>
          <p:nvSpPr>
            <p:cNvPr id="9" name="8 Rectángulo"/>
            <p:cNvSpPr/>
            <p:nvPr/>
          </p:nvSpPr>
          <p:spPr bwMode="auto">
            <a:xfrm>
              <a:off x="395288" y="260350"/>
              <a:ext cx="8424862" cy="14446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/>
            </a:p>
          </p:txBody>
        </p:sp>
        <p:sp>
          <p:nvSpPr>
            <p:cNvPr id="10" name="9 Rectángulo"/>
            <p:cNvSpPr/>
            <p:nvPr/>
          </p:nvSpPr>
          <p:spPr bwMode="auto">
            <a:xfrm>
              <a:off x="357158" y="404664"/>
              <a:ext cx="2286016" cy="30777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1400" b="1" cap="all" dirty="0">
                  <a:ln w="900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CORRESPONSABILIDAD</a:t>
              </a:r>
              <a:endParaRPr lang="es-ES" sz="1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13" name="12 CuadroTexto"/>
          <p:cNvSpPr txBox="1"/>
          <p:nvPr/>
        </p:nvSpPr>
        <p:spPr>
          <a:xfrm>
            <a:off x="4286248" y="404664"/>
            <a:ext cx="4534224" cy="307777"/>
          </a:xfrm>
          <a:prstGeom prst="rect">
            <a:avLst/>
          </a:prstGeom>
          <a:solidFill>
            <a:srgbClr val="8080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400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9 propuestas-</a:t>
            </a:r>
            <a:r>
              <a:rPr lang="es-MX" sz="1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s-MX" sz="1400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MESAS </a:t>
            </a:r>
            <a:r>
              <a:rPr lang="es-MX" sz="1400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conago-</a:t>
            </a:r>
            <a:r>
              <a:rPr lang="es-MX" sz="1400" b="1" cap="all" dirty="0" err="1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snsp</a:t>
            </a:r>
            <a:endParaRPr lang="es-MX" sz="14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graphicFrame>
        <p:nvGraphicFramePr>
          <p:cNvPr id="25" name="24 Tabla"/>
          <p:cNvGraphicFramePr>
            <a:graphicFrameLocks noGrp="1"/>
          </p:cNvGraphicFramePr>
          <p:nvPr/>
        </p:nvGraphicFramePr>
        <p:xfrm>
          <a:off x="2627784" y="1194008"/>
          <a:ext cx="3888432" cy="554736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67452"/>
                <a:gridCol w="3520980"/>
              </a:tblGrid>
              <a:tr h="756550">
                <a:tc>
                  <a:txBody>
                    <a:bodyPr/>
                    <a:lstStyle/>
                    <a:p>
                      <a:pPr algn="ctr"/>
                      <a:r>
                        <a:rPr lang="es-MX" sz="2000" i="1" dirty="0" smtClean="0"/>
                        <a:t>1</a:t>
                      </a:r>
                      <a:endParaRPr lang="es-MX" sz="20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1" dirty="0" smtClean="0">
                          <a:latin typeface="Arial Black" pitchFamily="34" charset="0"/>
                        </a:rPr>
                        <a:t>INTEGRAR UN GRUPO DE TRABAJO CON LA SHCP PARA ESTABLECER CRITERIOS BÁSICOS EN LA DISTRIBUCIÓN DEL PRESUPUESTO 2012, EN CUANTO AL COSTO E INVERSIÓN REQUERIDA PARA EL CUMPLIMIENTO DE LOS ACUERDOS ADOPTADOS.</a:t>
                      </a:r>
                      <a:endParaRPr lang="es-MX" sz="900" dirty="0">
                        <a:latin typeface="Arial Black" pitchFamily="34" charset="0"/>
                      </a:endParaRPr>
                    </a:p>
                  </a:txBody>
                  <a:tcPr anchor="ctr"/>
                </a:tc>
              </a:tr>
              <a:tr h="62304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20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1" dirty="0" smtClean="0">
                          <a:latin typeface="Arial Black" pitchFamily="34" charset="0"/>
                        </a:rPr>
                        <a:t>INFORME Y ACCIONES COORDINADAS PARA EL COMBATE AL LAVADO DE DINERO POR PARTE DE LA SHCP Y PGR, ASÍ COMO LA ESTANDARIZACIÓN DE LAS INSTANCIAS ESTATALES CORRESPONDIENTES.</a:t>
                      </a:r>
                      <a:endParaRPr lang="es-MX" sz="900" dirty="0">
                        <a:latin typeface="Arial Black" pitchFamily="34" charset="0"/>
                      </a:endParaRPr>
                    </a:p>
                  </a:txBody>
                  <a:tcPr anchor="ctr"/>
                </a:tc>
              </a:tr>
              <a:tr h="4895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20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1" dirty="0" smtClean="0">
                          <a:latin typeface="Arial Black" pitchFamily="34" charset="0"/>
                        </a:rPr>
                        <a:t>ALIANZA NACIONAL PARA LA PREVENCIÓN DE ADICCIONES Y CONFORMACIÓN DE LA INSTITUCIÓN NACIONAL RESPONSABLE.</a:t>
                      </a:r>
                      <a:endParaRPr lang="es-MX" sz="900" dirty="0">
                        <a:latin typeface="Arial Black" pitchFamily="34" charset="0"/>
                      </a:endParaRPr>
                    </a:p>
                  </a:txBody>
                  <a:tcPr anchor="ctr"/>
                </a:tc>
              </a:tr>
              <a:tr h="4895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20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1" dirty="0" smtClean="0">
                          <a:latin typeface="Arial Black" pitchFamily="34" charset="0"/>
                        </a:rPr>
                        <a:t>PRESENTACIÓN DE ACCIONES CONJUNTAS PARA CONTROLAR EFICAZMENTE EL TRÁFICO DE ARMAS EN TERRITORIO NACIONAL.</a:t>
                      </a:r>
                      <a:endParaRPr lang="es-MX" sz="900" dirty="0">
                        <a:latin typeface="Arial Black" pitchFamily="34" charset="0"/>
                      </a:endParaRPr>
                    </a:p>
                  </a:txBody>
                  <a:tcPr anchor="ctr"/>
                </a:tc>
              </a:tr>
              <a:tr h="75655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20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1" dirty="0" smtClean="0">
                          <a:latin typeface="Arial Black" pitchFamily="34" charset="0"/>
                        </a:rPr>
                        <a:t>ELABORAR EL PLAN NACIONAL DE VIVIENDA PARA EL PERSONAL ADSCRITO A LAS INSTITUCIONES DE SEGURIDAD PÚBLICA EN COORDINACIÓN CON EL INFONAVIT,  FOVISSSTE Y OTRAS INSTITUCIONES DE CRÉDITO.</a:t>
                      </a:r>
                      <a:endParaRPr lang="es-MX" sz="900" dirty="0">
                        <a:latin typeface="Arial Black" pitchFamily="34" charset="0"/>
                      </a:endParaRPr>
                    </a:p>
                  </a:txBody>
                  <a:tcPr anchor="ctr"/>
                </a:tc>
              </a:tr>
              <a:tr h="75655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20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1" dirty="0" smtClean="0">
                          <a:latin typeface="Arial Black" pitchFamily="34" charset="0"/>
                        </a:rPr>
                        <a:t>INTEGRAR UN PROGRAMA NACIONAL DE EDUCACIÓN MEDIA – SUPERIOR EN COORDINACIÓN CON LA SEP, SHCP Y LA CONAGO A FIN DE INTEGRAR A LOS JÓVENES AL SISTEMA DE EDUCACIÓN MEDIA SUPERIOR Y SUPERIOR A NIVEL NACIONAL.</a:t>
                      </a:r>
                    </a:p>
                  </a:txBody>
                  <a:tcPr anchor="ctr"/>
                </a:tc>
              </a:tr>
              <a:tr h="38569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20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1" dirty="0" smtClean="0">
                          <a:latin typeface="Arial Black" pitchFamily="34" charset="0"/>
                        </a:rPr>
                        <a:t>INCORPORAR A LAS INSTANCIAS FEDERALES AL OPERATIVO CONAGO 1.</a:t>
                      </a:r>
                      <a:endParaRPr lang="es-MX" sz="900" dirty="0">
                        <a:latin typeface="Arial Black" pitchFamily="34" charset="0"/>
                      </a:endParaRPr>
                    </a:p>
                  </a:txBody>
                  <a:tcPr anchor="ctr"/>
                </a:tc>
              </a:tr>
              <a:tr h="62304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20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1" dirty="0" smtClean="0">
                          <a:latin typeface="Arial Black" pitchFamily="34" charset="0"/>
                        </a:rPr>
                        <a:t>INTEGRAR EL SISTEMA DE REGISTRO BIOMÉTRICO DE EXTRANJEROS, A TRAVÉS DE LA SECRETARÍA DE RELACIONES EXTERIORES Y EL INSTITUTO NACIONAL DE MIGRACIÓN. </a:t>
                      </a:r>
                      <a:endParaRPr lang="es-MX" sz="900" dirty="0">
                        <a:latin typeface="Arial Black" pitchFamily="34" charset="0"/>
                      </a:endParaRPr>
                    </a:p>
                  </a:txBody>
                  <a:tcPr anchor="ctr"/>
                </a:tc>
              </a:tr>
              <a:tr h="38569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20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900" b="1" dirty="0" smtClean="0">
                          <a:latin typeface="Arial Black" pitchFamily="34" charset="0"/>
                        </a:rPr>
                        <a:t>CONTROL DE ADUANAS</a:t>
                      </a:r>
                      <a:endParaRPr lang="es-MX" sz="900" b="1" dirty="0">
                        <a:latin typeface="Arial Black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6" name="25 CuadroTexto"/>
          <p:cNvSpPr txBox="1"/>
          <p:nvPr/>
        </p:nvSpPr>
        <p:spPr>
          <a:xfrm>
            <a:off x="2627784" y="692696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/>
              <a:t>9 Propuestas CONAGO ante el SNSP </a:t>
            </a:r>
            <a:endParaRPr lang="es-MX" sz="1600" b="1" dirty="0"/>
          </a:p>
        </p:txBody>
      </p:sp>
      <p:sp>
        <p:nvSpPr>
          <p:cNvPr id="27" name="26 Rectángulo"/>
          <p:cNvSpPr/>
          <p:nvPr/>
        </p:nvSpPr>
        <p:spPr>
          <a:xfrm>
            <a:off x="2627784" y="908720"/>
            <a:ext cx="3888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b="1" i="1" dirty="0" smtClean="0"/>
              <a:t>30 de junio de 2011</a:t>
            </a:r>
            <a:endParaRPr lang="es-MX" sz="1400" i="1" dirty="0"/>
          </a:p>
        </p:txBody>
      </p:sp>
      <p:sp>
        <p:nvSpPr>
          <p:cNvPr id="36" name="35 CuadroTexto"/>
          <p:cNvSpPr txBox="1"/>
          <p:nvPr/>
        </p:nvSpPr>
        <p:spPr>
          <a:xfrm>
            <a:off x="395536" y="764704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/>
              <a:t>Mesas de la </a:t>
            </a:r>
          </a:p>
          <a:p>
            <a:pPr algn="ctr"/>
            <a:r>
              <a:rPr lang="es-MX" sz="1600" b="1" dirty="0" smtClean="0"/>
              <a:t>Convención Nacional</a:t>
            </a:r>
            <a:endParaRPr lang="es-MX" sz="1600" b="1" dirty="0"/>
          </a:p>
        </p:txBody>
      </p:sp>
      <p:sp>
        <p:nvSpPr>
          <p:cNvPr id="44" name="43 CuadroTexto"/>
          <p:cNvSpPr txBox="1"/>
          <p:nvPr/>
        </p:nvSpPr>
        <p:spPr>
          <a:xfrm>
            <a:off x="6660232" y="83671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/>
              <a:t>Mesas del SNSP</a:t>
            </a:r>
            <a:endParaRPr lang="es-MX" sz="1600" b="1" dirty="0"/>
          </a:p>
        </p:txBody>
      </p:sp>
      <p:sp>
        <p:nvSpPr>
          <p:cNvPr id="45" name="44 CuadroTexto"/>
          <p:cNvSpPr txBox="1"/>
          <p:nvPr/>
        </p:nvSpPr>
        <p:spPr>
          <a:xfrm>
            <a:off x="7956376" y="1484784"/>
            <a:ext cx="1026368" cy="461665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s-MX" sz="1200" b="1" dirty="0" smtClean="0"/>
              <a:t>GRUPO «A»</a:t>
            </a:r>
          </a:p>
          <a:p>
            <a:pPr lvl="0" algn="ctr"/>
            <a:r>
              <a:rPr lang="es-MX" sz="1200" dirty="0" smtClean="0"/>
              <a:t>Incidencia</a:t>
            </a:r>
            <a:endParaRPr lang="es-MX" sz="1200" dirty="0"/>
          </a:p>
        </p:txBody>
      </p:sp>
      <p:sp>
        <p:nvSpPr>
          <p:cNvPr id="46" name="45 Rectángulo"/>
          <p:cNvSpPr/>
          <p:nvPr/>
        </p:nvSpPr>
        <p:spPr>
          <a:xfrm>
            <a:off x="7956376" y="2564904"/>
            <a:ext cx="1026368" cy="461665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1200" b="1" dirty="0" smtClean="0"/>
              <a:t>GRUPO «B»</a:t>
            </a:r>
          </a:p>
          <a:p>
            <a:pPr algn="ctr"/>
            <a:r>
              <a:rPr lang="es-MX" sz="1200" dirty="0" smtClean="0"/>
              <a:t>Presupuesto</a:t>
            </a:r>
          </a:p>
        </p:txBody>
      </p:sp>
      <p:sp>
        <p:nvSpPr>
          <p:cNvPr id="47" name="46 Rectángulo"/>
          <p:cNvSpPr/>
          <p:nvPr/>
        </p:nvSpPr>
        <p:spPr>
          <a:xfrm>
            <a:off x="7956376" y="3573016"/>
            <a:ext cx="1026368" cy="830997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1200" b="1" dirty="0" smtClean="0"/>
              <a:t>GRUPO «C»</a:t>
            </a:r>
          </a:p>
          <a:p>
            <a:pPr algn="ctr"/>
            <a:r>
              <a:rPr lang="es-MX" sz="1200" dirty="0" smtClean="0"/>
              <a:t>Trabajo</a:t>
            </a:r>
          </a:p>
          <a:p>
            <a:pPr algn="ctr"/>
            <a:r>
              <a:rPr lang="es-MX" sz="1200" dirty="0" smtClean="0"/>
              <a:t>Educación</a:t>
            </a:r>
          </a:p>
          <a:p>
            <a:pPr algn="ctr"/>
            <a:r>
              <a:rPr lang="es-MX" sz="1200" dirty="0" smtClean="0"/>
              <a:t>Adicciones</a:t>
            </a:r>
          </a:p>
        </p:txBody>
      </p:sp>
      <p:sp>
        <p:nvSpPr>
          <p:cNvPr id="48" name="47 Rectángulo"/>
          <p:cNvSpPr/>
          <p:nvPr/>
        </p:nvSpPr>
        <p:spPr>
          <a:xfrm>
            <a:off x="7956376" y="5374957"/>
            <a:ext cx="1026368" cy="64633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s-MX" sz="1200" b="1" dirty="0" smtClean="0"/>
              <a:t>GRUPO «D»</a:t>
            </a:r>
          </a:p>
          <a:p>
            <a:pPr lvl="0" algn="ctr"/>
            <a:r>
              <a:rPr lang="es-MX" sz="1200" dirty="0" smtClean="0"/>
              <a:t>  Biométricos Armas</a:t>
            </a:r>
          </a:p>
        </p:txBody>
      </p:sp>
      <p:grpSp>
        <p:nvGrpSpPr>
          <p:cNvPr id="91" name="90 Grupo"/>
          <p:cNvGrpSpPr/>
          <p:nvPr/>
        </p:nvGrpSpPr>
        <p:grpSpPr>
          <a:xfrm>
            <a:off x="6624000" y="1512000"/>
            <a:ext cx="720040" cy="1296144"/>
            <a:chOff x="6624000" y="1512000"/>
            <a:chExt cx="720040" cy="1296144"/>
          </a:xfrm>
        </p:grpSpPr>
        <p:cxnSp>
          <p:nvCxnSpPr>
            <p:cNvPr id="49" name="48 Conector recto"/>
            <p:cNvCxnSpPr/>
            <p:nvPr/>
          </p:nvCxnSpPr>
          <p:spPr>
            <a:xfrm flipV="1">
              <a:off x="6984000" y="1512000"/>
              <a:ext cx="0" cy="129614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50 Conector recto"/>
            <p:cNvCxnSpPr/>
            <p:nvPr/>
          </p:nvCxnSpPr>
          <p:spPr>
            <a:xfrm flipH="1">
              <a:off x="6624000" y="1512000"/>
              <a:ext cx="36004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52 Conector recto"/>
            <p:cNvCxnSpPr/>
            <p:nvPr/>
          </p:nvCxnSpPr>
          <p:spPr>
            <a:xfrm>
              <a:off x="6984000" y="2808000"/>
              <a:ext cx="36004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68 Conector recto"/>
          <p:cNvCxnSpPr/>
          <p:nvPr/>
        </p:nvCxnSpPr>
        <p:spPr>
          <a:xfrm flipV="1">
            <a:off x="6839744" y="2852936"/>
            <a:ext cx="0" cy="216024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>
            <a:endCxn id="39" idx="2"/>
          </p:cNvCxnSpPr>
          <p:nvPr/>
        </p:nvCxnSpPr>
        <p:spPr>
          <a:xfrm>
            <a:off x="6839744" y="4005064"/>
            <a:ext cx="46856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73 Conector recto"/>
          <p:cNvCxnSpPr/>
          <p:nvPr/>
        </p:nvCxnSpPr>
        <p:spPr>
          <a:xfrm>
            <a:off x="6623720" y="2852936"/>
            <a:ext cx="21602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75 Conector recto"/>
          <p:cNvCxnSpPr/>
          <p:nvPr/>
        </p:nvCxnSpPr>
        <p:spPr>
          <a:xfrm>
            <a:off x="6623720" y="5013176"/>
            <a:ext cx="21602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/>
          <p:cNvCxnSpPr/>
          <p:nvPr/>
        </p:nvCxnSpPr>
        <p:spPr>
          <a:xfrm>
            <a:off x="7055768" y="1700808"/>
            <a:ext cx="0" cy="576064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6" name="85 Conector recto"/>
          <p:cNvCxnSpPr/>
          <p:nvPr/>
        </p:nvCxnSpPr>
        <p:spPr>
          <a:xfrm>
            <a:off x="7055768" y="1700808"/>
            <a:ext cx="288032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8" name="87 Conector recto"/>
          <p:cNvCxnSpPr/>
          <p:nvPr/>
        </p:nvCxnSpPr>
        <p:spPr>
          <a:xfrm flipH="1">
            <a:off x="6623720" y="2276872"/>
            <a:ext cx="432048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37 Elipse"/>
          <p:cNvSpPr/>
          <p:nvPr/>
        </p:nvSpPr>
        <p:spPr>
          <a:xfrm>
            <a:off x="7308304" y="2492896"/>
            <a:ext cx="720080" cy="576064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Arial Black" pitchFamily="34" charset="0"/>
              </a:rPr>
              <a:t>2</a:t>
            </a:r>
            <a:endParaRPr lang="es-MX" dirty="0">
              <a:latin typeface="Arial Black" pitchFamily="34" charset="0"/>
            </a:endParaRPr>
          </a:p>
        </p:txBody>
      </p:sp>
      <p:cxnSp>
        <p:nvCxnSpPr>
          <p:cNvPr id="103" name="102 Conector recto"/>
          <p:cNvCxnSpPr>
            <a:stCxn id="40" idx="2"/>
          </p:cNvCxnSpPr>
          <p:nvPr/>
        </p:nvCxnSpPr>
        <p:spPr>
          <a:xfrm flipH="1">
            <a:off x="6732240" y="5661248"/>
            <a:ext cx="6480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179512" y="1556792"/>
            <a:ext cx="1080120" cy="46166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/>
              <a:t>Fort. Inst.</a:t>
            </a:r>
          </a:p>
          <a:p>
            <a:pPr algn="ctr"/>
            <a:r>
              <a:rPr lang="es-MX" sz="1200" dirty="0" smtClean="0"/>
              <a:t>Nuevo León </a:t>
            </a:r>
            <a:endParaRPr lang="es-MX" sz="1200" dirty="0"/>
          </a:p>
        </p:txBody>
      </p:sp>
      <p:sp>
        <p:nvSpPr>
          <p:cNvPr id="50" name="49 CuadroTexto"/>
          <p:cNvSpPr txBox="1"/>
          <p:nvPr/>
        </p:nvSpPr>
        <p:spPr>
          <a:xfrm>
            <a:off x="179512" y="2276872"/>
            <a:ext cx="1080120" cy="461665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200" b="1"/>
            </a:lvl1pPr>
          </a:lstStyle>
          <a:p>
            <a:r>
              <a:rPr lang="es-MX" dirty="0"/>
              <a:t>Medición </a:t>
            </a:r>
          </a:p>
          <a:p>
            <a:r>
              <a:rPr lang="es-MX" b="0" dirty="0" smtClean="0"/>
              <a:t>DF</a:t>
            </a:r>
            <a:endParaRPr lang="es-MX" b="0" dirty="0"/>
          </a:p>
        </p:txBody>
      </p:sp>
      <p:sp>
        <p:nvSpPr>
          <p:cNvPr id="52" name="51 CuadroTexto"/>
          <p:cNvSpPr txBox="1"/>
          <p:nvPr/>
        </p:nvSpPr>
        <p:spPr>
          <a:xfrm>
            <a:off x="179512" y="2996952"/>
            <a:ext cx="1080120" cy="46166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200" b="1"/>
            </a:lvl1pPr>
          </a:lstStyle>
          <a:p>
            <a:r>
              <a:rPr lang="es-MX" dirty="0" smtClean="0"/>
              <a:t>Sust. Finan. </a:t>
            </a:r>
            <a:r>
              <a:rPr lang="es-MX" b="0" dirty="0" smtClean="0"/>
              <a:t>Querétaro</a:t>
            </a:r>
            <a:endParaRPr lang="es-MX" b="0" dirty="0"/>
          </a:p>
        </p:txBody>
      </p:sp>
      <p:sp>
        <p:nvSpPr>
          <p:cNvPr id="28" name="27 Elipse"/>
          <p:cNvSpPr/>
          <p:nvPr/>
        </p:nvSpPr>
        <p:spPr>
          <a:xfrm>
            <a:off x="1187624" y="1484784"/>
            <a:ext cx="720080" cy="57606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latin typeface="Arial Black" pitchFamily="34" charset="0"/>
              </a:rPr>
              <a:t>1</a:t>
            </a:r>
            <a:endParaRPr lang="es-MX" b="1" dirty="0">
              <a:latin typeface="Arial Black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1187624" y="2204864"/>
            <a:ext cx="720080" cy="57606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latin typeface="Arial Black" pitchFamily="34" charset="0"/>
              </a:rPr>
              <a:t>2</a:t>
            </a:r>
            <a:endParaRPr lang="es-MX" b="1" dirty="0">
              <a:latin typeface="Arial Black" pitchFamily="34" charset="0"/>
            </a:endParaRPr>
          </a:p>
        </p:txBody>
      </p:sp>
      <p:sp>
        <p:nvSpPr>
          <p:cNvPr id="30" name="29 Elipse"/>
          <p:cNvSpPr/>
          <p:nvPr/>
        </p:nvSpPr>
        <p:spPr>
          <a:xfrm>
            <a:off x="1187624" y="2924944"/>
            <a:ext cx="720080" cy="576064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latin typeface="Arial Black" pitchFamily="34" charset="0"/>
              </a:rPr>
              <a:t>3</a:t>
            </a:r>
            <a:endParaRPr lang="es-MX" b="1" dirty="0">
              <a:latin typeface="Arial Black" pitchFamily="34" charset="0"/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179512" y="3717032"/>
            <a:ext cx="1080120" cy="46166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200" b="1"/>
            </a:lvl1pPr>
          </a:lstStyle>
          <a:p>
            <a:r>
              <a:rPr lang="es-MX" dirty="0"/>
              <a:t>Seg. Demo.  </a:t>
            </a:r>
          </a:p>
          <a:p>
            <a:r>
              <a:rPr lang="es-MX" dirty="0"/>
              <a:t>Zacatecas</a:t>
            </a:r>
          </a:p>
        </p:txBody>
      </p:sp>
      <p:sp>
        <p:nvSpPr>
          <p:cNvPr id="55" name="54 CuadroTexto"/>
          <p:cNvSpPr txBox="1"/>
          <p:nvPr/>
        </p:nvSpPr>
        <p:spPr>
          <a:xfrm>
            <a:off x="179512" y="4437112"/>
            <a:ext cx="1080120" cy="44627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200" b="1"/>
            </a:lvl1pPr>
          </a:lstStyle>
          <a:p>
            <a:r>
              <a:rPr lang="es-MX" sz="1100" dirty="0" smtClean="0"/>
              <a:t>Proc. Adm. Juz.  </a:t>
            </a:r>
            <a:endParaRPr lang="es-MX" sz="1100" dirty="0"/>
          </a:p>
          <a:p>
            <a:r>
              <a:rPr lang="es-MX" b="0" dirty="0" smtClean="0"/>
              <a:t>Michoacán</a:t>
            </a:r>
            <a:endParaRPr lang="es-MX" b="0" dirty="0"/>
          </a:p>
        </p:txBody>
      </p:sp>
      <p:sp>
        <p:nvSpPr>
          <p:cNvPr id="57" name="56 CuadroTexto"/>
          <p:cNvSpPr txBox="1"/>
          <p:nvPr/>
        </p:nvSpPr>
        <p:spPr>
          <a:xfrm>
            <a:off x="179512" y="5127575"/>
            <a:ext cx="1080120" cy="46166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200" b="1"/>
            </a:lvl1pPr>
          </a:lstStyle>
          <a:p>
            <a:r>
              <a:rPr lang="es-MX" dirty="0" smtClean="0"/>
              <a:t>Prev. Delito  </a:t>
            </a:r>
            <a:endParaRPr lang="es-MX" dirty="0"/>
          </a:p>
          <a:p>
            <a:r>
              <a:rPr lang="es-MX" b="0" dirty="0" smtClean="0"/>
              <a:t>Durango</a:t>
            </a:r>
            <a:endParaRPr lang="es-MX" b="0" dirty="0"/>
          </a:p>
        </p:txBody>
      </p:sp>
      <p:sp>
        <p:nvSpPr>
          <p:cNvPr id="58" name="57 CuadroTexto"/>
          <p:cNvSpPr txBox="1"/>
          <p:nvPr/>
        </p:nvSpPr>
        <p:spPr>
          <a:xfrm>
            <a:off x="179512" y="5847655"/>
            <a:ext cx="1080120" cy="46166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200" b="1"/>
            </a:lvl1pPr>
          </a:lstStyle>
          <a:p>
            <a:r>
              <a:rPr lang="es-MX" dirty="0" smtClean="0"/>
              <a:t>Sist. Pen.  </a:t>
            </a:r>
            <a:endParaRPr lang="es-MX" dirty="0"/>
          </a:p>
          <a:p>
            <a:r>
              <a:rPr lang="es-MX" b="0" dirty="0" smtClean="0"/>
              <a:t>Sinaloa</a:t>
            </a:r>
            <a:endParaRPr lang="es-MX" b="0" dirty="0"/>
          </a:p>
        </p:txBody>
      </p:sp>
      <p:sp>
        <p:nvSpPr>
          <p:cNvPr id="31" name="30 Elipse"/>
          <p:cNvSpPr/>
          <p:nvPr/>
        </p:nvSpPr>
        <p:spPr>
          <a:xfrm>
            <a:off x="1187624" y="3645024"/>
            <a:ext cx="720080" cy="57606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latin typeface="Arial Black" pitchFamily="34" charset="0"/>
              </a:rPr>
              <a:t>4</a:t>
            </a:r>
            <a:endParaRPr lang="es-MX" b="1" dirty="0">
              <a:latin typeface="Arial Black" pitchFamily="34" charset="0"/>
            </a:endParaRPr>
          </a:p>
        </p:txBody>
      </p:sp>
      <p:sp>
        <p:nvSpPr>
          <p:cNvPr id="32" name="31 Elipse"/>
          <p:cNvSpPr/>
          <p:nvPr/>
        </p:nvSpPr>
        <p:spPr>
          <a:xfrm>
            <a:off x="1187624" y="4365104"/>
            <a:ext cx="720080" cy="57606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latin typeface="Arial Black" pitchFamily="34" charset="0"/>
              </a:rPr>
              <a:t>5</a:t>
            </a:r>
            <a:endParaRPr lang="es-MX" b="1" dirty="0">
              <a:latin typeface="Arial Black" pitchFamily="34" charset="0"/>
            </a:endParaRPr>
          </a:p>
        </p:txBody>
      </p:sp>
      <p:sp>
        <p:nvSpPr>
          <p:cNvPr id="33" name="32 Elipse"/>
          <p:cNvSpPr/>
          <p:nvPr/>
        </p:nvSpPr>
        <p:spPr>
          <a:xfrm>
            <a:off x="1187624" y="5085184"/>
            <a:ext cx="720080" cy="576064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latin typeface="Arial Black" pitchFamily="34" charset="0"/>
              </a:rPr>
              <a:t>6</a:t>
            </a:r>
            <a:endParaRPr lang="es-MX" b="1" dirty="0">
              <a:latin typeface="Arial Black" pitchFamily="34" charset="0"/>
            </a:endParaRPr>
          </a:p>
        </p:txBody>
      </p:sp>
      <p:sp>
        <p:nvSpPr>
          <p:cNvPr id="34" name="33 Elipse"/>
          <p:cNvSpPr/>
          <p:nvPr/>
        </p:nvSpPr>
        <p:spPr>
          <a:xfrm>
            <a:off x="1187624" y="5805264"/>
            <a:ext cx="720080" cy="57606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latin typeface="Arial Black" pitchFamily="34" charset="0"/>
              </a:rPr>
              <a:t>7</a:t>
            </a:r>
            <a:endParaRPr lang="es-MX" b="1" dirty="0">
              <a:latin typeface="Arial Black" pitchFamily="34" charset="0"/>
            </a:endParaRPr>
          </a:p>
        </p:txBody>
      </p:sp>
      <p:sp>
        <p:nvSpPr>
          <p:cNvPr id="37" name="36 Elipse"/>
          <p:cNvSpPr/>
          <p:nvPr/>
        </p:nvSpPr>
        <p:spPr>
          <a:xfrm>
            <a:off x="7308304" y="1412776"/>
            <a:ext cx="720080" cy="57606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Arial Black" pitchFamily="34" charset="0"/>
              </a:rPr>
              <a:t>1</a:t>
            </a:r>
            <a:endParaRPr lang="es-MX" dirty="0">
              <a:latin typeface="Arial Black" pitchFamily="34" charset="0"/>
            </a:endParaRPr>
          </a:p>
        </p:txBody>
      </p:sp>
      <p:sp>
        <p:nvSpPr>
          <p:cNvPr id="39" name="38 Elipse"/>
          <p:cNvSpPr/>
          <p:nvPr/>
        </p:nvSpPr>
        <p:spPr>
          <a:xfrm>
            <a:off x="7308304" y="3717032"/>
            <a:ext cx="720080" cy="576064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Arial Black" pitchFamily="34" charset="0"/>
              </a:rPr>
              <a:t>3</a:t>
            </a:r>
            <a:endParaRPr lang="es-MX" dirty="0">
              <a:latin typeface="Arial Black" pitchFamily="34" charset="0"/>
            </a:endParaRPr>
          </a:p>
        </p:txBody>
      </p:sp>
      <p:sp>
        <p:nvSpPr>
          <p:cNvPr id="40" name="39 Elipse"/>
          <p:cNvSpPr/>
          <p:nvPr/>
        </p:nvSpPr>
        <p:spPr>
          <a:xfrm>
            <a:off x="7380312" y="5373216"/>
            <a:ext cx="720080" cy="57606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Arial Black" pitchFamily="34" charset="0"/>
              </a:rPr>
              <a:t>4</a:t>
            </a:r>
            <a:endParaRPr lang="es-MX" dirty="0">
              <a:latin typeface="Arial Black" pitchFamily="34" charset="0"/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1907704" y="1556792"/>
            <a:ext cx="720080" cy="1670992"/>
            <a:chOff x="1907704" y="1556792"/>
            <a:chExt cx="720080" cy="1670992"/>
          </a:xfrm>
        </p:grpSpPr>
        <p:cxnSp>
          <p:nvCxnSpPr>
            <p:cNvPr id="5" name="4 Conector recto"/>
            <p:cNvCxnSpPr/>
            <p:nvPr/>
          </p:nvCxnSpPr>
          <p:spPr>
            <a:xfrm flipV="1">
              <a:off x="1907704" y="3212976"/>
              <a:ext cx="288032" cy="1480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 flipV="1">
              <a:off x="2195736" y="1556792"/>
              <a:ext cx="0" cy="165618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Conector recto"/>
            <p:cNvCxnSpPr/>
            <p:nvPr/>
          </p:nvCxnSpPr>
          <p:spPr>
            <a:xfrm>
              <a:off x="2195736" y="1556792"/>
              <a:ext cx="43204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60 Conector recto"/>
          <p:cNvCxnSpPr/>
          <p:nvPr/>
        </p:nvCxnSpPr>
        <p:spPr>
          <a:xfrm>
            <a:off x="1907704" y="1772816"/>
            <a:ext cx="576064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6" name="65 Grupo"/>
          <p:cNvGrpSpPr/>
          <p:nvPr/>
        </p:nvGrpSpPr>
        <p:grpSpPr>
          <a:xfrm>
            <a:off x="1907704" y="2190056"/>
            <a:ext cx="720080" cy="2463080"/>
            <a:chOff x="1907704" y="1556792"/>
            <a:chExt cx="720080" cy="13590629"/>
          </a:xfrm>
        </p:grpSpPr>
        <p:cxnSp>
          <p:nvCxnSpPr>
            <p:cNvPr id="67" name="66 Conector recto"/>
            <p:cNvCxnSpPr/>
            <p:nvPr/>
          </p:nvCxnSpPr>
          <p:spPr>
            <a:xfrm>
              <a:off x="1907704" y="3227784"/>
              <a:ext cx="144016" cy="40853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67 Conector recto"/>
            <p:cNvCxnSpPr/>
            <p:nvPr/>
          </p:nvCxnSpPr>
          <p:spPr>
            <a:xfrm flipV="1">
              <a:off x="2051720" y="1556792"/>
              <a:ext cx="0" cy="1359062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69 Conector recto"/>
            <p:cNvCxnSpPr/>
            <p:nvPr/>
          </p:nvCxnSpPr>
          <p:spPr>
            <a:xfrm>
              <a:off x="2051720" y="1556792"/>
              <a:ext cx="576064" cy="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18 CuadroTexto"/>
          <p:cNvSpPr txBox="1"/>
          <p:nvPr/>
        </p:nvSpPr>
        <p:spPr>
          <a:xfrm>
            <a:off x="6677472" y="6187370"/>
            <a:ext cx="22870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000" b="1" dirty="0" smtClean="0"/>
              <a:t>Nota: la correlación se identifica en relación con al menos un tema o parte de él en las diversas mesas de trabajo. </a:t>
            </a:r>
            <a:endParaRPr lang="es-MX" sz="1000" b="1" dirty="0"/>
          </a:p>
        </p:txBody>
      </p:sp>
      <p:grpSp>
        <p:nvGrpSpPr>
          <p:cNvPr id="79" name="78 Grupo"/>
          <p:cNvGrpSpPr/>
          <p:nvPr/>
        </p:nvGrpSpPr>
        <p:grpSpPr>
          <a:xfrm flipV="1">
            <a:off x="1921727" y="2924944"/>
            <a:ext cx="721447" cy="2463080"/>
            <a:chOff x="1907704" y="506092"/>
            <a:chExt cx="1310805" cy="4268718"/>
          </a:xfrm>
        </p:grpSpPr>
        <p:cxnSp>
          <p:nvCxnSpPr>
            <p:cNvPr id="80" name="79 Conector recto"/>
            <p:cNvCxnSpPr/>
            <p:nvPr/>
          </p:nvCxnSpPr>
          <p:spPr>
            <a:xfrm flipV="1">
              <a:off x="1907704" y="3027670"/>
              <a:ext cx="62868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81 Conector recto"/>
            <p:cNvCxnSpPr/>
            <p:nvPr/>
          </p:nvCxnSpPr>
          <p:spPr>
            <a:xfrm flipV="1">
              <a:off x="2536386" y="506092"/>
              <a:ext cx="0" cy="426871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82 Conector recto"/>
            <p:cNvCxnSpPr/>
            <p:nvPr/>
          </p:nvCxnSpPr>
          <p:spPr>
            <a:xfrm flipV="1">
              <a:off x="2536386" y="1592519"/>
              <a:ext cx="68212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83 Conector recto"/>
          <p:cNvCxnSpPr/>
          <p:nvPr/>
        </p:nvCxnSpPr>
        <p:spPr>
          <a:xfrm>
            <a:off x="2267744" y="2940158"/>
            <a:ext cx="44402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84 Conector recto"/>
          <p:cNvCxnSpPr/>
          <p:nvPr/>
        </p:nvCxnSpPr>
        <p:spPr>
          <a:xfrm>
            <a:off x="1892314" y="5373216"/>
            <a:ext cx="37543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86 Conector recto"/>
          <p:cNvCxnSpPr/>
          <p:nvPr/>
        </p:nvCxnSpPr>
        <p:spPr>
          <a:xfrm flipV="1">
            <a:off x="2483768" y="1772816"/>
            <a:ext cx="0" cy="1656184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9" name="88 Conector recto"/>
          <p:cNvCxnSpPr/>
          <p:nvPr/>
        </p:nvCxnSpPr>
        <p:spPr>
          <a:xfrm>
            <a:off x="2483768" y="3429000"/>
            <a:ext cx="144016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2" name="91 Conector recto"/>
          <p:cNvCxnSpPr/>
          <p:nvPr/>
        </p:nvCxnSpPr>
        <p:spPr>
          <a:xfrm>
            <a:off x="1907704" y="4645732"/>
            <a:ext cx="144016" cy="7404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1907704" y="6093296"/>
            <a:ext cx="735470" cy="504056"/>
          </a:xfrm>
          <a:prstGeom prst="bentConnector3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48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73 Imagen" descr="LOGO REUNION CONAGO-DF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24525" y="5589588"/>
            <a:ext cx="2971800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4572000" y="4627002"/>
            <a:ext cx="43280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es-MX" b="1" dirty="0" smtClean="0"/>
              <a:t>La CONAGO formalizó el acercamiento con la UNAM a fin de conocer su propuesta de seguridad contenida en el documento «Elementos para la construcción de una política de estado para la seguridad y la justica en democracia». </a:t>
            </a:r>
            <a:endParaRPr lang="es-MX" b="1" dirty="0"/>
          </a:p>
        </p:txBody>
      </p:sp>
      <p:pic>
        <p:nvPicPr>
          <p:cNvPr id="12" name="Picture 7" descr="E:\Imagenes CONAGO\13190-registro-de-v-ctimas-de-la-unam-aprobado-por-la-cona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92" y="2492897"/>
            <a:ext cx="3608351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E:\Imagenes CONAGO\CONAGO-UNA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3894644" cy="2423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395536" y="836712"/>
            <a:ext cx="561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es-MX" b="1" dirty="0" smtClean="0"/>
              <a:t>La CONAGO brindó puntual seguimiento a las mesas </a:t>
            </a:r>
            <a:r>
              <a:rPr lang="es-MX" b="1" dirty="0"/>
              <a:t>temáticas para la atención directa de temas delictivos, presupuestales, sociales, </a:t>
            </a:r>
            <a:r>
              <a:rPr lang="es-MX" b="1" dirty="0" smtClean="0"/>
              <a:t>tecnológicos, entre otros, que se estaban realizando en coordinación con la federación.  </a:t>
            </a:r>
            <a:endParaRPr lang="es-MX" b="1" dirty="0"/>
          </a:p>
          <a:p>
            <a:pPr marL="285750" indent="-285750" algn="just">
              <a:buFont typeface="Arial" pitchFamily="34" charset="0"/>
              <a:buChar char="•"/>
            </a:pPr>
            <a:endParaRPr lang="es-MX" b="1" dirty="0"/>
          </a:p>
        </p:txBody>
      </p:sp>
      <p:grpSp>
        <p:nvGrpSpPr>
          <p:cNvPr id="24" name="23 Grupo"/>
          <p:cNvGrpSpPr/>
          <p:nvPr/>
        </p:nvGrpSpPr>
        <p:grpSpPr>
          <a:xfrm>
            <a:off x="214313" y="260350"/>
            <a:ext cx="8606159" cy="554038"/>
            <a:chOff x="214313" y="260350"/>
            <a:chExt cx="8606159" cy="554038"/>
          </a:xfrm>
        </p:grpSpPr>
        <p:grpSp>
          <p:nvGrpSpPr>
            <p:cNvPr id="25" name="4 Grupo"/>
            <p:cNvGrpSpPr>
              <a:grpSpLocks/>
            </p:cNvGrpSpPr>
            <p:nvPr/>
          </p:nvGrpSpPr>
          <p:grpSpPr bwMode="auto">
            <a:xfrm>
              <a:off x="214313" y="260350"/>
              <a:ext cx="8605837" cy="554038"/>
              <a:chOff x="214390" y="260648"/>
              <a:chExt cx="8606082" cy="553925"/>
            </a:xfrm>
          </p:grpSpPr>
          <p:sp>
            <p:nvSpPr>
              <p:cNvPr id="27" name="26 Rectángulo"/>
              <p:cNvSpPr/>
              <p:nvPr/>
            </p:nvSpPr>
            <p:spPr>
              <a:xfrm>
                <a:off x="395370" y="405082"/>
                <a:ext cx="2808367" cy="36028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MX" sz="2000" b="1" dirty="0" smtClean="0">
                    <a:solidFill>
                      <a:schemeClr val="bg1"/>
                    </a:solidFill>
                  </a:rPr>
                  <a:t>Comisión de Seguridad </a:t>
                </a:r>
                <a:endParaRPr lang="es-MX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27 Rectángulo"/>
              <p:cNvSpPr/>
              <p:nvPr/>
            </p:nvSpPr>
            <p:spPr>
              <a:xfrm>
                <a:off x="395370" y="260648"/>
                <a:ext cx="8425102" cy="144434"/>
              </a:xfrm>
              <a:prstGeom prst="rect">
                <a:avLst/>
              </a:prstGeom>
              <a:solidFill>
                <a:srgbClr val="8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MX"/>
              </a:p>
            </p:txBody>
          </p:sp>
          <p:sp>
            <p:nvSpPr>
              <p:cNvPr id="29" name="28 Rectángulo"/>
              <p:cNvSpPr/>
              <p:nvPr/>
            </p:nvSpPr>
            <p:spPr>
              <a:xfrm>
                <a:off x="214390" y="352908"/>
                <a:ext cx="3096344" cy="461665"/>
              </a:xfrm>
              <a:prstGeom prst="rect">
                <a:avLst/>
              </a:prstGeom>
              <a:noFill/>
            </p:spPr>
            <p:txBody>
              <a:bodyPr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24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sp>
          <p:nvSpPr>
            <p:cNvPr id="26" name="25 CuadroTexto"/>
            <p:cNvSpPr txBox="1"/>
            <p:nvPr/>
          </p:nvSpPr>
          <p:spPr>
            <a:xfrm>
              <a:off x="4286248" y="339972"/>
              <a:ext cx="4534224" cy="424732"/>
            </a:xfrm>
            <a:prstGeom prst="rect">
              <a:avLst/>
            </a:prstGeom>
            <a:solidFill>
              <a:srgbClr val="808000"/>
            </a:solidFill>
          </p:spPr>
          <p:txBody>
            <a:bodyPr wrap="square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400" b="1" smtClean="0">
                  <a:solidFill>
                    <a:prstClr val="white"/>
                  </a:solidFill>
                </a:rPr>
                <a:t>Seguimiento</a:t>
              </a:r>
              <a:endParaRPr lang="es-MX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009" y="874713"/>
            <a:ext cx="2547439" cy="2122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6872"/>
            <a:ext cx="3611859" cy="187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87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t="4403"/>
          <a:stretch>
            <a:fillRect/>
          </a:stretch>
        </p:blipFill>
        <p:spPr bwMode="auto">
          <a:xfrm>
            <a:off x="900113" y="6021388"/>
            <a:ext cx="8315325" cy="836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7 CuadroTexto"/>
          <p:cNvSpPr txBox="1"/>
          <p:nvPr/>
        </p:nvSpPr>
        <p:spPr>
          <a:xfrm>
            <a:off x="360040" y="2426112"/>
            <a:ext cx="8604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/>
              <a:t>Acciones más destacadas </a:t>
            </a:r>
          </a:p>
          <a:p>
            <a:pPr algn="ctr"/>
            <a:r>
              <a:rPr lang="es-ES" sz="4000" b="1" dirty="0" smtClean="0"/>
              <a:t>de los 9 puntos del </a:t>
            </a:r>
          </a:p>
          <a:p>
            <a:pPr algn="ctr"/>
            <a:r>
              <a:rPr lang="es-ES" sz="4000" b="1" dirty="0" smtClean="0"/>
              <a:t>Consejo Nacional de Seguridad Pública</a:t>
            </a:r>
            <a:endParaRPr lang="es-ES" sz="40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t="4403"/>
          <a:stretch>
            <a:fillRect/>
          </a:stretch>
        </p:blipFill>
        <p:spPr bwMode="auto">
          <a:xfrm rot="5400000">
            <a:off x="-3000432" y="3000400"/>
            <a:ext cx="6715148" cy="714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63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1 Imagen" descr="LOGO REUNION CONAGO-DF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24525" y="5589588"/>
            <a:ext cx="2971800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11 Grupo"/>
          <p:cNvGrpSpPr/>
          <p:nvPr/>
        </p:nvGrpSpPr>
        <p:grpSpPr>
          <a:xfrm>
            <a:off x="357158" y="260350"/>
            <a:ext cx="8462992" cy="575965"/>
            <a:chOff x="357158" y="260350"/>
            <a:chExt cx="8462992" cy="575965"/>
          </a:xfrm>
        </p:grpSpPr>
        <p:sp>
          <p:nvSpPr>
            <p:cNvPr id="13" name="12 Rectángulo"/>
            <p:cNvSpPr/>
            <p:nvPr/>
          </p:nvSpPr>
          <p:spPr bwMode="auto">
            <a:xfrm>
              <a:off x="395288" y="404813"/>
              <a:ext cx="2247886" cy="36036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b="1" dirty="0" smtClean="0">
                  <a:solidFill>
                    <a:schemeClr val="bg1"/>
                  </a:solidFill>
                </a:rPr>
                <a:t>9 PROPUESTAS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13 Rectángulo"/>
            <p:cNvSpPr/>
            <p:nvPr/>
          </p:nvSpPr>
          <p:spPr bwMode="auto">
            <a:xfrm>
              <a:off x="395288" y="260350"/>
              <a:ext cx="8424862" cy="14446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/>
            </a:p>
          </p:txBody>
        </p:sp>
        <p:sp>
          <p:nvSpPr>
            <p:cNvPr id="15" name="14 Rectángulo"/>
            <p:cNvSpPr/>
            <p:nvPr/>
          </p:nvSpPr>
          <p:spPr bwMode="auto">
            <a:xfrm>
              <a:off x="357158" y="374650"/>
              <a:ext cx="2286016" cy="46166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16" name="15 CuadroTexto"/>
          <p:cNvSpPr txBox="1"/>
          <p:nvPr/>
        </p:nvSpPr>
        <p:spPr>
          <a:xfrm>
            <a:off x="4286248" y="339972"/>
            <a:ext cx="4534224" cy="424732"/>
          </a:xfrm>
          <a:prstGeom prst="rect">
            <a:avLst/>
          </a:prstGeom>
          <a:solidFill>
            <a:srgbClr val="808000"/>
          </a:solidFill>
        </p:spPr>
        <p:txBody>
          <a:bodyPr wrap="square">
            <a:sp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b="1" dirty="0" smtClean="0">
                <a:solidFill>
                  <a:prstClr val="white"/>
                </a:solidFill>
              </a:rPr>
              <a:t>Logros más destacados</a:t>
            </a:r>
            <a:endParaRPr lang="es-MX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395535" y="997828"/>
            <a:ext cx="3816425" cy="5383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MX" sz="2800" b="1" noProof="0" dirty="0" smtClean="0">
                <a:latin typeface="+mj-lt"/>
                <a:ea typeface="+mj-ea"/>
                <a:cs typeface="+mj-cs"/>
              </a:rPr>
              <a:t>NORMA </a:t>
            </a:r>
          </a:p>
          <a:p>
            <a:pPr lvl="0" algn="ctr">
              <a:spcBef>
                <a:spcPct val="0"/>
              </a:spcBef>
              <a:defRPr/>
            </a:pPr>
            <a:r>
              <a:rPr lang="es-MX" sz="2800" b="1" noProof="0" dirty="0" smtClean="0">
                <a:latin typeface="+mj-lt"/>
                <a:ea typeface="+mj-ea"/>
                <a:cs typeface="+mj-cs"/>
              </a:rPr>
              <a:t>TÉCNICA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noProof="0" dirty="0" smtClean="0"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  <a:defRPr/>
            </a:pPr>
            <a:r>
              <a:rPr lang="es-MX" dirty="0" smtClean="0">
                <a:latin typeface="+mj-lt"/>
                <a:ea typeface="+mj-ea"/>
                <a:cs typeface="+mj-cs"/>
              </a:rPr>
              <a:t>S</a:t>
            </a:r>
            <a:r>
              <a:rPr kumimoji="0" lang="es-MX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 consolidó </a:t>
            </a:r>
            <a:r>
              <a:rPr lang="es-MX" dirty="0" smtClean="0">
                <a:latin typeface="+mj-lt"/>
                <a:ea typeface="+mj-ea"/>
                <a:cs typeface="+mj-cs"/>
              </a:rPr>
              <a:t>la </a:t>
            </a:r>
            <a:r>
              <a:rPr lang="es-MX" b="1" dirty="0" smtClean="0">
                <a:latin typeface="+mj-lt"/>
                <a:ea typeface="+mj-ea"/>
                <a:cs typeface="+mj-cs"/>
              </a:rPr>
              <a:t>Norma Técnica en Materia de Clasificación Estadística de Delitos, </a:t>
            </a:r>
            <a:r>
              <a:rPr lang="es-MX" dirty="0" smtClean="0">
                <a:latin typeface="+mj-lt"/>
                <a:ea typeface="+mj-ea"/>
                <a:cs typeface="+mj-cs"/>
              </a:rPr>
              <a:t>documento surgido de la nueva forma de </a:t>
            </a:r>
            <a:r>
              <a:rPr lang="es-MX" b="1" dirty="0" smtClean="0">
                <a:latin typeface="+mj-lt"/>
                <a:ea typeface="+mj-ea"/>
                <a:cs typeface="+mj-cs"/>
              </a:rPr>
              <a:t>colaboración</a:t>
            </a:r>
            <a:r>
              <a:rPr lang="es-MX" b="1" dirty="0" smtClean="0"/>
              <a:t> y </a:t>
            </a:r>
            <a:r>
              <a:rPr lang="es-MX" b="1" dirty="0" smtClean="0">
                <a:latin typeface="+mj-lt"/>
                <a:ea typeface="+mj-ea"/>
                <a:cs typeface="+mj-cs"/>
              </a:rPr>
              <a:t>trabajo sobre e</a:t>
            </a:r>
            <a:r>
              <a:rPr lang="es-MX" b="1" dirty="0" smtClean="0"/>
              <a:t>stadística criminal con el INEGI y el CNI.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dirty="0" smtClean="0"/>
          </a:p>
          <a:p>
            <a:pPr lvl="0" algn="just">
              <a:spcBef>
                <a:spcPct val="0"/>
              </a:spcBef>
              <a:defRPr/>
            </a:pPr>
            <a:r>
              <a:rPr kumimoji="0" lang="es-MX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 Norma comprende 38 delitos que para su elaboración consideran los delitos de alto impacto CONAGO y los del Catálogo del CENAPI /PGR. </a:t>
            </a:r>
          </a:p>
          <a:p>
            <a:pPr lvl="0" algn="just">
              <a:spcBef>
                <a:spcPct val="0"/>
              </a:spcBef>
              <a:defRPr/>
            </a:pPr>
            <a:endParaRPr lang="es-MX" dirty="0"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  <a:defRPr/>
            </a:pPr>
            <a:r>
              <a:rPr kumimoji="0" lang="es-MX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 términos de los compromisos asumidos, el INEGI deberá publicarla en este mes de diciembre de 2011. </a:t>
            </a:r>
            <a:endParaRPr lang="es-MX" dirty="0" smtClean="0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/>
          <a:stretch/>
        </p:blipFill>
        <p:spPr bwMode="auto">
          <a:xfrm>
            <a:off x="4211960" y="1689248"/>
            <a:ext cx="2782092" cy="3755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73948"/>
            <a:ext cx="2880320" cy="3247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40968"/>
            <a:ext cx="1773284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51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26886" y="1163935"/>
            <a:ext cx="3785074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es-MX" sz="2400" b="1" dirty="0" smtClean="0"/>
              <a:t>SIDAI-CONAGO</a:t>
            </a:r>
          </a:p>
          <a:p>
            <a:pPr marL="285750" indent="-285750" algn="ctr"/>
            <a:endParaRPr lang="es-MX" sz="1600" b="1" dirty="0" smtClean="0"/>
          </a:p>
          <a:p>
            <a:pPr algn="just"/>
            <a:r>
              <a:rPr lang="es-MX" sz="1600" b="1" dirty="0"/>
              <a:t>Se </a:t>
            </a:r>
            <a:r>
              <a:rPr lang="es-MX" sz="1600" b="1" dirty="0" smtClean="0"/>
              <a:t>consolidó el desarrollo informático en </a:t>
            </a:r>
            <a:r>
              <a:rPr lang="es-MX" sz="1600" b="1" dirty="0"/>
              <a:t>el que se </a:t>
            </a:r>
            <a:r>
              <a:rPr lang="es-MX" sz="1600" b="1" dirty="0" smtClean="0"/>
              <a:t>radica </a:t>
            </a:r>
            <a:r>
              <a:rPr lang="es-MX" sz="1600" b="1" dirty="0"/>
              <a:t>la información CUALITATIVA y CUANTITATIVA de las averiguaciones previas homologadas por el catálogo de </a:t>
            </a:r>
            <a:r>
              <a:rPr lang="es-MX" sz="1600" b="1" dirty="0" smtClean="0"/>
              <a:t>delitos CONAGO, </a:t>
            </a:r>
            <a:r>
              <a:rPr lang="es-MX" sz="1600" b="1" dirty="0"/>
              <a:t>su manual y </a:t>
            </a:r>
            <a:r>
              <a:rPr lang="es-MX" sz="1600" b="1" dirty="0" smtClean="0"/>
              <a:t>reporteadores </a:t>
            </a:r>
            <a:r>
              <a:rPr lang="es-MX" sz="1600" b="1" dirty="0"/>
              <a:t>específicos con variables de población para la construcción de </a:t>
            </a:r>
            <a:r>
              <a:rPr lang="es-MX" sz="1600" b="1" dirty="0" smtClean="0"/>
              <a:t>tasas en TABULADOS y/o GRÁFICOS.  </a:t>
            </a:r>
            <a:endParaRPr lang="es-MX" sz="1100" b="1" dirty="0"/>
          </a:p>
          <a:p>
            <a:pPr algn="just"/>
            <a:endParaRPr lang="es-MX" sz="1600" b="1" dirty="0" smtClean="0"/>
          </a:p>
          <a:p>
            <a:pPr algn="just"/>
            <a:r>
              <a:rPr lang="es-MX" sz="1600" b="1" dirty="0" smtClean="0"/>
              <a:t>27 entidades federativas han cargado de manera consistente información de los años 2010 y 2011, incrementándose día a día el nivel de carga con relación a lo reportado al SNSP. </a:t>
            </a:r>
          </a:p>
          <a:p>
            <a:pPr algn="just"/>
            <a:endParaRPr lang="es-MX" sz="700" b="1" dirty="0"/>
          </a:p>
          <a:p>
            <a:pPr algn="just"/>
            <a:r>
              <a:rPr lang="es-MX" sz="1600" b="1" dirty="0"/>
              <a:t>Dicho sistema cuenta con niveles altos de seguridad y filtros  13 veces superiores a los bancarios. </a:t>
            </a:r>
          </a:p>
        </p:txBody>
      </p:sp>
      <p:grpSp>
        <p:nvGrpSpPr>
          <p:cNvPr id="14" name="13 Grupo"/>
          <p:cNvGrpSpPr/>
          <p:nvPr/>
        </p:nvGrpSpPr>
        <p:grpSpPr>
          <a:xfrm>
            <a:off x="357158" y="260350"/>
            <a:ext cx="8462992" cy="575965"/>
            <a:chOff x="357158" y="260350"/>
            <a:chExt cx="8462992" cy="575965"/>
          </a:xfrm>
        </p:grpSpPr>
        <p:sp>
          <p:nvSpPr>
            <p:cNvPr id="15" name="14 Rectángulo"/>
            <p:cNvSpPr/>
            <p:nvPr/>
          </p:nvSpPr>
          <p:spPr bwMode="auto">
            <a:xfrm>
              <a:off x="395288" y="404813"/>
              <a:ext cx="2247886" cy="36036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b="1" dirty="0" smtClean="0">
                  <a:solidFill>
                    <a:schemeClr val="bg1"/>
                  </a:solidFill>
                </a:rPr>
                <a:t>9 PROPUESTAS 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15 Rectángulo"/>
            <p:cNvSpPr/>
            <p:nvPr/>
          </p:nvSpPr>
          <p:spPr bwMode="auto">
            <a:xfrm>
              <a:off x="395288" y="260350"/>
              <a:ext cx="8424862" cy="144463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/>
            </a:p>
          </p:txBody>
        </p:sp>
        <p:sp>
          <p:nvSpPr>
            <p:cNvPr id="17" name="16 Rectángulo"/>
            <p:cNvSpPr/>
            <p:nvPr/>
          </p:nvSpPr>
          <p:spPr bwMode="auto">
            <a:xfrm>
              <a:off x="357158" y="374650"/>
              <a:ext cx="2286016" cy="46166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18" name="17 CuadroTexto"/>
          <p:cNvSpPr txBox="1"/>
          <p:nvPr/>
        </p:nvSpPr>
        <p:spPr>
          <a:xfrm>
            <a:off x="4286248" y="339972"/>
            <a:ext cx="4534224" cy="424732"/>
          </a:xfrm>
          <a:prstGeom prst="rect">
            <a:avLst/>
          </a:prstGeom>
          <a:solidFill>
            <a:srgbClr val="808000"/>
          </a:solidFill>
        </p:spPr>
        <p:txBody>
          <a:bodyPr wrap="square">
            <a:sp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b="1" dirty="0" smtClean="0">
                <a:solidFill>
                  <a:prstClr val="white"/>
                </a:solidFill>
              </a:rPr>
              <a:t>Logros más destacados</a:t>
            </a:r>
            <a:endParaRPr lang="es-MX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13" name="Imagen 2"/>
          <p:cNvPicPr>
            <a:picLocks noChangeAspect="1" noChangeArrowheads="1"/>
          </p:cNvPicPr>
          <p:nvPr/>
        </p:nvPicPr>
        <p:blipFill>
          <a:blip r:embed="rId3" cstate="print"/>
          <a:srcRect l="20146" t="15710" r="25889" b="7547"/>
          <a:stretch>
            <a:fillRect/>
          </a:stretch>
        </p:blipFill>
        <p:spPr bwMode="auto">
          <a:xfrm>
            <a:off x="5940152" y="852193"/>
            <a:ext cx="2736304" cy="2144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n 1"/>
          <p:cNvPicPr>
            <a:picLocks noChangeAspect="1" noChangeArrowheads="1"/>
          </p:cNvPicPr>
          <p:nvPr/>
        </p:nvPicPr>
        <p:blipFill>
          <a:blip r:embed="rId4" cstate="print"/>
          <a:srcRect l="20535" t="16309" r="20535" b="6055"/>
          <a:stretch>
            <a:fillRect/>
          </a:stretch>
        </p:blipFill>
        <p:spPr bwMode="auto">
          <a:xfrm>
            <a:off x="4355976" y="980728"/>
            <a:ext cx="2351538" cy="2336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/>
          <a:srcRect t="1510" r="1881"/>
          <a:stretch>
            <a:fillRect/>
          </a:stretch>
        </p:blipFill>
        <p:spPr bwMode="auto">
          <a:xfrm>
            <a:off x="4355976" y="4742101"/>
            <a:ext cx="4176464" cy="1927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 cstate="print"/>
          <a:srcRect r="1697"/>
          <a:stretch>
            <a:fillRect/>
          </a:stretch>
        </p:blipFill>
        <p:spPr bwMode="auto">
          <a:xfrm>
            <a:off x="6804248" y="1561592"/>
            <a:ext cx="2106255" cy="1174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1"/>
          <p:cNvPicPr>
            <a:picLocks noChangeAspect="1" noChangeArrowheads="1"/>
          </p:cNvPicPr>
          <p:nvPr/>
        </p:nvPicPr>
        <p:blipFill>
          <a:blip r:embed="rId7" cstate="print"/>
          <a:srcRect l="20090" t="14706" r="20982" b="16176"/>
          <a:stretch>
            <a:fillRect/>
          </a:stretch>
        </p:blipFill>
        <p:spPr bwMode="auto">
          <a:xfrm>
            <a:off x="6836614" y="2958758"/>
            <a:ext cx="1983536" cy="2054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21 Imagen" descr="TASAS.jpg"/>
          <p:cNvPicPr>
            <a:picLocks noChangeAspect="1"/>
          </p:cNvPicPr>
          <p:nvPr/>
        </p:nvPicPr>
        <p:blipFill>
          <a:blip r:embed="rId8" cstate="print"/>
          <a:srcRect l="2177" t="18167" r="4367" b="12279"/>
          <a:stretch>
            <a:fillRect/>
          </a:stretch>
        </p:blipFill>
        <p:spPr>
          <a:xfrm>
            <a:off x="4673560" y="3403640"/>
            <a:ext cx="2418720" cy="1467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14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2101</TotalTime>
  <Words>2258</Words>
  <Application>Microsoft Office PowerPoint</Application>
  <PresentationFormat>On-screen Show (4:3)</PresentationFormat>
  <Paragraphs>343</Paragraphs>
  <Slides>27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gdf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Matricia Mena González</dc:creator>
  <cp:lastModifiedBy>Asaldaña</cp:lastModifiedBy>
  <cp:revision>272</cp:revision>
  <cp:lastPrinted>2011-12-05T18:35:17Z</cp:lastPrinted>
  <dcterms:created xsi:type="dcterms:W3CDTF">2011-11-23T22:40:10Z</dcterms:created>
  <dcterms:modified xsi:type="dcterms:W3CDTF">2011-12-06T04:58:36Z</dcterms:modified>
</cp:coreProperties>
</file>