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3" r:id="rId1"/>
  </p:sldMasterIdLst>
  <p:notesMasterIdLst>
    <p:notesMasterId r:id="rId14"/>
  </p:notesMasterIdLst>
  <p:sldIdLst>
    <p:sldId id="306" r:id="rId2"/>
    <p:sldId id="563" r:id="rId3"/>
    <p:sldId id="571" r:id="rId4"/>
    <p:sldId id="558" r:id="rId5"/>
    <p:sldId id="573" r:id="rId6"/>
    <p:sldId id="562" r:id="rId7"/>
    <p:sldId id="575" r:id="rId8"/>
    <p:sldId id="572" r:id="rId9"/>
    <p:sldId id="568" r:id="rId10"/>
    <p:sldId id="576" r:id="rId11"/>
    <p:sldId id="569" r:id="rId12"/>
    <p:sldId id="570" r:id="rId1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>
        <p:scale>
          <a:sx n="90" d="100"/>
          <a:sy n="90" d="100"/>
        </p:scale>
        <p:origin x="-19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0EC407-16D8-4931-990F-5367F08341C5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4DF8F2-6995-4CA7-B0E2-FB5638B2E07B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998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1 ROJO PLANTIL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108-D288-4FF4-8B43-39ABA5D1D893}" type="datetimeFigureOut">
              <a:rPr lang="es-MX" smtClean="0"/>
              <a:pPr/>
              <a:t>05/12/11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9841BF-D8D1-4C2C-8B79-CA47C9AACA60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1ROJ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  <p:sldLayoutId id="21474844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2132856"/>
            <a:ext cx="8820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Información fuero común y federal</a:t>
            </a:r>
            <a:endParaRPr lang="es-MX" sz="6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4149080"/>
            <a:ext cx="61926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 </a:t>
            </a:r>
            <a:r>
              <a:rPr lang="es-MX" sz="3600" b="1" dirty="0" smtClean="0"/>
              <a:t>06 de diciembre de 2011, Ciudad de México.</a:t>
            </a:r>
            <a:endParaRPr lang="es-MX" sz="4000" b="1" dirty="0"/>
          </a:p>
        </p:txBody>
      </p:sp>
      <p:pic>
        <p:nvPicPr>
          <p:cNvPr id="5" name="4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6308" y="68623"/>
            <a:ext cx="2110188" cy="1776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57158" y="116632"/>
            <a:ext cx="65516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Propuesta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971600" y="1616601"/>
            <a:ext cx="7776864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4400" dirty="0" smtClean="0">
                <a:latin typeface="Arial" pitchFamily="34" charset="0"/>
                <a:cs typeface="Arial" pitchFamily="34" charset="0"/>
              </a:rPr>
              <a:t>Que en las encuestas de percepci</a:t>
            </a:r>
            <a:r>
              <a:rPr lang="es-ES_tradnl" sz="4400" dirty="0" smtClean="0">
                <a:latin typeface="Arial" pitchFamily="34" charset="0"/>
                <a:cs typeface="Arial" pitchFamily="34" charset="0"/>
              </a:rPr>
              <a:t>ón de inseguridad se incorporen los delitos sobre el fuero federal</a:t>
            </a:r>
            <a:endParaRPr lang="es-ES" sz="4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119893"/>
            <a:ext cx="1584176" cy="133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1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115616" y="1124744"/>
            <a:ext cx="7776864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MX" sz="4400" dirty="0" smtClean="0">
                <a:latin typeface="Arial" pitchFamily="34" charset="0"/>
                <a:cs typeface="Arial" pitchFamily="34" charset="0"/>
              </a:rPr>
              <a:t>Se requiere una 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ágil y pronta acción 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de las Delegaciones de la PGR, ya 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que en algunas ocasiones es 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tortuosa, 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lenta 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y desestimada la 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colaboración hacia el 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Estado</a:t>
            </a:r>
            <a:endParaRPr lang="es-E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 rot="19455043">
            <a:off x="7731331" y="4906087"/>
            <a:ext cx="120815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b="1" dirty="0" smtClean="0">
                <a:solidFill>
                  <a:schemeClr val="bg1"/>
                </a:solidFill>
              </a:rPr>
              <a:t>LUGAR DE LOS HECHOS</a:t>
            </a:r>
            <a:endParaRPr lang="es-MX" sz="700" b="1" dirty="0">
              <a:solidFill>
                <a:schemeClr val="bg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528" y="188640"/>
            <a:ext cx="65516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Propuesta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119893"/>
            <a:ext cx="1584176" cy="1333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2132856"/>
            <a:ext cx="8820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Información fuero común y federal</a:t>
            </a:r>
            <a:endParaRPr lang="es-MX" sz="6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4149080"/>
            <a:ext cx="61926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</a:rPr>
              <a:t> </a:t>
            </a:r>
            <a:r>
              <a:rPr lang="es-MX" sz="3600" b="1" dirty="0" smtClean="0"/>
              <a:t>06 de diciembre de 2011, Ciudad de México.</a:t>
            </a:r>
            <a:endParaRPr lang="es-MX" sz="4000" b="1" dirty="0"/>
          </a:p>
        </p:txBody>
      </p:sp>
      <p:pic>
        <p:nvPicPr>
          <p:cNvPr id="5" name="4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6308" y="68623"/>
            <a:ext cx="2110188" cy="177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07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683568" y="44624"/>
            <a:ext cx="6840760" cy="57606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Esclarecimiento de Homicidios Dolosos del Fuero Común  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138436"/>
              </p:ext>
            </p:extLst>
          </p:nvPr>
        </p:nvGraphicFramePr>
        <p:xfrm>
          <a:off x="1331640" y="2060848"/>
          <a:ext cx="6412320" cy="297355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2414642"/>
                <a:gridCol w="2016224"/>
                <a:gridCol w="1981454"/>
              </a:tblGrid>
              <a:tr h="767828">
                <a:tc>
                  <a:txBody>
                    <a:bodyPr/>
                    <a:lstStyle/>
                    <a:p>
                      <a:pPr algn="l" fontAlgn="b"/>
                      <a:endParaRPr lang="es-MX" sz="3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600" b="1" u="none" strike="noStrike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600" b="1" u="none" strike="noStrike" dirty="0" smtClean="0">
                          <a:solidFill>
                            <a:schemeClr val="bg1"/>
                          </a:solidFill>
                        </a:rPr>
                        <a:t>02/12/11</a:t>
                      </a:r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007512">
                <a:tc>
                  <a:txBody>
                    <a:bodyPr/>
                    <a:lstStyle/>
                    <a:p>
                      <a:pPr algn="l" fontAlgn="b"/>
                      <a:r>
                        <a:rPr lang="es-MX" sz="4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Eficiencia</a:t>
                      </a:r>
                      <a:endParaRPr lang="es-MX" sz="4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/>
                        <a:t>82.05%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/>
                        <a:t>73.71%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198218">
                <a:tc>
                  <a:txBody>
                    <a:bodyPr/>
                    <a:lstStyle/>
                    <a:p>
                      <a:pPr algn="l" fontAlgn="b"/>
                      <a:r>
                        <a:rPr lang="es-MX" sz="4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Casos</a:t>
                      </a:r>
                      <a:endParaRPr lang="es-MX" sz="4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/>
                        <a:t>195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/>
                        <a:t>175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" name="3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085184"/>
            <a:ext cx="1584176" cy="1333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67544" y="44624"/>
            <a:ext cx="6840760" cy="57606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Esclarecimiento de Homicidios Dolosos del Fuero </a:t>
            </a: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Federal</a:t>
            </a: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en SLP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00693"/>
              </p:ext>
            </p:extLst>
          </p:nvPr>
        </p:nvGraphicFramePr>
        <p:xfrm>
          <a:off x="463936" y="1988840"/>
          <a:ext cx="8572560" cy="297355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2414642"/>
                <a:gridCol w="2160240"/>
                <a:gridCol w="2016224"/>
                <a:gridCol w="1981454"/>
              </a:tblGrid>
              <a:tr h="767828">
                <a:tc>
                  <a:txBody>
                    <a:bodyPr/>
                    <a:lstStyle/>
                    <a:p>
                      <a:pPr algn="l" fontAlgn="b"/>
                      <a:endParaRPr lang="es-MX" sz="3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600" b="1" u="none" strike="noStrike" dirty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600" b="1" u="none" strike="noStrike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600" b="1" u="none" strike="noStrike" dirty="0" smtClean="0">
                          <a:solidFill>
                            <a:schemeClr val="bg1"/>
                          </a:solidFill>
                        </a:rPr>
                        <a:t>02/12/11</a:t>
                      </a:r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007512">
                <a:tc>
                  <a:txBody>
                    <a:bodyPr/>
                    <a:lstStyle/>
                    <a:p>
                      <a:pPr algn="l" fontAlgn="b"/>
                      <a:r>
                        <a:rPr lang="es-MX" sz="4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Eficiencia</a:t>
                      </a:r>
                      <a:endParaRPr lang="es-MX" sz="4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198218">
                <a:tc>
                  <a:txBody>
                    <a:bodyPr/>
                    <a:lstStyle/>
                    <a:p>
                      <a:pPr algn="l" fontAlgn="b"/>
                      <a:r>
                        <a:rPr lang="es-MX" sz="4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Casos</a:t>
                      </a:r>
                      <a:endParaRPr lang="es-MX" sz="4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400" b="1" u="none" strike="noStrike" dirty="0" smtClean="0"/>
                        <a:t>?</a:t>
                      </a:r>
                      <a:endParaRPr lang="es-MX" sz="3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" name="3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085184"/>
            <a:ext cx="1584176" cy="133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3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46451" y="116632"/>
            <a:ext cx="6297757" cy="57539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Bandas desarticuladas 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086396"/>
              </p:ext>
            </p:extLst>
          </p:nvPr>
        </p:nvGraphicFramePr>
        <p:xfrm>
          <a:off x="1691680" y="980728"/>
          <a:ext cx="7272808" cy="406946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456384"/>
                <a:gridCol w="1872208"/>
                <a:gridCol w="1944216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600" b="1" u="none" strike="noStrike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u="none" strike="noStrike" dirty="0" smtClean="0">
                          <a:solidFill>
                            <a:schemeClr val="bg1"/>
                          </a:solidFill>
                        </a:rPr>
                        <a:t>02/12/11</a:t>
                      </a:r>
                      <a:endParaRPr lang="es-MX" sz="3600" b="1" i="0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771530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Bandas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/>
                        <a:t>33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/>
                        <a:t>47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1530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Detenidos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/>
                        <a:t>125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/>
                        <a:t>172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1530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Auto de Formal Prisión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77.4 %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85 %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1530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Auto de </a:t>
                      </a:r>
                      <a:r>
                        <a:rPr lang="es-MX" sz="3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Libertad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22.6 %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15 %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" name="3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119893"/>
            <a:ext cx="1584176" cy="1333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46451" y="116632"/>
            <a:ext cx="6297757" cy="57539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Bandas </a:t>
            </a: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desarticuladas</a:t>
            </a:r>
          </a:p>
          <a:p>
            <a:pPr>
              <a:defRPr/>
            </a:pP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Fuero federal</a:t>
            </a: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537161"/>
              </p:ext>
            </p:extLst>
          </p:nvPr>
        </p:nvGraphicFramePr>
        <p:xfrm>
          <a:off x="1691680" y="1663789"/>
          <a:ext cx="7272808" cy="406946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456384"/>
                <a:gridCol w="1872208"/>
                <a:gridCol w="1944216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600" b="1" u="none" strike="noStrike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u="none" strike="noStrike" dirty="0" smtClean="0">
                          <a:solidFill>
                            <a:schemeClr val="bg1"/>
                          </a:solidFill>
                        </a:rPr>
                        <a:t>02/12/11</a:t>
                      </a:r>
                      <a:endParaRPr lang="es-MX" sz="3600" b="1" i="0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771530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Bandas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1530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Detenidos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1530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Auto de Formal Prisión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71530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Auto de </a:t>
                      </a:r>
                      <a:r>
                        <a:rPr lang="es-MX" sz="3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Libertad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91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 txBox="1">
            <a:spLocks/>
          </p:cNvSpPr>
          <p:nvPr/>
        </p:nvSpPr>
        <p:spPr>
          <a:xfrm>
            <a:off x="107504" y="44624"/>
            <a:ext cx="6984776" cy="57539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Detenciones Relevantes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869196"/>
              </p:ext>
            </p:extLst>
          </p:nvPr>
        </p:nvGraphicFramePr>
        <p:xfrm>
          <a:off x="1619671" y="1412776"/>
          <a:ext cx="7272809" cy="379222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672408"/>
                <a:gridCol w="1656184"/>
                <a:gridCol w="1944217"/>
              </a:tblGrid>
              <a:tr h="633252">
                <a:tc>
                  <a:txBody>
                    <a:bodyPr/>
                    <a:lstStyle/>
                    <a:p>
                      <a:pPr algn="ctr" fontAlgn="b"/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600" b="1" u="none" strike="noStrike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u="none" strike="noStrike" dirty="0" smtClean="0">
                          <a:solidFill>
                            <a:schemeClr val="bg1"/>
                          </a:solidFill>
                        </a:rPr>
                        <a:t>02/12/11</a:t>
                      </a:r>
                      <a:endParaRPr lang="es-MX" sz="3600" b="1" i="0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 </a:t>
                      </a:r>
                      <a:r>
                        <a:rPr lang="es-MX" sz="3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Criminales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000" b="1" u="none" strike="noStrike" dirty="0"/>
                        <a:t>143</a:t>
                      </a:r>
                      <a:endParaRPr lang="es-MX" sz="4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/>
                        <a:t>213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Autos de Formal Prisión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72 %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82.6 %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Autos de Libertad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28 %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17.4 %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" name="3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5263909"/>
            <a:ext cx="1413080" cy="1189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 Título"/>
          <p:cNvSpPr txBox="1">
            <a:spLocks/>
          </p:cNvSpPr>
          <p:nvPr/>
        </p:nvSpPr>
        <p:spPr>
          <a:xfrm>
            <a:off x="107504" y="-27384"/>
            <a:ext cx="6984776" cy="57539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Detenciones Relevantes</a:t>
            </a:r>
          </a:p>
          <a:p>
            <a:pPr>
              <a:defRPr/>
            </a:pP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Por la Federaci</a:t>
            </a: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ón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28212"/>
              </p:ext>
            </p:extLst>
          </p:nvPr>
        </p:nvGraphicFramePr>
        <p:xfrm>
          <a:off x="1619671" y="1436975"/>
          <a:ext cx="7272809" cy="379222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3672408"/>
                <a:gridCol w="1656184"/>
                <a:gridCol w="1944217"/>
              </a:tblGrid>
              <a:tr h="633252">
                <a:tc>
                  <a:txBody>
                    <a:bodyPr/>
                    <a:lstStyle/>
                    <a:p>
                      <a:pPr algn="ctr" fontAlgn="b"/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3600" b="1" u="none" strike="noStrike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s-MX" sz="3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u="none" strike="noStrike" dirty="0" smtClean="0">
                          <a:solidFill>
                            <a:schemeClr val="bg1"/>
                          </a:solidFill>
                        </a:rPr>
                        <a:t>02/12/11</a:t>
                      </a:r>
                      <a:endParaRPr lang="es-MX" sz="3600" b="1" i="0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 </a:t>
                      </a:r>
                      <a:r>
                        <a:rPr lang="es-MX" sz="3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Criminales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000" b="1" u="none" strike="noStrike" dirty="0" smtClean="0"/>
                        <a:t>?</a:t>
                      </a:r>
                      <a:endParaRPr lang="es-MX" sz="4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Autos de Formal Prisión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l" fontAlgn="b"/>
                      <a:r>
                        <a:rPr lang="es-MX" sz="3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Autos de Libertad</a:t>
                      </a:r>
                      <a:endParaRPr lang="es-MX" sz="3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4400" b="1" u="none" strike="noStrike" dirty="0" smtClean="0"/>
                        <a:t>?</a:t>
                      </a:r>
                      <a:endParaRPr lang="es-MX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" name="3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5263909"/>
            <a:ext cx="1413080" cy="118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1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07504" y="-27384"/>
            <a:ext cx="7956376" cy="7778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Averiguaciones </a:t>
            </a: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Previas</a:t>
            </a:r>
          </a:p>
          <a:p>
            <a:pPr>
              <a:defRPr/>
            </a:pP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eficiencia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40123"/>
              </p:ext>
            </p:extLst>
          </p:nvPr>
        </p:nvGraphicFramePr>
        <p:xfrm>
          <a:off x="281608" y="2060848"/>
          <a:ext cx="8862392" cy="252028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2736304"/>
                <a:gridCol w="1301552"/>
                <a:gridCol w="1539289"/>
                <a:gridCol w="1701071"/>
                <a:gridCol w="1584176"/>
              </a:tblGrid>
              <a:tr h="764649">
                <a:tc>
                  <a:txBody>
                    <a:bodyPr/>
                    <a:lstStyle/>
                    <a:p>
                      <a:pPr algn="ctr" fontAlgn="ctr"/>
                      <a:endParaRPr lang="es-MX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3200" b="1" u="none" strike="noStrike" dirty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es-MX" sz="3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3200" b="1" u="none" strike="noStrike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s-MX" sz="32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b="1" u="none" strike="noStrike" dirty="0" smtClean="0">
                          <a:solidFill>
                            <a:schemeClr val="bg1"/>
                          </a:solidFill>
                        </a:rPr>
                        <a:t>02/12/11</a:t>
                      </a:r>
                      <a:endParaRPr lang="es-MX" sz="2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7556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8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Eficiencia</a:t>
                      </a:r>
                    </a:p>
                    <a:p>
                      <a:pPr algn="ctr" rtl="0" fontAlgn="ctr"/>
                      <a:r>
                        <a:rPr lang="es-MX" sz="28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Averiguaciones</a:t>
                      </a:r>
                      <a:r>
                        <a:rPr lang="es-MX" sz="28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en tr</a:t>
                      </a:r>
                      <a:r>
                        <a:rPr lang="es-MX" sz="28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ámite</a:t>
                      </a:r>
                      <a:r>
                        <a:rPr lang="es-MX" sz="28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</a:t>
                      </a:r>
                      <a:endParaRPr lang="es-MX" sz="2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30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23.54%</a:t>
                      </a:r>
                      <a:endParaRPr lang="es-MX" sz="30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30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39%</a:t>
                      </a:r>
                      <a:endParaRPr lang="es-MX" sz="30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30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58%</a:t>
                      </a:r>
                      <a:endParaRPr lang="es-MX" sz="3000" b="1" i="0" u="none" strike="noStrike" dirty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72000" marR="6959" marT="6959" marB="0" anchor="ctr"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78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57158" y="116632"/>
            <a:ext cx="65516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Propuesta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971600" y="1616601"/>
            <a:ext cx="7776864" cy="400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MX" sz="4400" dirty="0" smtClean="0">
                <a:latin typeface="Arial" pitchFamily="34" charset="0"/>
                <a:cs typeface="Arial" pitchFamily="34" charset="0"/>
              </a:rPr>
              <a:t>Informaci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ón 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 a las entidades federativas</a:t>
            </a:r>
          </a:p>
          <a:p>
            <a:pPr algn="just"/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/>
              <a:buChar char="•"/>
            </a:pPr>
            <a:r>
              <a:rPr lang="es-MX" sz="4400" dirty="0">
                <a:latin typeface="Arial" pitchFamily="34" charset="0"/>
                <a:cs typeface="Arial" pitchFamily="34" charset="0"/>
              </a:rPr>
              <a:t>I</a:t>
            </a:r>
            <a:r>
              <a:rPr lang="es-MX" sz="4400" dirty="0" smtClean="0">
                <a:latin typeface="Arial" pitchFamily="34" charset="0"/>
                <a:cs typeface="Arial" pitchFamily="34" charset="0"/>
              </a:rPr>
              <a:t>ndices de eficiencia en el combate a la delincuencia organizada</a:t>
            </a:r>
            <a:endParaRPr lang="es-ES" sz="4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GOBIERNO DEL ES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119893"/>
            <a:ext cx="1584176" cy="1333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puesta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9316</TotalTime>
  <Words>274</Words>
  <Application>Microsoft Macintosh PowerPoint</Application>
  <PresentationFormat>Presentación en pantalla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Propuesta3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PGJE</dc:creator>
  <cp:lastModifiedBy>J. Guadalupe Torres Armenta</cp:lastModifiedBy>
  <cp:revision>1026</cp:revision>
  <dcterms:created xsi:type="dcterms:W3CDTF">2011-03-31T03:09:46Z</dcterms:created>
  <dcterms:modified xsi:type="dcterms:W3CDTF">2011-12-06T05:13:53Z</dcterms:modified>
</cp:coreProperties>
</file>