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70" r:id="rId2"/>
    <p:sldId id="271" r:id="rId3"/>
    <p:sldId id="256" r:id="rId4"/>
    <p:sldId id="399" r:id="rId5"/>
    <p:sldId id="400" r:id="rId6"/>
    <p:sldId id="282" r:id="rId7"/>
    <p:sldId id="298" r:id="rId8"/>
    <p:sldId id="285" r:id="rId9"/>
    <p:sldId id="286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295" r:id="rId18"/>
    <p:sldId id="296" r:id="rId19"/>
    <p:sldId id="297" r:id="rId20"/>
    <p:sldId id="277" r:id="rId21"/>
    <p:sldId id="276" r:id="rId22"/>
    <p:sldId id="278" r:id="rId23"/>
    <p:sldId id="401" r:id="rId24"/>
    <p:sldId id="382" r:id="rId25"/>
    <p:sldId id="383" r:id="rId26"/>
    <p:sldId id="384" r:id="rId27"/>
    <p:sldId id="385" r:id="rId28"/>
    <p:sldId id="386" r:id="rId29"/>
    <p:sldId id="387" r:id="rId30"/>
    <p:sldId id="388" r:id="rId31"/>
    <p:sldId id="389" r:id="rId32"/>
    <p:sldId id="390" r:id="rId33"/>
    <p:sldId id="391" r:id="rId34"/>
    <p:sldId id="392" r:id="rId35"/>
    <p:sldId id="393" r:id="rId36"/>
    <p:sldId id="394" r:id="rId37"/>
    <p:sldId id="395" r:id="rId38"/>
    <p:sldId id="398" r:id="rId3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9357"/>
    <a:srgbClr val="808000"/>
    <a:srgbClr val="8B8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91" autoAdjust="0"/>
    <p:restoredTop sz="94660" autoAdjust="0"/>
  </p:normalViewPr>
  <p:slideViewPr>
    <p:cSldViewPr>
      <p:cViewPr>
        <p:scale>
          <a:sx n="100" d="100"/>
          <a:sy n="100" d="100"/>
        </p:scale>
        <p:origin x="-2048" y="-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75A9B9-8FF0-4B8D-9702-72A69B09ABC3}" type="doc">
      <dgm:prSet loTypeId="urn:microsoft.com/office/officeart/2005/8/layout/arrow2" loCatId="process" qsTypeId="urn:microsoft.com/office/officeart/2005/8/quickstyle/simple4" qsCatId="simple" csTypeId="urn:microsoft.com/office/officeart/2005/8/colors/accent6_2" csCatId="accent6" phldr="1"/>
      <dgm:spPr/>
    </dgm:pt>
    <dgm:pt modelId="{3D9A0A8E-B373-4477-8805-05F7E30D5D55}">
      <dgm:prSet phldrT="[Texto]" custT="1"/>
      <dgm:spPr/>
      <dgm:t>
        <a:bodyPr/>
        <a:lstStyle/>
        <a:p>
          <a:pPr algn="l"/>
          <a:r>
            <a:rPr lang="es-ES" sz="1400" b="1" dirty="0" smtClean="0">
              <a:latin typeface="Arial"/>
              <a:cs typeface="Arial"/>
            </a:rPr>
            <a:t>- Análisis del Marco Jurídico y de las Estructuras Administrativas</a:t>
          </a:r>
        </a:p>
        <a:p>
          <a:pPr algn="l"/>
          <a:r>
            <a:rPr lang="es-MX" sz="1400" b="1" dirty="0" smtClean="0">
              <a:latin typeface="Arial"/>
              <a:cs typeface="Arial"/>
            </a:rPr>
            <a:t>- Nuevas Formas de Financiamiento Nacional e Internacional</a:t>
          </a:r>
        </a:p>
        <a:p>
          <a:pPr algn="l"/>
          <a:r>
            <a:rPr lang="es-ES" sz="1400" b="1" dirty="0" smtClean="0">
              <a:latin typeface="Arial"/>
              <a:cs typeface="Arial"/>
            </a:rPr>
            <a:t>- Vinculación Nacional e Internacional.</a:t>
          </a:r>
        </a:p>
        <a:p>
          <a:pPr algn="l"/>
          <a:r>
            <a:rPr lang="es-ES" sz="1400" b="1" dirty="0" smtClean="0">
              <a:latin typeface="Arial"/>
              <a:cs typeface="Arial"/>
            </a:rPr>
            <a:t>- Formación y Capacitación</a:t>
          </a:r>
        </a:p>
      </dgm:t>
    </dgm:pt>
    <dgm:pt modelId="{63C5909F-8D89-467A-BC9C-C716E78A256D}" type="parTrans" cxnId="{397A46D0-2466-4F65-9F89-58FB31F59F7E}">
      <dgm:prSet/>
      <dgm:spPr/>
      <dgm:t>
        <a:bodyPr/>
        <a:lstStyle/>
        <a:p>
          <a:pPr algn="l"/>
          <a:endParaRPr lang="es-MX" sz="2400">
            <a:latin typeface="Arial"/>
            <a:cs typeface="Arial"/>
          </a:endParaRPr>
        </a:p>
      </dgm:t>
    </dgm:pt>
    <dgm:pt modelId="{DE4CFB5F-D402-4709-A005-C49D63F7D384}" type="sibTrans" cxnId="{397A46D0-2466-4F65-9F89-58FB31F59F7E}">
      <dgm:prSet/>
      <dgm:spPr/>
      <dgm:t>
        <a:bodyPr/>
        <a:lstStyle/>
        <a:p>
          <a:pPr algn="l"/>
          <a:endParaRPr lang="es-MX" sz="2400">
            <a:latin typeface="Arial"/>
            <a:cs typeface="Arial"/>
          </a:endParaRPr>
        </a:p>
      </dgm:t>
    </dgm:pt>
    <dgm:pt modelId="{64D80F0A-4711-4DB0-A5DB-A58C5207E6EC}">
      <dgm:prSet phldrT="[Texto]" custT="1"/>
      <dgm:spPr/>
      <dgm:t>
        <a:bodyPr/>
        <a:lstStyle/>
        <a:p>
          <a:pPr algn="l"/>
          <a:r>
            <a:rPr lang="es-ES" sz="1400" b="1" dirty="0" smtClean="0">
              <a:latin typeface="Arial"/>
              <a:cs typeface="Arial"/>
            </a:rPr>
            <a:t>- Actualización de la Agenda Metropolitana</a:t>
          </a:r>
          <a:endParaRPr lang="es-MX" sz="1400" dirty="0">
            <a:latin typeface="Arial"/>
            <a:cs typeface="Arial"/>
          </a:endParaRPr>
        </a:p>
      </dgm:t>
    </dgm:pt>
    <dgm:pt modelId="{368492CD-C6E2-40D4-8592-72FCF3914809}" type="parTrans" cxnId="{A553F6F9-0D9A-4C53-8CAD-D4D65F48EB9D}">
      <dgm:prSet/>
      <dgm:spPr/>
      <dgm:t>
        <a:bodyPr/>
        <a:lstStyle/>
        <a:p>
          <a:pPr algn="l"/>
          <a:endParaRPr lang="es-MX" sz="2400">
            <a:latin typeface="Arial"/>
            <a:cs typeface="Arial"/>
          </a:endParaRPr>
        </a:p>
      </dgm:t>
    </dgm:pt>
    <dgm:pt modelId="{860B2506-32B1-4CF6-89F9-8681426B9527}" type="sibTrans" cxnId="{A553F6F9-0D9A-4C53-8CAD-D4D65F48EB9D}">
      <dgm:prSet/>
      <dgm:spPr/>
      <dgm:t>
        <a:bodyPr/>
        <a:lstStyle/>
        <a:p>
          <a:pPr algn="l"/>
          <a:endParaRPr lang="es-MX" sz="2400">
            <a:latin typeface="Arial"/>
            <a:cs typeface="Arial"/>
          </a:endParaRPr>
        </a:p>
      </dgm:t>
    </dgm:pt>
    <dgm:pt modelId="{94F97782-5F83-482B-B0FF-123522016FA2}">
      <dgm:prSet phldrT="[Texto]" custT="1"/>
      <dgm:spPr/>
      <dgm:t>
        <a:bodyPr/>
        <a:lstStyle/>
        <a:p>
          <a:pPr algn="l"/>
          <a:r>
            <a:rPr lang="es-ES" sz="1400" b="1" dirty="0" smtClean="0">
              <a:latin typeface="Arial"/>
              <a:cs typeface="Arial"/>
            </a:rPr>
            <a:t>- Apoyo a Entidades y Municipios</a:t>
          </a:r>
          <a:endParaRPr lang="es-MX" sz="1400" dirty="0">
            <a:latin typeface="Arial"/>
            <a:cs typeface="Arial"/>
          </a:endParaRPr>
        </a:p>
      </dgm:t>
    </dgm:pt>
    <dgm:pt modelId="{C47F7000-80BA-4A82-A95C-4F4159FE42A1}" type="parTrans" cxnId="{15E29E44-49F3-4718-8111-70DAACD33730}">
      <dgm:prSet/>
      <dgm:spPr/>
      <dgm:t>
        <a:bodyPr/>
        <a:lstStyle/>
        <a:p>
          <a:pPr algn="l"/>
          <a:endParaRPr lang="es-MX" sz="2400">
            <a:latin typeface="Arial"/>
            <a:cs typeface="Arial"/>
          </a:endParaRPr>
        </a:p>
      </dgm:t>
    </dgm:pt>
    <dgm:pt modelId="{D69731E6-5D5E-47E1-9DAC-A92892A8A203}" type="sibTrans" cxnId="{15E29E44-49F3-4718-8111-70DAACD33730}">
      <dgm:prSet/>
      <dgm:spPr/>
      <dgm:t>
        <a:bodyPr/>
        <a:lstStyle/>
        <a:p>
          <a:pPr algn="l"/>
          <a:endParaRPr lang="es-MX" sz="2400">
            <a:latin typeface="Arial"/>
            <a:cs typeface="Arial"/>
          </a:endParaRPr>
        </a:p>
      </dgm:t>
    </dgm:pt>
    <dgm:pt modelId="{7BFC1D7A-8656-4920-BF47-2FE42B414C12}" type="pres">
      <dgm:prSet presAssocID="{1075A9B9-8FF0-4B8D-9702-72A69B09ABC3}" presName="arrowDiagram" presStyleCnt="0">
        <dgm:presLayoutVars>
          <dgm:chMax val="5"/>
          <dgm:dir/>
          <dgm:resizeHandles val="exact"/>
        </dgm:presLayoutVars>
      </dgm:prSet>
      <dgm:spPr/>
    </dgm:pt>
    <dgm:pt modelId="{F2AFEC07-2831-4FE7-A940-CC80465E980C}" type="pres">
      <dgm:prSet presAssocID="{1075A9B9-8FF0-4B8D-9702-72A69B09ABC3}" presName="arrow" presStyleLbl="bgShp" presStyleIdx="0" presStyleCnt="1"/>
      <dgm:spPr>
        <a:solidFill>
          <a:schemeClr val="accent3">
            <a:lumMod val="75000"/>
          </a:schemeClr>
        </a:solidFill>
      </dgm:spPr>
    </dgm:pt>
    <dgm:pt modelId="{ACACB3AA-ADC7-4B77-8C11-D49332D25436}" type="pres">
      <dgm:prSet presAssocID="{1075A9B9-8FF0-4B8D-9702-72A69B09ABC3}" presName="arrowDiagram3" presStyleCnt="0"/>
      <dgm:spPr/>
    </dgm:pt>
    <dgm:pt modelId="{CF242F8C-D51A-4028-AAEF-63650E7C7B0A}" type="pres">
      <dgm:prSet presAssocID="{3D9A0A8E-B373-4477-8805-05F7E30D5D55}" presName="bullet3a" presStyleLbl="node1" presStyleIdx="0" presStyleCnt="3"/>
      <dgm:spPr>
        <a:solidFill>
          <a:schemeClr val="accent3">
            <a:lumMod val="60000"/>
            <a:lumOff val="40000"/>
          </a:schemeClr>
        </a:solidFill>
      </dgm:spPr>
    </dgm:pt>
    <dgm:pt modelId="{A73E4482-1587-486D-9DD7-CC7A6BF81982}" type="pres">
      <dgm:prSet presAssocID="{3D9A0A8E-B373-4477-8805-05F7E30D5D55}" presName="textBox3a" presStyleLbl="revTx" presStyleIdx="0" presStyleCnt="3" custScaleX="311198" custLinFactNeighborX="99115" custLinFactNeighborY="-730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47AD539-A4DA-4EB7-A897-3742C2CAF0E2}" type="pres">
      <dgm:prSet presAssocID="{64D80F0A-4711-4DB0-A5DB-A58C5207E6EC}" presName="bullet3b" presStyleLbl="node1" presStyleIdx="1" presStyleCnt="3"/>
      <dgm:spPr>
        <a:solidFill>
          <a:schemeClr val="accent3">
            <a:lumMod val="60000"/>
            <a:lumOff val="40000"/>
          </a:schemeClr>
        </a:solidFill>
      </dgm:spPr>
    </dgm:pt>
    <dgm:pt modelId="{AD7A7DFF-0DD7-4E43-AB83-3EAF53EE140B}" type="pres">
      <dgm:prSet presAssocID="{64D80F0A-4711-4DB0-A5DB-A58C5207E6EC}" presName="textBox3b" presStyleLbl="revTx" presStyleIdx="1" presStyleCnt="3" custScaleX="184718" custScaleY="43816" custLinFactNeighborX="30648" custLinFactNeighborY="-315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C3D2C0-5C78-4A43-B875-3A504259A687}" type="pres">
      <dgm:prSet presAssocID="{94F97782-5F83-482B-B0FF-123522016FA2}" presName="bullet3c" presStyleLbl="node1" presStyleIdx="2" presStyleCnt="3"/>
      <dgm:spPr>
        <a:solidFill>
          <a:schemeClr val="accent3">
            <a:lumMod val="60000"/>
            <a:lumOff val="40000"/>
          </a:schemeClr>
        </a:solidFill>
      </dgm:spPr>
    </dgm:pt>
    <dgm:pt modelId="{8DAE07A5-2EDD-4DBD-B7B5-6074527A9365}" type="pres">
      <dgm:prSet presAssocID="{94F97782-5F83-482B-B0FF-123522016FA2}" presName="textBox3c" presStyleLbl="revTx" presStyleIdx="2" presStyleCnt="3" custScaleX="123944" custScaleY="22167" custLinFactNeighborX="-4527" custLinFactNeighborY="-4320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0AB0CC6-8AA0-49C1-88A5-3A872B4568AF}" type="presOf" srcId="{94F97782-5F83-482B-B0FF-123522016FA2}" destId="{8DAE07A5-2EDD-4DBD-B7B5-6074527A9365}" srcOrd="0" destOrd="0" presId="urn:microsoft.com/office/officeart/2005/8/layout/arrow2"/>
    <dgm:cxn modelId="{15E29E44-49F3-4718-8111-70DAACD33730}" srcId="{1075A9B9-8FF0-4B8D-9702-72A69B09ABC3}" destId="{94F97782-5F83-482B-B0FF-123522016FA2}" srcOrd="2" destOrd="0" parTransId="{C47F7000-80BA-4A82-A95C-4F4159FE42A1}" sibTransId="{D69731E6-5D5E-47E1-9DAC-A92892A8A203}"/>
    <dgm:cxn modelId="{A553F6F9-0D9A-4C53-8CAD-D4D65F48EB9D}" srcId="{1075A9B9-8FF0-4B8D-9702-72A69B09ABC3}" destId="{64D80F0A-4711-4DB0-A5DB-A58C5207E6EC}" srcOrd="1" destOrd="0" parTransId="{368492CD-C6E2-40D4-8592-72FCF3914809}" sibTransId="{860B2506-32B1-4CF6-89F9-8681426B9527}"/>
    <dgm:cxn modelId="{8B1E73DD-C18D-462E-A34E-79A4C98D675E}" type="presOf" srcId="{1075A9B9-8FF0-4B8D-9702-72A69B09ABC3}" destId="{7BFC1D7A-8656-4920-BF47-2FE42B414C12}" srcOrd="0" destOrd="0" presId="urn:microsoft.com/office/officeart/2005/8/layout/arrow2"/>
    <dgm:cxn modelId="{397A46D0-2466-4F65-9F89-58FB31F59F7E}" srcId="{1075A9B9-8FF0-4B8D-9702-72A69B09ABC3}" destId="{3D9A0A8E-B373-4477-8805-05F7E30D5D55}" srcOrd="0" destOrd="0" parTransId="{63C5909F-8D89-467A-BC9C-C716E78A256D}" sibTransId="{DE4CFB5F-D402-4709-A005-C49D63F7D384}"/>
    <dgm:cxn modelId="{573AE5ED-4EA4-4B3B-8C43-9FBA0AD8EC3D}" type="presOf" srcId="{64D80F0A-4711-4DB0-A5DB-A58C5207E6EC}" destId="{AD7A7DFF-0DD7-4E43-AB83-3EAF53EE140B}" srcOrd="0" destOrd="0" presId="urn:microsoft.com/office/officeart/2005/8/layout/arrow2"/>
    <dgm:cxn modelId="{9ABCE212-1B72-4567-BA48-2D211B4718A4}" type="presOf" srcId="{3D9A0A8E-B373-4477-8805-05F7E30D5D55}" destId="{A73E4482-1587-486D-9DD7-CC7A6BF81982}" srcOrd="0" destOrd="0" presId="urn:microsoft.com/office/officeart/2005/8/layout/arrow2"/>
    <dgm:cxn modelId="{786B2577-AC90-43B7-B9B4-311B93E2A85C}" type="presParOf" srcId="{7BFC1D7A-8656-4920-BF47-2FE42B414C12}" destId="{F2AFEC07-2831-4FE7-A940-CC80465E980C}" srcOrd="0" destOrd="0" presId="urn:microsoft.com/office/officeart/2005/8/layout/arrow2"/>
    <dgm:cxn modelId="{F8D67C09-C326-439D-AA93-F978B712A7E8}" type="presParOf" srcId="{7BFC1D7A-8656-4920-BF47-2FE42B414C12}" destId="{ACACB3AA-ADC7-4B77-8C11-D49332D25436}" srcOrd="1" destOrd="0" presId="urn:microsoft.com/office/officeart/2005/8/layout/arrow2"/>
    <dgm:cxn modelId="{5C490085-F50C-4B50-893D-CC84F57BE263}" type="presParOf" srcId="{ACACB3AA-ADC7-4B77-8C11-D49332D25436}" destId="{CF242F8C-D51A-4028-AAEF-63650E7C7B0A}" srcOrd="0" destOrd="0" presId="urn:microsoft.com/office/officeart/2005/8/layout/arrow2"/>
    <dgm:cxn modelId="{29F9295D-B091-4FF4-AF46-87CA8F3C4E36}" type="presParOf" srcId="{ACACB3AA-ADC7-4B77-8C11-D49332D25436}" destId="{A73E4482-1587-486D-9DD7-CC7A6BF81982}" srcOrd="1" destOrd="0" presId="urn:microsoft.com/office/officeart/2005/8/layout/arrow2"/>
    <dgm:cxn modelId="{929ACFDB-EEF7-412E-94D3-B3BBBBF55A89}" type="presParOf" srcId="{ACACB3AA-ADC7-4B77-8C11-D49332D25436}" destId="{647AD539-A4DA-4EB7-A897-3742C2CAF0E2}" srcOrd="2" destOrd="0" presId="urn:microsoft.com/office/officeart/2005/8/layout/arrow2"/>
    <dgm:cxn modelId="{D585AA4D-DDB5-49EF-B121-AE5582C85ECF}" type="presParOf" srcId="{ACACB3AA-ADC7-4B77-8C11-D49332D25436}" destId="{AD7A7DFF-0DD7-4E43-AB83-3EAF53EE140B}" srcOrd="3" destOrd="0" presId="urn:microsoft.com/office/officeart/2005/8/layout/arrow2"/>
    <dgm:cxn modelId="{B98A3A81-DED7-4D5E-8CDB-6F3C8B6FCCB7}" type="presParOf" srcId="{ACACB3AA-ADC7-4B77-8C11-D49332D25436}" destId="{77C3D2C0-5C78-4A43-B875-3A504259A687}" srcOrd="4" destOrd="0" presId="urn:microsoft.com/office/officeart/2005/8/layout/arrow2"/>
    <dgm:cxn modelId="{10D56F0E-E65E-41C0-AB62-FB57DE4AF51D}" type="presParOf" srcId="{ACACB3AA-ADC7-4B77-8C11-D49332D25436}" destId="{8DAE07A5-2EDD-4DBD-B7B5-6074527A9365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4AC839-4101-46EE-8A6A-FB6997DD01A8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87B93EC9-EEF1-4AE1-A962-F250DF832EFB}">
      <dgm:prSet phldrT="[Texto]"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algn="ctr"/>
          <a:r>
            <a:rPr lang="es-MX" sz="2400" b="1" dirty="0" smtClean="0">
              <a:latin typeface="Arial"/>
              <a:cs typeface="Arial"/>
            </a:rPr>
            <a:t>Comisión</a:t>
          </a:r>
          <a:endParaRPr lang="es-MX" sz="2400" b="1" dirty="0">
            <a:latin typeface="Arial"/>
            <a:cs typeface="Arial"/>
          </a:endParaRPr>
        </a:p>
      </dgm:t>
    </dgm:pt>
    <dgm:pt modelId="{1DFF8CA0-3846-454E-AA6A-15DEEC493743}" type="parTrans" cxnId="{CFEA3AC9-81A9-43FE-B406-F833EBF31C94}">
      <dgm:prSet/>
      <dgm:spPr/>
      <dgm:t>
        <a:bodyPr/>
        <a:lstStyle/>
        <a:p>
          <a:pPr algn="ctr"/>
          <a:endParaRPr lang="es-MX">
            <a:latin typeface="Arial"/>
            <a:cs typeface="Arial"/>
          </a:endParaRPr>
        </a:p>
      </dgm:t>
    </dgm:pt>
    <dgm:pt modelId="{F824BBE4-F26A-4D96-A3BE-BB5EF4F2162C}" type="sibTrans" cxnId="{CFEA3AC9-81A9-43FE-B406-F833EBF31C94}">
      <dgm:prSet/>
      <dgm:spPr/>
      <dgm:t>
        <a:bodyPr/>
        <a:lstStyle/>
        <a:p>
          <a:pPr algn="ctr"/>
          <a:endParaRPr lang="es-MX">
            <a:latin typeface="Arial"/>
            <a:cs typeface="Arial"/>
          </a:endParaRPr>
        </a:p>
      </dgm:t>
    </dgm:pt>
    <dgm:pt modelId="{74C14137-A512-40CA-B2C9-10B0A6015974}">
      <dgm:prSet phldrT="[Texto]" custT="1"/>
      <dgm:spPr>
        <a:solidFill>
          <a:srgbClr val="C3D69B">
            <a:alpha val="90000"/>
          </a:srgbClr>
        </a:solidFill>
        <a:ln>
          <a:solidFill>
            <a:srgbClr val="4F6228">
              <a:alpha val="90000"/>
            </a:srgbClr>
          </a:solidFill>
        </a:ln>
      </dgm:spPr>
      <dgm:t>
        <a:bodyPr/>
        <a:lstStyle/>
        <a:p>
          <a:pPr algn="ctr"/>
          <a:r>
            <a:rPr lang="es-MX" sz="1400" dirty="0" smtClean="0">
              <a:latin typeface="Arial"/>
              <a:cs typeface="Arial"/>
            </a:rPr>
            <a:t>Seguridad Pública</a:t>
          </a:r>
          <a:endParaRPr lang="es-MX" sz="1400" dirty="0">
            <a:latin typeface="Arial"/>
            <a:cs typeface="Arial"/>
          </a:endParaRPr>
        </a:p>
      </dgm:t>
    </dgm:pt>
    <dgm:pt modelId="{210EE402-4DFA-4B72-9D53-6A1C42684FF9}" type="sibTrans" cxnId="{D04B28A6-1C03-4FBC-8CC8-C79ACD34F4A9}">
      <dgm:prSet/>
      <dgm:spPr/>
      <dgm:t>
        <a:bodyPr/>
        <a:lstStyle/>
        <a:p>
          <a:pPr algn="ctr"/>
          <a:endParaRPr lang="es-MX">
            <a:latin typeface="Arial"/>
            <a:cs typeface="Arial"/>
          </a:endParaRPr>
        </a:p>
      </dgm:t>
    </dgm:pt>
    <dgm:pt modelId="{74964C9A-510B-456F-A639-89A7CAACD690}" type="parTrans" cxnId="{D04B28A6-1C03-4FBC-8CC8-C79ACD34F4A9}">
      <dgm:prSet/>
      <dgm:spPr/>
      <dgm:t>
        <a:bodyPr/>
        <a:lstStyle/>
        <a:p>
          <a:pPr algn="ctr"/>
          <a:endParaRPr lang="es-MX">
            <a:latin typeface="Arial"/>
            <a:cs typeface="Arial"/>
          </a:endParaRPr>
        </a:p>
      </dgm:t>
    </dgm:pt>
    <dgm:pt modelId="{FF55F5F3-72A5-452E-9B0C-1A3B3A1D07F4}">
      <dgm:prSet phldrT="[Texto]" custT="1"/>
      <dgm:spPr>
        <a:solidFill>
          <a:srgbClr val="C3D69B">
            <a:alpha val="90000"/>
          </a:srgbClr>
        </a:solidFill>
        <a:ln>
          <a:solidFill>
            <a:srgbClr val="4F6228">
              <a:alpha val="90000"/>
            </a:srgbClr>
          </a:solidFill>
        </a:ln>
      </dgm:spPr>
      <dgm:t>
        <a:bodyPr/>
        <a:lstStyle/>
        <a:p>
          <a:pPr algn="ctr"/>
          <a:r>
            <a:rPr lang="es-MX" sz="1400" dirty="0" smtClean="0">
              <a:latin typeface="Arial"/>
              <a:cs typeface="Arial"/>
            </a:rPr>
            <a:t>Protección Civil</a:t>
          </a:r>
          <a:endParaRPr lang="es-MX" sz="1400" dirty="0">
            <a:latin typeface="Arial"/>
            <a:cs typeface="Arial"/>
          </a:endParaRPr>
        </a:p>
      </dgm:t>
    </dgm:pt>
    <dgm:pt modelId="{B603F6BD-FBAA-41A3-885D-1F837DE6B94E}" type="sibTrans" cxnId="{D0C6787E-4B94-4499-8DE1-4B3C5F56037B}">
      <dgm:prSet/>
      <dgm:spPr/>
      <dgm:t>
        <a:bodyPr/>
        <a:lstStyle/>
        <a:p>
          <a:pPr algn="ctr"/>
          <a:endParaRPr lang="es-MX">
            <a:latin typeface="Arial"/>
            <a:cs typeface="Arial"/>
          </a:endParaRPr>
        </a:p>
      </dgm:t>
    </dgm:pt>
    <dgm:pt modelId="{F67EE52D-4208-4B69-9E57-6EBBE8375D2B}" type="parTrans" cxnId="{D0C6787E-4B94-4499-8DE1-4B3C5F56037B}">
      <dgm:prSet/>
      <dgm:spPr/>
      <dgm:t>
        <a:bodyPr/>
        <a:lstStyle/>
        <a:p>
          <a:pPr algn="ctr"/>
          <a:endParaRPr lang="es-MX">
            <a:latin typeface="Arial"/>
            <a:cs typeface="Arial"/>
          </a:endParaRPr>
        </a:p>
      </dgm:t>
    </dgm:pt>
    <dgm:pt modelId="{411EEC6D-A497-4938-923F-210BBC0846C2}">
      <dgm:prSet phldrT="[Texto]" custT="1"/>
      <dgm:spPr>
        <a:solidFill>
          <a:srgbClr val="C3D69B">
            <a:alpha val="90000"/>
          </a:srgbClr>
        </a:solidFill>
        <a:ln>
          <a:solidFill>
            <a:srgbClr val="4F6228">
              <a:alpha val="90000"/>
            </a:srgbClr>
          </a:solidFill>
        </a:ln>
      </dgm:spPr>
      <dgm:t>
        <a:bodyPr/>
        <a:lstStyle/>
        <a:p>
          <a:pPr algn="ctr"/>
          <a:r>
            <a:rPr lang="es-MX" sz="1400" dirty="0" smtClean="0">
              <a:latin typeface="Arial"/>
              <a:cs typeface="Arial"/>
            </a:rPr>
            <a:t>Desarrollo Económico</a:t>
          </a:r>
          <a:endParaRPr lang="es-MX" sz="1400" dirty="0">
            <a:latin typeface="Arial"/>
            <a:cs typeface="Arial"/>
          </a:endParaRPr>
        </a:p>
      </dgm:t>
    </dgm:pt>
    <dgm:pt modelId="{851FCC7B-B944-4B98-8733-1D81B5F0C77F}" type="sibTrans" cxnId="{DCB3B588-3460-44C8-9AC6-5876292AB386}">
      <dgm:prSet/>
      <dgm:spPr/>
      <dgm:t>
        <a:bodyPr/>
        <a:lstStyle/>
        <a:p>
          <a:pPr algn="ctr"/>
          <a:endParaRPr lang="es-MX">
            <a:latin typeface="Arial"/>
            <a:cs typeface="Arial"/>
          </a:endParaRPr>
        </a:p>
      </dgm:t>
    </dgm:pt>
    <dgm:pt modelId="{B8FEC7EE-743B-42E5-87EB-62D29C93F4DF}" type="parTrans" cxnId="{DCB3B588-3460-44C8-9AC6-5876292AB386}">
      <dgm:prSet/>
      <dgm:spPr/>
      <dgm:t>
        <a:bodyPr/>
        <a:lstStyle/>
        <a:p>
          <a:pPr algn="ctr"/>
          <a:endParaRPr lang="es-MX">
            <a:latin typeface="Arial"/>
            <a:cs typeface="Arial"/>
          </a:endParaRPr>
        </a:p>
      </dgm:t>
    </dgm:pt>
    <dgm:pt modelId="{40F7C458-0BC7-4CE1-83BF-2BF525D0EC00}">
      <dgm:prSet phldrT="[Texto]" custT="1"/>
      <dgm:spPr>
        <a:solidFill>
          <a:srgbClr val="C3D69B">
            <a:alpha val="90000"/>
          </a:srgbClr>
        </a:solidFill>
        <a:ln>
          <a:solidFill>
            <a:srgbClr val="4F6228">
              <a:alpha val="90000"/>
            </a:srgbClr>
          </a:solidFill>
        </a:ln>
      </dgm:spPr>
      <dgm:t>
        <a:bodyPr/>
        <a:lstStyle/>
        <a:p>
          <a:pPr algn="ctr"/>
          <a:r>
            <a:rPr lang="es-MX" sz="1400" dirty="0" smtClean="0">
              <a:latin typeface="Arial"/>
              <a:cs typeface="Arial"/>
            </a:rPr>
            <a:t>Competitividad</a:t>
          </a:r>
          <a:endParaRPr lang="es-MX" sz="1400" dirty="0">
            <a:latin typeface="Arial"/>
            <a:cs typeface="Arial"/>
          </a:endParaRPr>
        </a:p>
      </dgm:t>
    </dgm:pt>
    <dgm:pt modelId="{79E46571-7B07-4C80-A04C-E5BFD495A899}" type="sibTrans" cxnId="{9D4EBEF5-223D-4416-9424-816B672F9903}">
      <dgm:prSet/>
      <dgm:spPr/>
      <dgm:t>
        <a:bodyPr/>
        <a:lstStyle/>
        <a:p>
          <a:pPr algn="ctr"/>
          <a:endParaRPr lang="es-MX">
            <a:latin typeface="Arial"/>
            <a:cs typeface="Arial"/>
          </a:endParaRPr>
        </a:p>
      </dgm:t>
    </dgm:pt>
    <dgm:pt modelId="{9F103F56-01B5-4BB5-891B-7F5E2A4B694E}" type="parTrans" cxnId="{9D4EBEF5-223D-4416-9424-816B672F9903}">
      <dgm:prSet/>
      <dgm:spPr/>
      <dgm:t>
        <a:bodyPr/>
        <a:lstStyle/>
        <a:p>
          <a:pPr algn="ctr"/>
          <a:endParaRPr lang="es-MX">
            <a:latin typeface="Arial"/>
            <a:cs typeface="Arial"/>
          </a:endParaRPr>
        </a:p>
      </dgm:t>
    </dgm:pt>
    <dgm:pt modelId="{31EEADB3-C861-4DBE-AE79-BC07A5AD1C42}">
      <dgm:prSet phldrT="[Texto]" custT="1"/>
      <dgm:spPr>
        <a:solidFill>
          <a:srgbClr val="C3D69B">
            <a:alpha val="90000"/>
          </a:srgbClr>
        </a:solidFill>
        <a:ln>
          <a:solidFill>
            <a:srgbClr val="4F6228">
              <a:alpha val="90000"/>
            </a:srgbClr>
          </a:solidFill>
        </a:ln>
      </dgm:spPr>
      <dgm:t>
        <a:bodyPr/>
        <a:lstStyle/>
        <a:p>
          <a:pPr algn="ctr"/>
          <a:r>
            <a:rPr lang="es-MX" sz="1400" dirty="0" smtClean="0">
              <a:latin typeface="Arial"/>
              <a:cs typeface="Arial"/>
            </a:rPr>
            <a:t>Agua</a:t>
          </a:r>
          <a:endParaRPr lang="es-MX" sz="1400" dirty="0">
            <a:latin typeface="Arial"/>
            <a:cs typeface="Arial"/>
          </a:endParaRPr>
        </a:p>
      </dgm:t>
    </dgm:pt>
    <dgm:pt modelId="{0C45F702-B78B-46BC-B8D0-6135D5F56B80}" type="sibTrans" cxnId="{110FA3E2-5B0C-4043-B1D5-3B368B152CCE}">
      <dgm:prSet/>
      <dgm:spPr/>
      <dgm:t>
        <a:bodyPr/>
        <a:lstStyle/>
        <a:p>
          <a:pPr algn="ctr"/>
          <a:endParaRPr lang="es-MX">
            <a:latin typeface="Arial"/>
            <a:cs typeface="Arial"/>
          </a:endParaRPr>
        </a:p>
      </dgm:t>
    </dgm:pt>
    <dgm:pt modelId="{BCD45154-A3EB-474E-A669-00A8CC690544}" type="parTrans" cxnId="{110FA3E2-5B0C-4043-B1D5-3B368B152CCE}">
      <dgm:prSet/>
      <dgm:spPr/>
      <dgm:t>
        <a:bodyPr/>
        <a:lstStyle/>
        <a:p>
          <a:pPr algn="ctr"/>
          <a:endParaRPr lang="es-MX">
            <a:latin typeface="Arial"/>
            <a:cs typeface="Arial"/>
          </a:endParaRPr>
        </a:p>
      </dgm:t>
    </dgm:pt>
    <dgm:pt modelId="{6EAB58F9-D11A-4D54-895B-DE973EBF9B25}">
      <dgm:prSet phldrT="[Texto]" custT="1"/>
      <dgm:spPr>
        <a:solidFill>
          <a:srgbClr val="C3D69B">
            <a:alpha val="90000"/>
          </a:srgbClr>
        </a:solidFill>
        <a:ln>
          <a:solidFill>
            <a:srgbClr val="4F6228">
              <a:alpha val="90000"/>
            </a:srgbClr>
          </a:solidFill>
        </a:ln>
      </dgm:spPr>
      <dgm:t>
        <a:bodyPr/>
        <a:lstStyle/>
        <a:p>
          <a:pPr algn="ctr"/>
          <a:r>
            <a:rPr lang="es-MX" sz="1400" dirty="0" smtClean="0">
              <a:latin typeface="Arial"/>
              <a:cs typeface="Arial"/>
            </a:rPr>
            <a:t>Infraestructura</a:t>
          </a:r>
          <a:endParaRPr lang="es-MX" sz="1400" dirty="0">
            <a:latin typeface="Arial"/>
            <a:cs typeface="Arial"/>
          </a:endParaRPr>
        </a:p>
      </dgm:t>
    </dgm:pt>
    <dgm:pt modelId="{C1D4A170-A6B5-4A40-889C-B4E705E6A32B}" type="sibTrans" cxnId="{DF823975-85C5-445C-92E8-227D058543DB}">
      <dgm:prSet/>
      <dgm:spPr/>
      <dgm:t>
        <a:bodyPr/>
        <a:lstStyle/>
        <a:p>
          <a:pPr algn="ctr"/>
          <a:endParaRPr lang="es-MX">
            <a:latin typeface="Arial"/>
            <a:cs typeface="Arial"/>
          </a:endParaRPr>
        </a:p>
      </dgm:t>
    </dgm:pt>
    <dgm:pt modelId="{AF4E725F-44D8-4084-95B3-40E0090172D1}" type="parTrans" cxnId="{DF823975-85C5-445C-92E8-227D058543DB}">
      <dgm:prSet/>
      <dgm:spPr/>
      <dgm:t>
        <a:bodyPr/>
        <a:lstStyle/>
        <a:p>
          <a:pPr algn="ctr"/>
          <a:endParaRPr lang="es-MX">
            <a:latin typeface="Arial"/>
            <a:cs typeface="Arial"/>
          </a:endParaRPr>
        </a:p>
      </dgm:t>
    </dgm:pt>
    <dgm:pt modelId="{BCE716C4-C746-4252-A770-1D9E54A1EDC2}">
      <dgm:prSet phldrT="[Texto]" custT="1"/>
      <dgm:spPr>
        <a:solidFill>
          <a:srgbClr val="C3D69B">
            <a:alpha val="90000"/>
          </a:srgbClr>
        </a:solidFill>
        <a:ln>
          <a:solidFill>
            <a:srgbClr val="4F6228">
              <a:alpha val="90000"/>
            </a:srgbClr>
          </a:solidFill>
        </a:ln>
      </dgm:spPr>
      <dgm:t>
        <a:bodyPr/>
        <a:lstStyle/>
        <a:p>
          <a:pPr algn="ctr"/>
          <a:r>
            <a:rPr lang="es-MX" sz="1400" dirty="0" smtClean="0">
              <a:latin typeface="Arial"/>
              <a:cs typeface="Arial"/>
            </a:rPr>
            <a:t>Desarrollo Urbano, Ordenamiento Territorial y Vivienda</a:t>
          </a:r>
          <a:endParaRPr lang="es-MX" sz="1400" dirty="0">
            <a:latin typeface="Arial"/>
            <a:cs typeface="Arial"/>
          </a:endParaRPr>
        </a:p>
      </dgm:t>
    </dgm:pt>
    <dgm:pt modelId="{4906F69C-D2FD-4155-A291-5EAB4EB58E6B}" type="sibTrans" cxnId="{C96DDE4F-A1CA-401D-B0AA-505B500A7D56}">
      <dgm:prSet/>
      <dgm:spPr/>
      <dgm:t>
        <a:bodyPr/>
        <a:lstStyle/>
        <a:p>
          <a:pPr algn="ctr"/>
          <a:endParaRPr lang="es-MX">
            <a:latin typeface="Arial"/>
            <a:cs typeface="Arial"/>
          </a:endParaRPr>
        </a:p>
      </dgm:t>
    </dgm:pt>
    <dgm:pt modelId="{16A9F2D0-2130-4A9B-89F1-4C369CA13283}" type="parTrans" cxnId="{C96DDE4F-A1CA-401D-B0AA-505B500A7D56}">
      <dgm:prSet/>
      <dgm:spPr/>
      <dgm:t>
        <a:bodyPr/>
        <a:lstStyle/>
        <a:p>
          <a:pPr algn="ctr"/>
          <a:endParaRPr lang="es-MX">
            <a:latin typeface="Arial"/>
            <a:cs typeface="Arial"/>
          </a:endParaRPr>
        </a:p>
      </dgm:t>
    </dgm:pt>
    <dgm:pt modelId="{34C4B04F-2715-4576-B010-398199260770}">
      <dgm:prSet phldrT="[Texto]" custT="1"/>
      <dgm:spPr>
        <a:solidFill>
          <a:srgbClr val="C3D69B">
            <a:alpha val="90000"/>
          </a:srgbClr>
        </a:solidFill>
        <a:ln>
          <a:solidFill>
            <a:srgbClr val="4F6228">
              <a:alpha val="90000"/>
            </a:srgbClr>
          </a:solidFill>
        </a:ln>
      </dgm:spPr>
      <dgm:t>
        <a:bodyPr/>
        <a:lstStyle/>
        <a:p>
          <a:pPr algn="ctr"/>
          <a:r>
            <a:rPr lang="es-MX" sz="1400" dirty="0" smtClean="0">
              <a:latin typeface="Arial"/>
              <a:cs typeface="Arial"/>
            </a:rPr>
            <a:t>Desarrollo Regional</a:t>
          </a:r>
          <a:endParaRPr lang="es-MX" sz="1400" dirty="0">
            <a:latin typeface="Arial"/>
            <a:cs typeface="Arial"/>
          </a:endParaRPr>
        </a:p>
      </dgm:t>
    </dgm:pt>
    <dgm:pt modelId="{5025A918-E54B-4B3D-B54B-F633F52B6763}" type="sibTrans" cxnId="{08A1ED6E-1957-49FF-B25D-45821F77C322}">
      <dgm:prSet/>
      <dgm:spPr/>
      <dgm:t>
        <a:bodyPr/>
        <a:lstStyle/>
        <a:p>
          <a:pPr algn="ctr"/>
          <a:endParaRPr lang="es-MX">
            <a:latin typeface="Arial"/>
            <a:cs typeface="Arial"/>
          </a:endParaRPr>
        </a:p>
      </dgm:t>
    </dgm:pt>
    <dgm:pt modelId="{F22F7F80-9303-42C8-BB1C-7ECDC9EC8830}" type="parTrans" cxnId="{08A1ED6E-1957-49FF-B25D-45821F77C322}">
      <dgm:prSet/>
      <dgm:spPr/>
      <dgm:t>
        <a:bodyPr/>
        <a:lstStyle/>
        <a:p>
          <a:pPr algn="ctr"/>
          <a:endParaRPr lang="es-MX">
            <a:latin typeface="Arial"/>
            <a:cs typeface="Arial"/>
          </a:endParaRPr>
        </a:p>
      </dgm:t>
    </dgm:pt>
    <dgm:pt modelId="{C1B0BFD5-4505-4E36-BAED-E8618D234696}" type="pres">
      <dgm:prSet presAssocID="{9D4AC839-4101-46EE-8A6A-FB6997DD01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B9E9C44-930E-4B6B-98C3-9E934A76EA93}" type="pres">
      <dgm:prSet presAssocID="{87B93EC9-EEF1-4AE1-A962-F250DF832EFB}" presName="composite" presStyleCnt="0"/>
      <dgm:spPr/>
    </dgm:pt>
    <dgm:pt modelId="{FE31A0EA-24DE-4B0A-8EC8-35ED8539D0FB}" type="pres">
      <dgm:prSet presAssocID="{87B93EC9-EEF1-4AE1-A962-F250DF832EFB}" presName="parTx" presStyleLbl="alignNode1" presStyleIdx="0" presStyleCnt="1" custLinFactNeighborX="1493" custLinFactNeighborY="-10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DCBD7DF-C99F-4046-822B-D8CCA6307913}" type="pres">
      <dgm:prSet presAssocID="{87B93EC9-EEF1-4AE1-A962-F250DF832EFB}" presName="desTx" presStyleLbl="alignAccFollowNode1" presStyleIdx="0" presStyleCnt="1" custLinFactNeighborX="47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B593B32-3237-4C3B-B402-C571F46F7C4B}" type="presOf" srcId="{411EEC6D-A497-4938-923F-210BBC0846C2}" destId="{0DCBD7DF-C99F-4046-822B-D8CCA6307913}" srcOrd="0" destOrd="5" presId="urn:microsoft.com/office/officeart/2005/8/layout/hList1"/>
    <dgm:cxn modelId="{4E5BB020-5322-484D-BD94-6222E0735FF8}" type="presOf" srcId="{87B93EC9-EEF1-4AE1-A962-F250DF832EFB}" destId="{FE31A0EA-24DE-4B0A-8EC8-35ED8539D0FB}" srcOrd="0" destOrd="0" presId="urn:microsoft.com/office/officeart/2005/8/layout/hList1"/>
    <dgm:cxn modelId="{C96DDE4F-A1CA-401D-B0AA-505B500A7D56}" srcId="{87B93EC9-EEF1-4AE1-A962-F250DF832EFB}" destId="{BCE716C4-C746-4252-A770-1D9E54A1EDC2}" srcOrd="1" destOrd="0" parTransId="{16A9F2D0-2130-4A9B-89F1-4C369CA13283}" sibTransId="{4906F69C-D2FD-4155-A291-5EAB4EB58E6B}"/>
    <dgm:cxn modelId="{87740982-2173-4488-963E-74E5BF2D85A8}" type="presOf" srcId="{FF55F5F3-72A5-452E-9B0C-1A3B3A1D07F4}" destId="{0DCBD7DF-C99F-4046-822B-D8CCA6307913}" srcOrd="0" destOrd="6" presId="urn:microsoft.com/office/officeart/2005/8/layout/hList1"/>
    <dgm:cxn modelId="{DF823975-85C5-445C-92E8-227D058543DB}" srcId="{87B93EC9-EEF1-4AE1-A962-F250DF832EFB}" destId="{6EAB58F9-D11A-4D54-895B-DE973EBF9B25}" srcOrd="2" destOrd="0" parTransId="{AF4E725F-44D8-4084-95B3-40E0090172D1}" sibTransId="{C1D4A170-A6B5-4A40-889C-B4E705E6A32B}"/>
    <dgm:cxn modelId="{9D4EBEF5-223D-4416-9424-816B672F9903}" srcId="{87B93EC9-EEF1-4AE1-A962-F250DF832EFB}" destId="{40F7C458-0BC7-4CE1-83BF-2BF525D0EC00}" srcOrd="4" destOrd="0" parTransId="{9F103F56-01B5-4BB5-891B-7F5E2A4B694E}" sibTransId="{79E46571-7B07-4C80-A04C-E5BFD495A899}"/>
    <dgm:cxn modelId="{08A1ED6E-1957-49FF-B25D-45821F77C322}" srcId="{87B93EC9-EEF1-4AE1-A962-F250DF832EFB}" destId="{34C4B04F-2715-4576-B010-398199260770}" srcOrd="0" destOrd="0" parTransId="{F22F7F80-9303-42C8-BB1C-7ECDC9EC8830}" sibTransId="{5025A918-E54B-4B3D-B54B-F633F52B6763}"/>
    <dgm:cxn modelId="{CF90888B-877C-43CA-9E25-E0199FB7FAA5}" type="presOf" srcId="{40F7C458-0BC7-4CE1-83BF-2BF525D0EC00}" destId="{0DCBD7DF-C99F-4046-822B-D8CCA6307913}" srcOrd="0" destOrd="4" presId="urn:microsoft.com/office/officeart/2005/8/layout/hList1"/>
    <dgm:cxn modelId="{110FA3E2-5B0C-4043-B1D5-3B368B152CCE}" srcId="{87B93EC9-EEF1-4AE1-A962-F250DF832EFB}" destId="{31EEADB3-C861-4DBE-AE79-BC07A5AD1C42}" srcOrd="3" destOrd="0" parTransId="{BCD45154-A3EB-474E-A669-00A8CC690544}" sibTransId="{0C45F702-B78B-46BC-B8D0-6135D5F56B80}"/>
    <dgm:cxn modelId="{5A0EB9ED-51DC-4131-B1DE-9F18A25E0506}" type="presOf" srcId="{BCE716C4-C746-4252-A770-1D9E54A1EDC2}" destId="{0DCBD7DF-C99F-4046-822B-D8CCA6307913}" srcOrd="0" destOrd="1" presId="urn:microsoft.com/office/officeart/2005/8/layout/hList1"/>
    <dgm:cxn modelId="{CFEA3AC9-81A9-43FE-B406-F833EBF31C94}" srcId="{9D4AC839-4101-46EE-8A6A-FB6997DD01A8}" destId="{87B93EC9-EEF1-4AE1-A962-F250DF832EFB}" srcOrd="0" destOrd="0" parTransId="{1DFF8CA0-3846-454E-AA6A-15DEEC493743}" sibTransId="{F824BBE4-F26A-4D96-A3BE-BB5EF4F2162C}"/>
    <dgm:cxn modelId="{47A7F9D8-A9B8-4E56-8ADF-E5902FCEEF35}" type="presOf" srcId="{6EAB58F9-D11A-4D54-895B-DE973EBF9B25}" destId="{0DCBD7DF-C99F-4046-822B-D8CCA6307913}" srcOrd="0" destOrd="2" presId="urn:microsoft.com/office/officeart/2005/8/layout/hList1"/>
    <dgm:cxn modelId="{DCB3B588-3460-44C8-9AC6-5876292AB386}" srcId="{87B93EC9-EEF1-4AE1-A962-F250DF832EFB}" destId="{411EEC6D-A497-4938-923F-210BBC0846C2}" srcOrd="5" destOrd="0" parTransId="{B8FEC7EE-743B-42E5-87EB-62D29C93F4DF}" sibTransId="{851FCC7B-B944-4B98-8733-1D81B5F0C77F}"/>
    <dgm:cxn modelId="{E8A941CF-E74D-4068-B600-B284CA7DCB4C}" type="presOf" srcId="{74C14137-A512-40CA-B2C9-10B0A6015974}" destId="{0DCBD7DF-C99F-4046-822B-D8CCA6307913}" srcOrd="0" destOrd="7" presId="urn:microsoft.com/office/officeart/2005/8/layout/hList1"/>
    <dgm:cxn modelId="{9D9A7795-1A19-4DB3-9185-9D6C91C705B3}" type="presOf" srcId="{9D4AC839-4101-46EE-8A6A-FB6997DD01A8}" destId="{C1B0BFD5-4505-4E36-BAED-E8618D234696}" srcOrd="0" destOrd="0" presId="urn:microsoft.com/office/officeart/2005/8/layout/hList1"/>
    <dgm:cxn modelId="{B0E88B60-2515-416D-9250-E64C6A133097}" type="presOf" srcId="{31EEADB3-C861-4DBE-AE79-BC07A5AD1C42}" destId="{0DCBD7DF-C99F-4046-822B-D8CCA6307913}" srcOrd="0" destOrd="3" presId="urn:microsoft.com/office/officeart/2005/8/layout/hList1"/>
    <dgm:cxn modelId="{D0C6787E-4B94-4499-8DE1-4B3C5F56037B}" srcId="{87B93EC9-EEF1-4AE1-A962-F250DF832EFB}" destId="{FF55F5F3-72A5-452E-9B0C-1A3B3A1D07F4}" srcOrd="6" destOrd="0" parTransId="{F67EE52D-4208-4B69-9E57-6EBBE8375D2B}" sibTransId="{B603F6BD-FBAA-41A3-885D-1F837DE6B94E}"/>
    <dgm:cxn modelId="{6F8DB433-F4D5-40FB-AB1E-2F0183CE1C3C}" type="presOf" srcId="{34C4B04F-2715-4576-B010-398199260770}" destId="{0DCBD7DF-C99F-4046-822B-D8CCA6307913}" srcOrd="0" destOrd="0" presId="urn:microsoft.com/office/officeart/2005/8/layout/hList1"/>
    <dgm:cxn modelId="{D04B28A6-1C03-4FBC-8CC8-C79ACD34F4A9}" srcId="{87B93EC9-EEF1-4AE1-A962-F250DF832EFB}" destId="{74C14137-A512-40CA-B2C9-10B0A6015974}" srcOrd="7" destOrd="0" parTransId="{74964C9A-510B-456F-A639-89A7CAACD690}" sibTransId="{210EE402-4DFA-4B72-9D53-6A1C42684FF9}"/>
    <dgm:cxn modelId="{2192C23A-F705-400E-8C71-F4F9566D7663}" type="presParOf" srcId="{C1B0BFD5-4505-4E36-BAED-E8618D234696}" destId="{4B9E9C44-930E-4B6B-98C3-9E934A76EA93}" srcOrd="0" destOrd="0" presId="urn:microsoft.com/office/officeart/2005/8/layout/hList1"/>
    <dgm:cxn modelId="{5AE9B439-58BD-4D58-B3CE-A6E5B5B4C8E4}" type="presParOf" srcId="{4B9E9C44-930E-4B6B-98C3-9E934A76EA93}" destId="{FE31A0EA-24DE-4B0A-8EC8-35ED8539D0FB}" srcOrd="0" destOrd="0" presId="urn:microsoft.com/office/officeart/2005/8/layout/hList1"/>
    <dgm:cxn modelId="{F14A8D6C-46F5-4D2A-BBAF-73569C1650BF}" type="presParOf" srcId="{4B9E9C44-930E-4B6B-98C3-9E934A76EA93}" destId="{0DCBD7DF-C99F-4046-822B-D8CCA630791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D0D0A5-898A-4293-87E0-8C6FBF60FFC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FDDF1C1-9F9D-4A4B-9A8B-6F3F4FE915E0}">
      <dgm:prSet phldrT="[Texto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400" b="1" dirty="0" smtClean="0">
              <a:solidFill>
                <a:schemeClr val="bg1"/>
              </a:solidFill>
              <a:latin typeface="Arial"/>
              <a:cs typeface="Arial"/>
            </a:rPr>
            <a:t>1.Instalación de la Comisión de Asuntos Metropolitanos de la CONAGO.</a:t>
          </a:r>
        </a:p>
        <a:p>
          <a:endParaRPr lang="es-MX" sz="1100" b="1" dirty="0" smtClean="0">
            <a:solidFill>
              <a:schemeClr val="accent2">
                <a:lumMod val="75000"/>
              </a:schemeClr>
            </a:solidFill>
            <a:latin typeface="Arial"/>
            <a:cs typeface="Arial"/>
          </a:endParaRPr>
        </a:p>
        <a:p>
          <a:r>
            <a:rPr lang="es-MX" sz="1400" b="1" dirty="0" smtClean="0">
              <a:solidFill>
                <a:schemeClr val="accent2">
                  <a:lumMod val="75000"/>
                </a:schemeClr>
              </a:solidFill>
              <a:latin typeface="Arial"/>
              <a:cs typeface="Arial"/>
            </a:rPr>
            <a:t>2013</a:t>
          </a:r>
        </a:p>
      </dgm:t>
    </dgm:pt>
    <dgm:pt modelId="{20D19A6C-89E7-4BA9-840E-A4C9F0638F7E}" type="parTrans" cxnId="{8C17CF18-BD33-41D7-B416-6D60BAF0A5A6}">
      <dgm:prSet/>
      <dgm:spPr/>
      <dgm:t>
        <a:bodyPr/>
        <a:lstStyle/>
        <a:p>
          <a:endParaRPr lang="es-MX">
            <a:latin typeface="Arial"/>
            <a:cs typeface="Arial"/>
          </a:endParaRPr>
        </a:p>
      </dgm:t>
    </dgm:pt>
    <dgm:pt modelId="{84E39131-4935-43A7-96FC-6D802C9CD51C}" type="sibTrans" cxnId="{8C17CF18-BD33-41D7-B416-6D60BAF0A5A6}">
      <dgm:prSet/>
      <dgm:spPr/>
      <dgm:t>
        <a:bodyPr/>
        <a:lstStyle/>
        <a:p>
          <a:endParaRPr lang="es-MX">
            <a:latin typeface="Arial"/>
            <a:cs typeface="Arial"/>
          </a:endParaRPr>
        </a:p>
      </dgm:t>
    </dgm:pt>
    <dgm:pt modelId="{78F0AF32-FED9-49D3-8589-9DD598FC3908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90000"/>
            </a:lnSpc>
          </a:pPr>
          <a:r>
            <a:rPr lang="es-MX" sz="1200" dirty="0" smtClean="0">
              <a:latin typeface="Arial"/>
              <a:cs typeface="Arial"/>
            </a:rPr>
            <a:t>Programa de trabajo y propuesta de la agenda básica Metropolitana. </a:t>
          </a:r>
          <a:endParaRPr lang="es-MX" sz="1200" dirty="0">
            <a:solidFill>
              <a:srgbClr val="C00000"/>
            </a:solidFill>
            <a:latin typeface="Arial"/>
            <a:cs typeface="Arial"/>
          </a:endParaRPr>
        </a:p>
      </dgm:t>
    </dgm:pt>
    <dgm:pt modelId="{7F817AD5-C81E-4E15-BBD5-64C3021CDB50}" type="parTrans" cxnId="{15C9A95F-D990-424C-B74E-E3FA9088DA75}">
      <dgm:prSet/>
      <dgm:spPr/>
      <dgm:t>
        <a:bodyPr/>
        <a:lstStyle/>
        <a:p>
          <a:endParaRPr lang="es-MX">
            <a:latin typeface="Arial"/>
            <a:cs typeface="Arial"/>
          </a:endParaRPr>
        </a:p>
      </dgm:t>
    </dgm:pt>
    <dgm:pt modelId="{326395A3-197E-4552-A8F3-D8A0274800EA}" type="sibTrans" cxnId="{15C9A95F-D990-424C-B74E-E3FA9088DA75}">
      <dgm:prSet/>
      <dgm:spPr/>
      <dgm:t>
        <a:bodyPr/>
        <a:lstStyle/>
        <a:p>
          <a:endParaRPr lang="es-MX">
            <a:latin typeface="Arial"/>
            <a:cs typeface="Arial"/>
          </a:endParaRPr>
        </a:p>
      </dgm:t>
    </dgm:pt>
    <dgm:pt modelId="{03CD73C6-EF80-4B39-A602-13BA72E15557}">
      <dgm:prSet phldrT="[Texto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400" b="1" dirty="0" smtClean="0">
              <a:latin typeface="Arial"/>
              <a:cs typeface="Arial"/>
            </a:rPr>
            <a:t>2.Instalación del Consejo Consultivo de la Comisión</a:t>
          </a:r>
        </a:p>
        <a:p>
          <a:endParaRPr lang="es-MX" sz="1400" b="1" dirty="0" smtClean="0">
            <a:latin typeface="Arial"/>
            <a:cs typeface="Arial"/>
          </a:endParaRPr>
        </a:p>
        <a:p>
          <a:r>
            <a:rPr lang="es-MX" sz="1400" b="1" dirty="0" smtClean="0">
              <a:solidFill>
                <a:schemeClr val="accent2">
                  <a:lumMod val="75000"/>
                </a:schemeClr>
              </a:solidFill>
              <a:latin typeface="Arial"/>
              <a:cs typeface="Arial"/>
            </a:rPr>
            <a:t>2013</a:t>
          </a:r>
          <a:endParaRPr lang="es-MX" sz="1400" b="1" dirty="0">
            <a:solidFill>
              <a:schemeClr val="accent2">
                <a:lumMod val="75000"/>
              </a:schemeClr>
            </a:solidFill>
            <a:latin typeface="Arial"/>
            <a:cs typeface="Arial"/>
          </a:endParaRPr>
        </a:p>
      </dgm:t>
    </dgm:pt>
    <dgm:pt modelId="{4652AF8C-2F48-46D8-84FB-E5C8CDE99C25}" type="parTrans" cxnId="{2D51076B-2447-4A04-8976-41F627445C65}">
      <dgm:prSet/>
      <dgm:spPr/>
      <dgm:t>
        <a:bodyPr/>
        <a:lstStyle/>
        <a:p>
          <a:endParaRPr lang="es-MX">
            <a:latin typeface="Arial"/>
            <a:cs typeface="Arial"/>
          </a:endParaRPr>
        </a:p>
      </dgm:t>
    </dgm:pt>
    <dgm:pt modelId="{018D38A1-5424-4D83-AD35-8B8E82EB3733}" type="sibTrans" cxnId="{2D51076B-2447-4A04-8976-41F627445C65}">
      <dgm:prSet/>
      <dgm:spPr/>
      <dgm:t>
        <a:bodyPr/>
        <a:lstStyle/>
        <a:p>
          <a:endParaRPr lang="es-MX">
            <a:latin typeface="Arial"/>
            <a:cs typeface="Arial"/>
          </a:endParaRPr>
        </a:p>
      </dgm:t>
    </dgm:pt>
    <dgm:pt modelId="{01C09BD8-FE85-430B-B9B1-77DF6000D3C7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200" dirty="0" smtClean="0">
              <a:latin typeface="Arial"/>
              <a:cs typeface="Arial"/>
            </a:rPr>
            <a:t>Reunir expertos y académicos reconocidos nacionalmente, responsables del área de los Estados y a los presidentes o presidentas de las Comisiones del Congreso.</a:t>
          </a:r>
          <a:endParaRPr lang="es-MX" sz="1200" dirty="0">
            <a:latin typeface="Arial"/>
            <a:cs typeface="Arial"/>
          </a:endParaRPr>
        </a:p>
      </dgm:t>
    </dgm:pt>
    <dgm:pt modelId="{5DEDCE22-55EB-40BF-B84F-98438C246BA4}" type="parTrans" cxnId="{AD5B0609-3681-4CFA-B921-9884DBB56BB9}">
      <dgm:prSet/>
      <dgm:spPr/>
      <dgm:t>
        <a:bodyPr/>
        <a:lstStyle/>
        <a:p>
          <a:endParaRPr lang="es-MX">
            <a:latin typeface="Arial"/>
            <a:cs typeface="Arial"/>
          </a:endParaRPr>
        </a:p>
      </dgm:t>
    </dgm:pt>
    <dgm:pt modelId="{DF357D9C-E483-4232-A8D8-DD6002FA33F2}" type="sibTrans" cxnId="{AD5B0609-3681-4CFA-B921-9884DBB56BB9}">
      <dgm:prSet/>
      <dgm:spPr/>
      <dgm:t>
        <a:bodyPr/>
        <a:lstStyle/>
        <a:p>
          <a:endParaRPr lang="es-MX">
            <a:latin typeface="Arial"/>
            <a:cs typeface="Arial"/>
          </a:endParaRPr>
        </a:p>
      </dgm:t>
    </dgm:pt>
    <dgm:pt modelId="{7EAA3F82-30DB-482F-A755-76145EE6AC87}">
      <dgm:prSet phldrT="[Texto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MX" sz="1400" b="1" dirty="0" smtClean="0">
              <a:latin typeface="Arial"/>
              <a:cs typeface="Arial"/>
            </a:rPr>
            <a:t>3.Reunión Nacional con los representantes de los Gobierno de los Estados para definir agenda prioritaria</a:t>
          </a:r>
        </a:p>
        <a:p>
          <a:pPr algn="ctr"/>
          <a:r>
            <a:rPr lang="es-MX" sz="1400" b="1" dirty="0" smtClean="0">
              <a:solidFill>
                <a:schemeClr val="accent2">
                  <a:lumMod val="75000"/>
                </a:schemeClr>
              </a:solidFill>
              <a:latin typeface="Arial"/>
              <a:cs typeface="Arial"/>
            </a:rPr>
            <a:t>2013</a:t>
          </a:r>
          <a:endParaRPr lang="es-MX" sz="1400" b="1" dirty="0">
            <a:solidFill>
              <a:schemeClr val="accent2">
                <a:lumMod val="75000"/>
              </a:schemeClr>
            </a:solidFill>
            <a:latin typeface="Arial"/>
            <a:cs typeface="Arial"/>
          </a:endParaRPr>
        </a:p>
      </dgm:t>
    </dgm:pt>
    <dgm:pt modelId="{1B21700D-CF72-42B4-9513-245ED0453A91}" type="parTrans" cxnId="{502CE7DC-24A4-44C9-9B2E-3142AD003F96}">
      <dgm:prSet/>
      <dgm:spPr/>
      <dgm:t>
        <a:bodyPr/>
        <a:lstStyle/>
        <a:p>
          <a:endParaRPr lang="es-MX">
            <a:latin typeface="Arial"/>
            <a:cs typeface="Arial"/>
          </a:endParaRPr>
        </a:p>
      </dgm:t>
    </dgm:pt>
    <dgm:pt modelId="{0A2C1336-D8B9-43D6-94C3-7402A98E932A}" type="sibTrans" cxnId="{502CE7DC-24A4-44C9-9B2E-3142AD003F96}">
      <dgm:prSet/>
      <dgm:spPr/>
      <dgm:t>
        <a:bodyPr/>
        <a:lstStyle/>
        <a:p>
          <a:endParaRPr lang="es-MX">
            <a:latin typeface="Arial"/>
            <a:cs typeface="Arial"/>
          </a:endParaRPr>
        </a:p>
      </dgm:t>
    </dgm:pt>
    <dgm:pt modelId="{AB63398D-57AC-47DA-B97A-5E97591EECF8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200" dirty="0" smtClean="0">
              <a:latin typeface="Arial"/>
              <a:cs typeface="Arial"/>
            </a:rPr>
            <a:t>Revisión de los presupuestos y reglas  de operación de los Fondos  Metropolitanos  </a:t>
          </a:r>
          <a:endParaRPr lang="es-MX" sz="1200" dirty="0">
            <a:latin typeface="Arial"/>
            <a:cs typeface="Arial"/>
          </a:endParaRPr>
        </a:p>
      </dgm:t>
    </dgm:pt>
    <dgm:pt modelId="{982D8D40-74C6-4CFB-8398-25EDBE444BE9}" type="parTrans" cxnId="{EE62ADB4-9ECA-40EE-A4BC-5C45AD5E3697}">
      <dgm:prSet/>
      <dgm:spPr/>
      <dgm:t>
        <a:bodyPr/>
        <a:lstStyle/>
        <a:p>
          <a:endParaRPr lang="es-MX">
            <a:latin typeface="Arial"/>
            <a:cs typeface="Arial"/>
          </a:endParaRPr>
        </a:p>
      </dgm:t>
    </dgm:pt>
    <dgm:pt modelId="{E820FFEF-0041-4CF8-AF14-197ABE24C8C8}" type="sibTrans" cxnId="{EE62ADB4-9ECA-40EE-A4BC-5C45AD5E3697}">
      <dgm:prSet/>
      <dgm:spPr/>
      <dgm:t>
        <a:bodyPr/>
        <a:lstStyle/>
        <a:p>
          <a:endParaRPr lang="es-MX">
            <a:latin typeface="Arial"/>
            <a:cs typeface="Arial"/>
          </a:endParaRPr>
        </a:p>
      </dgm:t>
    </dgm:pt>
    <dgm:pt modelId="{7935952A-DB9D-4F9C-811A-12572DA43E30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200" dirty="0" smtClean="0">
              <a:latin typeface="Arial"/>
              <a:cs typeface="Arial"/>
            </a:rPr>
            <a:t>Propuesta Básica. </a:t>
          </a:r>
          <a:endParaRPr lang="es-MX" sz="1200" dirty="0">
            <a:latin typeface="Arial"/>
            <a:cs typeface="Arial"/>
          </a:endParaRPr>
        </a:p>
      </dgm:t>
    </dgm:pt>
    <dgm:pt modelId="{0B5BB137-D6A2-4BE8-8F73-35EBC90B10C8}" type="parTrans" cxnId="{4F2EDD8E-D29E-4ED6-A3C5-7A2D20393ADC}">
      <dgm:prSet/>
      <dgm:spPr/>
      <dgm:t>
        <a:bodyPr/>
        <a:lstStyle/>
        <a:p>
          <a:endParaRPr lang="es-MX">
            <a:latin typeface="Arial"/>
            <a:cs typeface="Arial"/>
          </a:endParaRPr>
        </a:p>
      </dgm:t>
    </dgm:pt>
    <dgm:pt modelId="{A22D49A2-E399-4464-B2CA-4B127D64E9A3}" type="sibTrans" cxnId="{4F2EDD8E-D29E-4ED6-A3C5-7A2D20393ADC}">
      <dgm:prSet/>
      <dgm:spPr/>
      <dgm:t>
        <a:bodyPr/>
        <a:lstStyle/>
        <a:p>
          <a:endParaRPr lang="es-MX">
            <a:latin typeface="Arial"/>
            <a:cs typeface="Arial"/>
          </a:endParaRPr>
        </a:p>
      </dgm:t>
    </dgm:pt>
    <dgm:pt modelId="{D3AE6A4F-4349-FC48-AB59-7B850FB68440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90000"/>
            </a:lnSpc>
          </a:pPr>
          <a:r>
            <a:rPr lang="es-MX" sz="1200" dirty="0" smtClean="0">
              <a:solidFill>
                <a:schemeClr val="tx1"/>
              </a:solidFill>
              <a:latin typeface="Arial"/>
              <a:cs typeface="Arial"/>
            </a:rPr>
            <a:t>Articulación y  Vinculación con  las Comisiones de CONAGO y del Congreso de la Unión. </a:t>
          </a:r>
          <a:endParaRPr lang="es-MX" sz="1200" dirty="0">
            <a:solidFill>
              <a:srgbClr val="C00000"/>
            </a:solidFill>
            <a:latin typeface="Arial"/>
            <a:cs typeface="Arial"/>
          </a:endParaRPr>
        </a:p>
      </dgm:t>
    </dgm:pt>
    <dgm:pt modelId="{C2FABA46-9D43-3B45-9FE9-D3444CC92EEE}" type="parTrans" cxnId="{806ECE85-AA7D-6049-828E-6C17352806AD}">
      <dgm:prSet/>
      <dgm:spPr/>
      <dgm:t>
        <a:bodyPr/>
        <a:lstStyle/>
        <a:p>
          <a:endParaRPr lang="es-ES"/>
        </a:p>
      </dgm:t>
    </dgm:pt>
    <dgm:pt modelId="{49B58CB3-E34B-F247-A6CC-ECB1A7EE3B1D}" type="sibTrans" cxnId="{806ECE85-AA7D-6049-828E-6C17352806AD}">
      <dgm:prSet/>
      <dgm:spPr/>
      <dgm:t>
        <a:bodyPr/>
        <a:lstStyle/>
        <a:p>
          <a:endParaRPr lang="es-ES"/>
        </a:p>
      </dgm:t>
    </dgm:pt>
    <dgm:pt modelId="{8BBF3223-B743-5B42-BDE4-1129E7BBC38D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90000"/>
            </a:lnSpc>
          </a:pPr>
          <a:r>
            <a:rPr lang="es-MX" sz="1200" dirty="0" smtClean="0">
              <a:latin typeface="Arial"/>
              <a:cs typeface="Arial"/>
            </a:rPr>
            <a:t>Vinculación con la nueva Secretaría de Desarrollo Agrario, Territorial y Urbano. </a:t>
          </a:r>
          <a:endParaRPr lang="es-MX" sz="1200" dirty="0">
            <a:solidFill>
              <a:srgbClr val="C00000"/>
            </a:solidFill>
            <a:latin typeface="Arial"/>
            <a:cs typeface="Arial"/>
          </a:endParaRPr>
        </a:p>
      </dgm:t>
    </dgm:pt>
    <dgm:pt modelId="{99F78105-CE71-BC4B-9744-936C103CDC1D}" type="parTrans" cxnId="{E7FE75AB-3CBC-584E-BF6C-C403BF4B3AA0}">
      <dgm:prSet/>
      <dgm:spPr/>
      <dgm:t>
        <a:bodyPr/>
        <a:lstStyle/>
        <a:p>
          <a:endParaRPr lang="es-ES"/>
        </a:p>
      </dgm:t>
    </dgm:pt>
    <dgm:pt modelId="{422C7D4E-B810-CE48-BD1C-D9F119093878}" type="sibTrans" cxnId="{E7FE75AB-3CBC-584E-BF6C-C403BF4B3AA0}">
      <dgm:prSet/>
      <dgm:spPr/>
      <dgm:t>
        <a:bodyPr/>
        <a:lstStyle/>
        <a:p>
          <a:endParaRPr lang="es-ES"/>
        </a:p>
      </dgm:t>
    </dgm:pt>
    <dgm:pt modelId="{C9E22F44-19C1-47A0-9E70-9E0F2B13BF75}" type="pres">
      <dgm:prSet presAssocID="{8CD0D0A5-898A-4293-87E0-8C6FBF60FF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397A637-51FE-4181-91DC-A90E59D88B3E}" type="pres">
      <dgm:prSet presAssocID="{FFDDF1C1-9F9D-4A4B-9A8B-6F3F4FE915E0}" presName="linNode" presStyleCnt="0"/>
      <dgm:spPr/>
    </dgm:pt>
    <dgm:pt modelId="{5F75693C-CD73-48E9-8F6F-76656060F5FC}" type="pres">
      <dgm:prSet presAssocID="{FFDDF1C1-9F9D-4A4B-9A8B-6F3F4FE915E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A73F201-486A-41DF-A8E0-A005B7020718}" type="pres">
      <dgm:prSet presAssocID="{FFDDF1C1-9F9D-4A4B-9A8B-6F3F4FE915E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4992615-8174-4011-8E1D-442F05921E21}" type="pres">
      <dgm:prSet presAssocID="{84E39131-4935-43A7-96FC-6D802C9CD51C}" presName="sp" presStyleCnt="0"/>
      <dgm:spPr/>
    </dgm:pt>
    <dgm:pt modelId="{2D09E88B-473D-48A1-BB11-3F6139FFC0EA}" type="pres">
      <dgm:prSet presAssocID="{03CD73C6-EF80-4B39-A602-13BA72E15557}" presName="linNode" presStyleCnt="0"/>
      <dgm:spPr/>
    </dgm:pt>
    <dgm:pt modelId="{E5CAAF23-5FE4-4DC3-AA34-B713477CB6A8}" type="pres">
      <dgm:prSet presAssocID="{03CD73C6-EF80-4B39-A602-13BA72E1555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508B723-3E66-4F7B-954D-9632F43BB09A}" type="pres">
      <dgm:prSet presAssocID="{03CD73C6-EF80-4B39-A602-13BA72E1555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A852AE3-2E87-4DB5-A487-BDA5DB954F66}" type="pres">
      <dgm:prSet presAssocID="{018D38A1-5424-4D83-AD35-8B8E82EB3733}" presName="sp" presStyleCnt="0"/>
      <dgm:spPr/>
    </dgm:pt>
    <dgm:pt modelId="{5C0120D0-3F88-418A-88AA-1B3852DBBF3C}" type="pres">
      <dgm:prSet presAssocID="{7EAA3F82-30DB-482F-A755-76145EE6AC87}" presName="linNode" presStyleCnt="0"/>
      <dgm:spPr/>
    </dgm:pt>
    <dgm:pt modelId="{4E8806DD-CEA0-4888-B175-B3F0A2670F82}" type="pres">
      <dgm:prSet presAssocID="{7EAA3F82-30DB-482F-A755-76145EE6AC8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775155C-61A3-4299-BA4E-4B52EEC489D4}" type="pres">
      <dgm:prSet presAssocID="{7EAA3F82-30DB-482F-A755-76145EE6AC8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C17CF18-BD33-41D7-B416-6D60BAF0A5A6}" srcId="{8CD0D0A5-898A-4293-87E0-8C6FBF60FFC2}" destId="{FFDDF1C1-9F9D-4A4B-9A8B-6F3F4FE915E0}" srcOrd="0" destOrd="0" parTransId="{20D19A6C-89E7-4BA9-840E-A4C9F0638F7E}" sibTransId="{84E39131-4935-43A7-96FC-6D802C9CD51C}"/>
    <dgm:cxn modelId="{0943222F-D485-494F-B322-E107523C2274}" type="presOf" srcId="{AB63398D-57AC-47DA-B97A-5E97591EECF8}" destId="{C775155C-61A3-4299-BA4E-4B52EEC489D4}" srcOrd="0" destOrd="0" presId="urn:microsoft.com/office/officeart/2005/8/layout/vList5"/>
    <dgm:cxn modelId="{15C9A95F-D990-424C-B74E-E3FA9088DA75}" srcId="{FFDDF1C1-9F9D-4A4B-9A8B-6F3F4FE915E0}" destId="{78F0AF32-FED9-49D3-8589-9DD598FC3908}" srcOrd="0" destOrd="0" parTransId="{7F817AD5-C81E-4E15-BBD5-64C3021CDB50}" sibTransId="{326395A3-197E-4552-A8F3-D8A0274800EA}"/>
    <dgm:cxn modelId="{E7FE75AB-3CBC-584E-BF6C-C403BF4B3AA0}" srcId="{FFDDF1C1-9F9D-4A4B-9A8B-6F3F4FE915E0}" destId="{8BBF3223-B743-5B42-BDE4-1129E7BBC38D}" srcOrd="2" destOrd="0" parTransId="{99F78105-CE71-BC4B-9744-936C103CDC1D}" sibTransId="{422C7D4E-B810-CE48-BD1C-D9F119093878}"/>
    <dgm:cxn modelId="{AD5B0609-3681-4CFA-B921-9884DBB56BB9}" srcId="{03CD73C6-EF80-4B39-A602-13BA72E15557}" destId="{01C09BD8-FE85-430B-B9B1-77DF6000D3C7}" srcOrd="0" destOrd="0" parTransId="{5DEDCE22-55EB-40BF-B84F-98438C246BA4}" sibTransId="{DF357D9C-E483-4232-A8D8-DD6002FA33F2}"/>
    <dgm:cxn modelId="{5108A6E4-8AE6-493B-8EE9-1E22984894C3}" type="presOf" srcId="{78F0AF32-FED9-49D3-8589-9DD598FC3908}" destId="{FA73F201-486A-41DF-A8E0-A005B7020718}" srcOrd="0" destOrd="0" presId="urn:microsoft.com/office/officeart/2005/8/layout/vList5"/>
    <dgm:cxn modelId="{F25AC050-BEA0-496F-8704-B228D5E8A35C}" type="presOf" srcId="{8CD0D0A5-898A-4293-87E0-8C6FBF60FFC2}" destId="{C9E22F44-19C1-47A0-9E70-9E0F2B13BF75}" srcOrd="0" destOrd="0" presId="urn:microsoft.com/office/officeart/2005/8/layout/vList5"/>
    <dgm:cxn modelId="{C03857A5-63E4-44B9-A475-AB84898C83A3}" type="presOf" srcId="{01C09BD8-FE85-430B-B9B1-77DF6000D3C7}" destId="{2508B723-3E66-4F7B-954D-9632F43BB09A}" srcOrd="0" destOrd="0" presId="urn:microsoft.com/office/officeart/2005/8/layout/vList5"/>
    <dgm:cxn modelId="{2D51076B-2447-4A04-8976-41F627445C65}" srcId="{8CD0D0A5-898A-4293-87E0-8C6FBF60FFC2}" destId="{03CD73C6-EF80-4B39-A602-13BA72E15557}" srcOrd="1" destOrd="0" parTransId="{4652AF8C-2F48-46D8-84FB-E5C8CDE99C25}" sibTransId="{018D38A1-5424-4D83-AD35-8B8E82EB3733}"/>
    <dgm:cxn modelId="{D7B668E3-92B6-40BB-8FBB-F28E1CEFCA30}" type="presOf" srcId="{FFDDF1C1-9F9D-4A4B-9A8B-6F3F4FE915E0}" destId="{5F75693C-CD73-48E9-8F6F-76656060F5FC}" srcOrd="0" destOrd="0" presId="urn:microsoft.com/office/officeart/2005/8/layout/vList5"/>
    <dgm:cxn modelId="{502CE7DC-24A4-44C9-9B2E-3142AD003F96}" srcId="{8CD0D0A5-898A-4293-87E0-8C6FBF60FFC2}" destId="{7EAA3F82-30DB-482F-A755-76145EE6AC87}" srcOrd="2" destOrd="0" parTransId="{1B21700D-CF72-42B4-9513-245ED0453A91}" sibTransId="{0A2C1336-D8B9-43D6-94C3-7402A98E932A}"/>
    <dgm:cxn modelId="{4F2EDD8E-D29E-4ED6-A3C5-7A2D20393ADC}" srcId="{03CD73C6-EF80-4B39-A602-13BA72E15557}" destId="{7935952A-DB9D-4F9C-811A-12572DA43E30}" srcOrd="1" destOrd="0" parTransId="{0B5BB137-D6A2-4BE8-8F73-35EBC90B10C8}" sibTransId="{A22D49A2-E399-4464-B2CA-4B127D64E9A3}"/>
    <dgm:cxn modelId="{D843BA64-B04C-4F85-99CA-8B38BA2DAC88}" type="presOf" srcId="{03CD73C6-EF80-4B39-A602-13BA72E15557}" destId="{E5CAAF23-5FE4-4DC3-AA34-B713477CB6A8}" srcOrd="0" destOrd="0" presId="urn:microsoft.com/office/officeart/2005/8/layout/vList5"/>
    <dgm:cxn modelId="{7E3F2227-565F-4A0E-82C8-5A1D43AC59CF}" type="presOf" srcId="{7935952A-DB9D-4F9C-811A-12572DA43E30}" destId="{2508B723-3E66-4F7B-954D-9632F43BB09A}" srcOrd="0" destOrd="1" presId="urn:microsoft.com/office/officeart/2005/8/layout/vList5"/>
    <dgm:cxn modelId="{51ACC75E-206A-4F4B-9578-8D4B386FC330}" type="presOf" srcId="{8BBF3223-B743-5B42-BDE4-1129E7BBC38D}" destId="{FA73F201-486A-41DF-A8E0-A005B7020718}" srcOrd="0" destOrd="2" presId="urn:microsoft.com/office/officeart/2005/8/layout/vList5"/>
    <dgm:cxn modelId="{806ECE85-AA7D-6049-828E-6C17352806AD}" srcId="{FFDDF1C1-9F9D-4A4B-9A8B-6F3F4FE915E0}" destId="{D3AE6A4F-4349-FC48-AB59-7B850FB68440}" srcOrd="1" destOrd="0" parTransId="{C2FABA46-9D43-3B45-9FE9-D3444CC92EEE}" sibTransId="{49B58CB3-E34B-F247-A6CC-ECB1A7EE3B1D}"/>
    <dgm:cxn modelId="{BFBA33EF-3B2C-CD43-8A6B-EE95F5768563}" type="presOf" srcId="{D3AE6A4F-4349-FC48-AB59-7B850FB68440}" destId="{FA73F201-486A-41DF-A8E0-A005B7020718}" srcOrd="0" destOrd="1" presId="urn:microsoft.com/office/officeart/2005/8/layout/vList5"/>
    <dgm:cxn modelId="{EE62ADB4-9ECA-40EE-A4BC-5C45AD5E3697}" srcId="{7EAA3F82-30DB-482F-A755-76145EE6AC87}" destId="{AB63398D-57AC-47DA-B97A-5E97591EECF8}" srcOrd="0" destOrd="0" parTransId="{982D8D40-74C6-4CFB-8398-25EDBE444BE9}" sibTransId="{E820FFEF-0041-4CF8-AF14-197ABE24C8C8}"/>
    <dgm:cxn modelId="{FC8CEFD5-D2DA-4ECB-ACBA-3DE1C525F903}" type="presOf" srcId="{7EAA3F82-30DB-482F-A755-76145EE6AC87}" destId="{4E8806DD-CEA0-4888-B175-B3F0A2670F82}" srcOrd="0" destOrd="0" presId="urn:microsoft.com/office/officeart/2005/8/layout/vList5"/>
    <dgm:cxn modelId="{872CF05A-6D20-4514-9323-A43FEE85933C}" type="presParOf" srcId="{C9E22F44-19C1-47A0-9E70-9E0F2B13BF75}" destId="{B397A637-51FE-4181-91DC-A90E59D88B3E}" srcOrd="0" destOrd="0" presId="urn:microsoft.com/office/officeart/2005/8/layout/vList5"/>
    <dgm:cxn modelId="{B972E556-56DA-44B3-BF04-7BA7530F11ED}" type="presParOf" srcId="{B397A637-51FE-4181-91DC-A90E59D88B3E}" destId="{5F75693C-CD73-48E9-8F6F-76656060F5FC}" srcOrd="0" destOrd="0" presId="urn:microsoft.com/office/officeart/2005/8/layout/vList5"/>
    <dgm:cxn modelId="{A95B01EA-3BA8-406A-96EE-737C21844710}" type="presParOf" srcId="{B397A637-51FE-4181-91DC-A90E59D88B3E}" destId="{FA73F201-486A-41DF-A8E0-A005B7020718}" srcOrd="1" destOrd="0" presId="urn:microsoft.com/office/officeart/2005/8/layout/vList5"/>
    <dgm:cxn modelId="{0285EA35-196D-4EE0-A5F8-74B8828867F7}" type="presParOf" srcId="{C9E22F44-19C1-47A0-9E70-9E0F2B13BF75}" destId="{84992615-8174-4011-8E1D-442F05921E21}" srcOrd="1" destOrd="0" presId="urn:microsoft.com/office/officeart/2005/8/layout/vList5"/>
    <dgm:cxn modelId="{0DFD8616-FE4C-46CB-A554-9E3E67B8EFB8}" type="presParOf" srcId="{C9E22F44-19C1-47A0-9E70-9E0F2B13BF75}" destId="{2D09E88B-473D-48A1-BB11-3F6139FFC0EA}" srcOrd="2" destOrd="0" presId="urn:microsoft.com/office/officeart/2005/8/layout/vList5"/>
    <dgm:cxn modelId="{1366B57F-5AB5-40BA-BA3A-F51AB2B28CD0}" type="presParOf" srcId="{2D09E88B-473D-48A1-BB11-3F6139FFC0EA}" destId="{E5CAAF23-5FE4-4DC3-AA34-B713477CB6A8}" srcOrd="0" destOrd="0" presId="urn:microsoft.com/office/officeart/2005/8/layout/vList5"/>
    <dgm:cxn modelId="{F0161981-4E89-4A01-953C-4D6B311FAA43}" type="presParOf" srcId="{2D09E88B-473D-48A1-BB11-3F6139FFC0EA}" destId="{2508B723-3E66-4F7B-954D-9632F43BB09A}" srcOrd="1" destOrd="0" presId="urn:microsoft.com/office/officeart/2005/8/layout/vList5"/>
    <dgm:cxn modelId="{6DB1F8A0-EF9D-49D6-AFAB-79C340493D0B}" type="presParOf" srcId="{C9E22F44-19C1-47A0-9E70-9E0F2B13BF75}" destId="{4A852AE3-2E87-4DB5-A487-BDA5DB954F66}" srcOrd="3" destOrd="0" presId="urn:microsoft.com/office/officeart/2005/8/layout/vList5"/>
    <dgm:cxn modelId="{8034AD7F-9F8A-45D7-9FE6-92DCE251B8C5}" type="presParOf" srcId="{C9E22F44-19C1-47A0-9E70-9E0F2B13BF75}" destId="{5C0120D0-3F88-418A-88AA-1B3852DBBF3C}" srcOrd="4" destOrd="0" presId="urn:microsoft.com/office/officeart/2005/8/layout/vList5"/>
    <dgm:cxn modelId="{780DA883-7F8A-41C1-9324-8E9D57AF11E8}" type="presParOf" srcId="{5C0120D0-3F88-418A-88AA-1B3852DBBF3C}" destId="{4E8806DD-CEA0-4888-B175-B3F0A2670F82}" srcOrd="0" destOrd="0" presId="urn:microsoft.com/office/officeart/2005/8/layout/vList5"/>
    <dgm:cxn modelId="{2029AC3E-BA71-4562-8E3A-BF2A72A968D6}" type="presParOf" srcId="{5C0120D0-3F88-418A-88AA-1B3852DBBF3C}" destId="{C775155C-61A3-4299-BA4E-4B52EEC489D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D0D0A5-898A-4293-87E0-8C6FBF60FFC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52105F8-EC4F-4956-B396-94506FEA3071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200" dirty="0" smtClean="0">
              <a:latin typeface="Arial"/>
              <a:cs typeface="Arial"/>
            </a:rPr>
            <a:t>En coordinación con la Asociación  Metrópolis, Hábitat, UIM, PUEC, PRICE WATERHOUSE  COOPER</a:t>
          </a:r>
          <a:endParaRPr lang="es-MX" sz="1200" dirty="0">
            <a:latin typeface="Arial"/>
            <a:cs typeface="Arial"/>
          </a:endParaRPr>
        </a:p>
      </dgm:t>
    </dgm:pt>
    <dgm:pt modelId="{2FF3F8A9-FEB9-48C8-922D-2987D831CCF3}" type="parTrans" cxnId="{29E55E0B-8417-44C1-9820-B37F34055B05}">
      <dgm:prSet/>
      <dgm:spPr/>
      <dgm:t>
        <a:bodyPr/>
        <a:lstStyle/>
        <a:p>
          <a:endParaRPr lang="es-MX" sz="1400">
            <a:latin typeface="Arial"/>
            <a:cs typeface="Arial"/>
          </a:endParaRPr>
        </a:p>
      </dgm:t>
    </dgm:pt>
    <dgm:pt modelId="{0542B542-44F4-4BE6-AAF8-66787A82F240}" type="sibTrans" cxnId="{29E55E0B-8417-44C1-9820-B37F34055B05}">
      <dgm:prSet/>
      <dgm:spPr/>
      <dgm:t>
        <a:bodyPr/>
        <a:lstStyle/>
        <a:p>
          <a:endParaRPr lang="es-MX" sz="1400">
            <a:latin typeface="Arial"/>
            <a:cs typeface="Arial"/>
          </a:endParaRPr>
        </a:p>
      </dgm:t>
    </dgm:pt>
    <dgm:pt modelId="{63D4F236-4870-49BE-A78C-793467EF44D8}">
      <dgm:prSet phldrT="[Texto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MX" sz="1400" b="1" dirty="0" smtClean="0">
              <a:latin typeface="Arial"/>
              <a:cs typeface="Arial"/>
            </a:rPr>
            <a:t>4.Inicio del Seminario permanente “Nuevas Realidades Metropolitanas”.</a:t>
          </a:r>
        </a:p>
        <a:p>
          <a:pPr algn="ctr"/>
          <a:endParaRPr lang="es-MX" sz="1400" b="1" dirty="0" smtClean="0">
            <a:solidFill>
              <a:schemeClr val="accent2">
                <a:lumMod val="75000"/>
              </a:schemeClr>
            </a:solidFill>
            <a:latin typeface="Arial"/>
            <a:cs typeface="Arial"/>
          </a:endParaRPr>
        </a:p>
        <a:p>
          <a:pPr algn="ctr"/>
          <a:r>
            <a:rPr lang="es-MX" sz="1400" b="1" dirty="0" smtClean="0">
              <a:solidFill>
                <a:schemeClr val="accent2">
                  <a:lumMod val="75000"/>
                </a:schemeClr>
              </a:solidFill>
              <a:latin typeface="Arial"/>
              <a:cs typeface="Arial"/>
            </a:rPr>
            <a:t>2013 </a:t>
          </a:r>
        </a:p>
      </dgm:t>
    </dgm:pt>
    <dgm:pt modelId="{4382B07A-14E8-41B7-A856-301E06F36815}" type="parTrans" cxnId="{4960131D-5122-4725-B40C-4C487F468B23}">
      <dgm:prSet/>
      <dgm:spPr/>
      <dgm:t>
        <a:bodyPr/>
        <a:lstStyle/>
        <a:p>
          <a:endParaRPr lang="es-MX" sz="1400">
            <a:latin typeface="Arial"/>
            <a:cs typeface="Arial"/>
          </a:endParaRPr>
        </a:p>
      </dgm:t>
    </dgm:pt>
    <dgm:pt modelId="{32ACF8F5-FE6D-4080-95E2-1908C3B85642}" type="sibTrans" cxnId="{4960131D-5122-4725-B40C-4C487F468B23}">
      <dgm:prSet/>
      <dgm:spPr/>
      <dgm:t>
        <a:bodyPr/>
        <a:lstStyle/>
        <a:p>
          <a:endParaRPr lang="es-MX" sz="1400">
            <a:latin typeface="Arial"/>
            <a:cs typeface="Arial"/>
          </a:endParaRPr>
        </a:p>
      </dgm:t>
    </dgm:pt>
    <dgm:pt modelId="{135892C1-8DEE-4004-A58D-F543EC7ABDC0}">
      <dgm:prSet phldrT="[Texto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MX" sz="1400" b="1" dirty="0" smtClean="0">
              <a:latin typeface="Arial"/>
              <a:cs typeface="Arial"/>
            </a:rPr>
            <a:t>5.Participación en reuniones nacionales e internacionales.</a:t>
          </a:r>
        </a:p>
        <a:p>
          <a:pPr algn="ctr"/>
          <a:endParaRPr lang="es-MX" sz="1400" b="1" dirty="0" smtClean="0">
            <a:latin typeface="Arial"/>
            <a:cs typeface="Arial"/>
          </a:endParaRPr>
        </a:p>
        <a:p>
          <a:pPr algn="ctr"/>
          <a:r>
            <a:rPr lang="es-MX" sz="1400" b="1" dirty="0" smtClean="0">
              <a:solidFill>
                <a:schemeClr val="accent2">
                  <a:lumMod val="75000"/>
                </a:schemeClr>
              </a:solidFill>
              <a:latin typeface="Arial"/>
              <a:cs typeface="Arial"/>
            </a:rPr>
            <a:t>2013</a:t>
          </a:r>
          <a:r>
            <a:rPr lang="es-MX" sz="1400" b="1" dirty="0" smtClean="0">
              <a:latin typeface="Arial"/>
              <a:cs typeface="Arial"/>
            </a:rPr>
            <a:t> </a:t>
          </a:r>
        </a:p>
      </dgm:t>
    </dgm:pt>
    <dgm:pt modelId="{DFAAF494-F75B-4DB1-9D76-7A413506B28D}" type="parTrans" cxnId="{52E2545A-7554-45CB-BDA6-E99D5284E4B9}">
      <dgm:prSet/>
      <dgm:spPr/>
      <dgm:t>
        <a:bodyPr/>
        <a:lstStyle/>
        <a:p>
          <a:endParaRPr lang="es-MX" sz="1400">
            <a:latin typeface="Arial"/>
            <a:cs typeface="Arial"/>
          </a:endParaRPr>
        </a:p>
      </dgm:t>
    </dgm:pt>
    <dgm:pt modelId="{23768053-FE30-4FA5-B79C-EDB466DCC58C}" type="sibTrans" cxnId="{52E2545A-7554-45CB-BDA6-E99D5284E4B9}">
      <dgm:prSet/>
      <dgm:spPr/>
      <dgm:t>
        <a:bodyPr/>
        <a:lstStyle/>
        <a:p>
          <a:endParaRPr lang="es-MX" sz="1400">
            <a:latin typeface="Arial"/>
            <a:cs typeface="Arial"/>
          </a:endParaRPr>
        </a:p>
      </dgm:t>
    </dgm:pt>
    <dgm:pt modelId="{B9698F5F-672E-47AD-BEC6-69A718433F86}">
      <dgm:prSet phldrT="[Texto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MX" sz="1400" b="1" dirty="0" smtClean="0">
              <a:latin typeface="Arial"/>
              <a:cs typeface="Arial"/>
            </a:rPr>
            <a:t>6.Reunión internacional </a:t>
          </a:r>
        </a:p>
        <a:p>
          <a:pPr algn="ctr"/>
          <a:endParaRPr lang="es-MX" sz="1400" b="1" dirty="0" smtClean="0">
            <a:latin typeface="Arial"/>
            <a:cs typeface="Arial"/>
          </a:endParaRPr>
        </a:p>
        <a:p>
          <a:pPr algn="ctr"/>
          <a:r>
            <a:rPr lang="es-MX" sz="1400" b="1" dirty="0" smtClean="0">
              <a:solidFill>
                <a:schemeClr val="accent2">
                  <a:lumMod val="75000"/>
                </a:schemeClr>
              </a:solidFill>
              <a:latin typeface="Arial"/>
              <a:cs typeface="Arial"/>
            </a:rPr>
            <a:t>Octubre – Noviembre 2013</a:t>
          </a:r>
        </a:p>
      </dgm:t>
    </dgm:pt>
    <dgm:pt modelId="{56201B13-80C4-4958-8E20-D89DC2697C41}" type="parTrans" cxnId="{D367AACD-8548-4E39-A977-32A4ED27CEB2}">
      <dgm:prSet/>
      <dgm:spPr/>
      <dgm:t>
        <a:bodyPr/>
        <a:lstStyle/>
        <a:p>
          <a:endParaRPr lang="es-MX" sz="1400">
            <a:latin typeface="Arial"/>
            <a:cs typeface="Arial"/>
          </a:endParaRPr>
        </a:p>
      </dgm:t>
    </dgm:pt>
    <dgm:pt modelId="{9C8DBA65-9E5C-4552-9EAC-85AFB70E7648}" type="sibTrans" cxnId="{D367AACD-8548-4E39-A977-32A4ED27CEB2}">
      <dgm:prSet/>
      <dgm:spPr/>
      <dgm:t>
        <a:bodyPr/>
        <a:lstStyle/>
        <a:p>
          <a:endParaRPr lang="es-MX" sz="1400">
            <a:latin typeface="Arial"/>
            <a:cs typeface="Arial"/>
          </a:endParaRPr>
        </a:p>
      </dgm:t>
    </dgm:pt>
    <dgm:pt modelId="{5EB3E0DA-202F-4576-99E5-C0C943EE9BDC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200" dirty="0" smtClean="0">
              <a:latin typeface="Arial"/>
              <a:cs typeface="Arial"/>
            </a:rPr>
            <a:t>Taller introductorio al Seminario (puede hacerse el día de la instalación del Consejo)</a:t>
          </a:r>
        </a:p>
      </dgm:t>
    </dgm:pt>
    <dgm:pt modelId="{9C231F8B-6FE9-43F8-AA25-4DA384C9B9FB}" type="parTrans" cxnId="{3A02FB96-B0DE-4AD4-B61D-5FD80078162F}">
      <dgm:prSet/>
      <dgm:spPr/>
      <dgm:t>
        <a:bodyPr/>
        <a:lstStyle/>
        <a:p>
          <a:endParaRPr lang="es-MX" sz="1400">
            <a:latin typeface="Arial"/>
            <a:cs typeface="Arial"/>
          </a:endParaRPr>
        </a:p>
      </dgm:t>
    </dgm:pt>
    <dgm:pt modelId="{2F78D183-18BE-40EF-BD85-289DCB26EFD5}" type="sibTrans" cxnId="{3A02FB96-B0DE-4AD4-B61D-5FD80078162F}">
      <dgm:prSet/>
      <dgm:spPr/>
      <dgm:t>
        <a:bodyPr/>
        <a:lstStyle/>
        <a:p>
          <a:endParaRPr lang="es-MX" sz="1400">
            <a:latin typeface="Arial"/>
            <a:cs typeface="Arial"/>
          </a:endParaRPr>
        </a:p>
      </dgm:t>
    </dgm:pt>
    <dgm:pt modelId="{C1051B67-8956-487A-A398-82D063E0FE74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200" dirty="0" smtClean="0">
              <a:latin typeface="Arial"/>
              <a:cs typeface="Arial"/>
            </a:rPr>
            <a:t>Libro: “Estado de las Ciudades ONU-HABITAT-OCDE –IMCO-METROPOLIS</a:t>
          </a:r>
        </a:p>
      </dgm:t>
    </dgm:pt>
    <dgm:pt modelId="{70BB5E52-31FF-4303-919C-1F3696DF0695}" type="parTrans" cxnId="{419BE37F-919A-47EC-8806-E1CED6982022}">
      <dgm:prSet/>
      <dgm:spPr/>
      <dgm:t>
        <a:bodyPr/>
        <a:lstStyle/>
        <a:p>
          <a:endParaRPr lang="es-MX" sz="1400">
            <a:latin typeface="Arial"/>
            <a:cs typeface="Arial"/>
          </a:endParaRPr>
        </a:p>
      </dgm:t>
    </dgm:pt>
    <dgm:pt modelId="{127B2B4F-6D84-4746-A243-4125662D5304}" type="sibTrans" cxnId="{419BE37F-919A-47EC-8806-E1CED6982022}">
      <dgm:prSet/>
      <dgm:spPr/>
      <dgm:t>
        <a:bodyPr/>
        <a:lstStyle/>
        <a:p>
          <a:endParaRPr lang="es-MX" sz="1400">
            <a:latin typeface="Arial"/>
            <a:cs typeface="Arial"/>
          </a:endParaRPr>
        </a:p>
      </dgm:t>
    </dgm:pt>
    <dgm:pt modelId="{F9A55703-92B0-4447-AC27-A35CB27CB960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200" dirty="0" smtClean="0">
              <a:latin typeface="Arial"/>
              <a:cs typeface="Arial"/>
            </a:rPr>
            <a:t>Seminario “Hacia un nuevo derecho metropolitano”;</a:t>
          </a:r>
        </a:p>
      </dgm:t>
    </dgm:pt>
    <dgm:pt modelId="{F3C80C39-9108-4248-AF9D-A1A47564F688}" type="parTrans" cxnId="{61ACEAE7-9617-4A21-A522-63E967E9E98D}">
      <dgm:prSet/>
      <dgm:spPr/>
      <dgm:t>
        <a:bodyPr/>
        <a:lstStyle/>
        <a:p>
          <a:endParaRPr lang="es-MX" sz="1400">
            <a:latin typeface="Arial"/>
            <a:cs typeface="Arial"/>
          </a:endParaRPr>
        </a:p>
      </dgm:t>
    </dgm:pt>
    <dgm:pt modelId="{BE972402-1533-4F10-ADEA-EE77D2450E0E}" type="sibTrans" cxnId="{61ACEAE7-9617-4A21-A522-63E967E9E98D}">
      <dgm:prSet/>
      <dgm:spPr/>
      <dgm:t>
        <a:bodyPr/>
        <a:lstStyle/>
        <a:p>
          <a:endParaRPr lang="es-MX" sz="1400">
            <a:latin typeface="Arial"/>
            <a:cs typeface="Arial"/>
          </a:endParaRPr>
        </a:p>
      </dgm:t>
    </dgm:pt>
    <dgm:pt modelId="{BAF26444-0E82-418F-ABEE-3339D38E5719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Arial"/>
              <a:cs typeface="Arial"/>
            </a:rPr>
            <a:t>Academia Nacional de Derecho Administrativo-INAP-IAPEH</a:t>
          </a:r>
          <a:endParaRPr lang="es-MX" sz="1200" b="0" dirty="0" smtClean="0">
            <a:latin typeface="Arial"/>
            <a:cs typeface="Arial"/>
          </a:endParaRPr>
        </a:p>
      </dgm:t>
    </dgm:pt>
    <dgm:pt modelId="{71DDD80F-9985-4B8F-AE3F-84BB3157E61C}" type="parTrans" cxnId="{F698635F-FCBA-491B-9203-77EE67DC9FA2}">
      <dgm:prSet/>
      <dgm:spPr/>
      <dgm:t>
        <a:bodyPr/>
        <a:lstStyle/>
        <a:p>
          <a:endParaRPr lang="es-MX" sz="1400">
            <a:latin typeface="Arial"/>
            <a:cs typeface="Arial"/>
          </a:endParaRPr>
        </a:p>
      </dgm:t>
    </dgm:pt>
    <dgm:pt modelId="{FF898B01-3E54-4BA3-9B70-F5219AF63014}" type="sibTrans" cxnId="{F698635F-FCBA-491B-9203-77EE67DC9FA2}">
      <dgm:prSet/>
      <dgm:spPr/>
      <dgm:t>
        <a:bodyPr/>
        <a:lstStyle/>
        <a:p>
          <a:endParaRPr lang="es-MX" sz="1400">
            <a:latin typeface="Arial"/>
            <a:cs typeface="Arial"/>
          </a:endParaRPr>
        </a:p>
      </dgm:t>
    </dgm:pt>
    <dgm:pt modelId="{FDFCCF04-BB85-48F5-AD99-423D675B3772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Arial"/>
              <a:cs typeface="Arial"/>
            </a:rPr>
            <a:t>Seminario Permanente por medios electrónicos o canal del congreso </a:t>
          </a:r>
          <a:endParaRPr lang="es-MX" sz="1200" dirty="0" smtClean="0">
            <a:latin typeface="Arial"/>
            <a:cs typeface="Arial"/>
          </a:endParaRPr>
        </a:p>
      </dgm:t>
    </dgm:pt>
    <dgm:pt modelId="{9E2780EC-F9C9-4E47-8D64-1D6977C84F55}" type="parTrans" cxnId="{7C45FD30-CAB8-415A-91A0-34651DCF4134}">
      <dgm:prSet/>
      <dgm:spPr/>
      <dgm:t>
        <a:bodyPr/>
        <a:lstStyle/>
        <a:p>
          <a:endParaRPr lang="es-MX" sz="1400">
            <a:latin typeface="Arial"/>
            <a:cs typeface="Arial"/>
          </a:endParaRPr>
        </a:p>
      </dgm:t>
    </dgm:pt>
    <dgm:pt modelId="{656AAFEA-715F-4BA4-9E9A-3D6D0694F278}" type="sibTrans" cxnId="{7C45FD30-CAB8-415A-91A0-34651DCF4134}">
      <dgm:prSet/>
      <dgm:spPr/>
      <dgm:t>
        <a:bodyPr/>
        <a:lstStyle/>
        <a:p>
          <a:endParaRPr lang="es-MX" sz="1400">
            <a:latin typeface="Arial"/>
            <a:cs typeface="Arial"/>
          </a:endParaRPr>
        </a:p>
      </dgm:t>
    </dgm:pt>
    <dgm:pt modelId="{AD1C1E22-E9E4-4692-A7E8-E623CF63A38F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Arial"/>
              <a:cs typeface="Arial"/>
            </a:rPr>
            <a:t>FENAMM, AMMAC, ALMAC, etc.</a:t>
          </a:r>
          <a:endParaRPr lang="es-MX" sz="1200" dirty="0" smtClean="0">
            <a:latin typeface="Arial"/>
            <a:cs typeface="Arial"/>
          </a:endParaRPr>
        </a:p>
      </dgm:t>
    </dgm:pt>
    <dgm:pt modelId="{F85F00B8-6C24-48D0-A076-44A27B8A5F35}" type="parTrans" cxnId="{7A526D6C-1D2E-48A1-9E47-BD73AA2B08D6}">
      <dgm:prSet/>
      <dgm:spPr/>
      <dgm:t>
        <a:bodyPr/>
        <a:lstStyle/>
        <a:p>
          <a:endParaRPr lang="es-MX" sz="1400">
            <a:latin typeface="Arial"/>
            <a:cs typeface="Arial"/>
          </a:endParaRPr>
        </a:p>
      </dgm:t>
    </dgm:pt>
    <dgm:pt modelId="{F778C27B-3E4E-472D-9655-2DC55890195D}" type="sibTrans" cxnId="{7A526D6C-1D2E-48A1-9E47-BD73AA2B08D6}">
      <dgm:prSet/>
      <dgm:spPr/>
      <dgm:t>
        <a:bodyPr/>
        <a:lstStyle/>
        <a:p>
          <a:endParaRPr lang="es-MX" sz="1400">
            <a:latin typeface="Arial"/>
            <a:cs typeface="Arial"/>
          </a:endParaRPr>
        </a:p>
      </dgm:t>
    </dgm:pt>
    <dgm:pt modelId="{C9E22F44-19C1-47A0-9E70-9E0F2B13BF75}" type="pres">
      <dgm:prSet presAssocID="{8CD0D0A5-898A-4293-87E0-8C6FBF60FF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F33E6EE-18DD-4E78-B7BA-7DC2D56BC03A}" type="pres">
      <dgm:prSet presAssocID="{63D4F236-4870-49BE-A78C-793467EF44D8}" presName="linNode" presStyleCnt="0"/>
      <dgm:spPr/>
    </dgm:pt>
    <dgm:pt modelId="{2E4ABBE3-600B-44E7-A6DB-CBBB71B79EE5}" type="pres">
      <dgm:prSet presAssocID="{63D4F236-4870-49BE-A78C-793467EF44D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3CD4E86-73C6-4085-8EA2-4C14CD108EF9}" type="pres">
      <dgm:prSet presAssocID="{63D4F236-4870-49BE-A78C-793467EF44D8}" presName="descendantText" presStyleLbl="alignAccFollowNode1" presStyleIdx="0" presStyleCnt="3" custScaleY="12243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CF9003-E644-4889-B2B6-5C456EC002A6}" type="pres">
      <dgm:prSet presAssocID="{32ACF8F5-FE6D-4080-95E2-1908C3B85642}" presName="sp" presStyleCnt="0"/>
      <dgm:spPr/>
    </dgm:pt>
    <dgm:pt modelId="{33146907-9FBA-4FF3-B876-C72072478591}" type="pres">
      <dgm:prSet presAssocID="{135892C1-8DEE-4004-A58D-F543EC7ABDC0}" presName="linNode" presStyleCnt="0"/>
      <dgm:spPr/>
    </dgm:pt>
    <dgm:pt modelId="{82C3A3EE-2EE6-450F-A511-970090B2AD65}" type="pres">
      <dgm:prSet presAssocID="{135892C1-8DEE-4004-A58D-F543EC7ABDC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FCB973F-5FD7-4A97-93DC-162D44C61BC5}" type="pres">
      <dgm:prSet presAssocID="{135892C1-8DEE-4004-A58D-F543EC7ABDC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5E6A6ED-71DC-45F7-86AE-621CC9EB1FE1}" type="pres">
      <dgm:prSet presAssocID="{23768053-FE30-4FA5-B79C-EDB466DCC58C}" presName="sp" presStyleCnt="0"/>
      <dgm:spPr/>
    </dgm:pt>
    <dgm:pt modelId="{83C99016-E93A-46A5-ADB4-1790F340EAE0}" type="pres">
      <dgm:prSet presAssocID="{B9698F5F-672E-47AD-BEC6-69A718433F86}" presName="linNode" presStyleCnt="0"/>
      <dgm:spPr/>
    </dgm:pt>
    <dgm:pt modelId="{D2C2C242-1FAA-41DD-8341-270A23505F8E}" type="pres">
      <dgm:prSet presAssocID="{B9698F5F-672E-47AD-BEC6-69A718433F8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04C1583-AEAD-4DC8-BF3A-58DE660DC4DA}" type="pres">
      <dgm:prSet presAssocID="{B9698F5F-672E-47AD-BEC6-69A718433F8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608C265-1B4F-4088-9567-ACF254D91011}" type="presOf" srcId="{5EB3E0DA-202F-4576-99E5-C0C943EE9BDC}" destId="{F3CD4E86-73C6-4085-8EA2-4C14CD108EF9}" srcOrd="0" destOrd="0" presId="urn:microsoft.com/office/officeart/2005/8/layout/vList5"/>
    <dgm:cxn modelId="{4960131D-5122-4725-B40C-4C487F468B23}" srcId="{8CD0D0A5-898A-4293-87E0-8C6FBF60FFC2}" destId="{63D4F236-4870-49BE-A78C-793467EF44D8}" srcOrd="0" destOrd="0" parTransId="{4382B07A-14E8-41B7-A856-301E06F36815}" sibTransId="{32ACF8F5-FE6D-4080-95E2-1908C3B85642}"/>
    <dgm:cxn modelId="{541D9908-6CB5-4873-B66E-9EC0DFE72FB0}" type="presOf" srcId="{752105F8-EC4F-4956-B396-94506FEA3071}" destId="{B04C1583-AEAD-4DC8-BF3A-58DE660DC4DA}" srcOrd="0" destOrd="0" presId="urn:microsoft.com/office/officeart/2005/8/layout/vList5"/>
    <dgm:cxn modelId="{D367AACD-8548-4E39-A977-32A4ED27CEB2}" srcId="{8CD0D0A5-898A-4293-87E0-8C6FBF60FFC2}" destId="{B9698F5F-672E-47AD-BEC6-69A718433F86}" srcOrd="2" destOrd="0" parTransId="{56201B13-80C4-4958-8E20-D89DC2697C41}" sibTransId="{9C8DBA65-9E5C-4552-9EAC-85AFB70E7648}"/>
    <dgm:cxn modelId="{63D2048D-EF23-4188-A973-DE72A2EA4713}" type="presOf" srcId="{AD1C1E22-E9E4-4692-A7E8-E623CF63A38F}" destId="{FFCB973F-5FD7-4A97-93DC-162D44C61BC5}" srcOrd="0" destOrd="0" presId="urn:microsoft.com/office/officeart/2005/8/layout/vList5"/>
    <dgm:cxn modelId="{3A02FB96-B0DE-4AD4-B61D-5FD80078162F}" srcId="{63D4F236-4870-49BE-A78C-793467EF44D8}" destId="{5EB3E0DA-202F-4576-99E5-C0C943EE9BDC}" srcOrd="0" destOrd="0" parTransId="{9C231F8B-6FE9-43F8-AA25-4DA384C9B9FB}" sibTransId="{2F78D183-18BE-40EF-BD85-289DCB26EFD5}"/>
    <dgm:cxn modelId="{7A526D6C-1D2E-48A1-9E47-BD73AA2B08D6}" srcId="{135892C1-8DEE-4004-A58D-F543EC7ABDC0}" destId="{AD1C1E22-E9E4-4692-A7E8-E623CF63A38F}" srcOrd="0" destOrd="0" parTransId="{F85F00B8-6C24-48D0-A076-44A27B8A5F35}" sibTransId="{F778C27B-3E4E-472D-9655-2DC55890195D}"/>
    <dgm:cxn modelId="{61ACEAE7-9617-4A21-A522-63E967E9E98D}" srcId="{63D4F236-4870-49BE-A78C-793467EF44D8}" destId="{F9A55703-92B0-4447-AC27-A35CB27CB960}" srcOrd="2" destOrd="0" parTransId="{F3C80C39-9108-4248-AF9D-A1A47564F688}" sibTransId="{BE972402-1533-4F10-ADEA-EE77D2450E0E}"/>
    <dgm:cxn modelId="{E2AD6B14-5AE8-4CA7-95EB-82657A969549}" type="presOf" srcId="{FDFCCF04-BB85-48F5-AD99-423D675B3772}" destId="{F3CD4E86-73C6-4085-8EA2-4C14CD108EF9}" srcOrd="0" destOrd="4" presId="urn:microsoft.com/office/officeart/2005/8/layout/vList5"/>
    <dgm:cxn modelId="{29E55E0B-8417-44C1-9820-B37F34055B05}" srcId="{B9698F5F-672E-47AD-BEC6-69A718433F86}" destId="{752105F8-EC4F-4956-B396-94506FEA3071}" srcOrd="0" destOrd="0" parTransId="{2FF3F8A9-FEB9-48C8-922D-2987D831CCF3}" sibTransId="{0542B542-44F4-4BE6-AAF8-66787A82F240}"/>
    <dgm:cxn modelId="{545088DB-8E51-42E0-AAF7-AC4720A378E1}" type="presOf" srcId="{135892C1-8DEE-4004-A58D-F543EC7ABDC0}" destId="{82C3A3EE-2EE6-450F-A511-970090B2AD65}" srcOrd="0" destOrd="0" presId="urn:microsoft.com/office/officeart/2005/8/layout/vList5"/>
    <dgm:cxn modelId="{5691CD1B-26CB-418F-9DA1-AA351B5E2866}" type="presOf" srcId="{F9A55703-92B0-4447-AC27-A35CB27CB960}" destId="{F3CD4E86-73C6-4085-8EA2-4C14CD108EF9}" srcOrd="0" destOrd="2" presId="urn:microsoft.com/office/officeart/2005/8/layout/vList5"/>
    <dgm:cxn modelId="{7C45FD30-CAB8-415A-91A0-34651DCF4134}" srcId="{63D4F236-4870-49BE-A78C-793467EF44D8}" destId="{FDFCCF04-BB85-48F5-AD99-423D675B3772}" srcOrd="4" destOrd="0" parTransId="{9E2780EC-F9C9-4E47-8D64-1D6977C84F55}" sibTransId="{656AAFEA-715F-4BA4-9E9A-3D6D0694F278}"/>
    <dgm:cxn modelId="{419BE37F-919A-47EC-8806-E1CED6982022}" srcId="{63D4F236-4870-49BE-A78C-793467EF44D8}" destId="{C1051B67-8956-487A-A398-82D063E0FE74}" srcOrd="1" destOrd="0" parTransId="{70BB5E52-31FF-4303-919C-1F3696DF0695}" sibTransId="{127B2B4F-6D84-4746-A243-4125662D5304}"/>
    <dgm:cxn modelId="{7A648FA3-2009-48CC-9CB8-038E378B9AA2}" type="presOf" srcId="{B9698F5F-672E-47AD-BEC6-69A718433F86}" destId="{D2C2C242-1FAA-41DD-8341-270A23505F8E}" srcOrd="0" destOrd="0" presId="urn:microsoft.com/office/officeart/2005/8/layout/vList5"/>
    <dgm:cxn modelId="{93E7E767-AFB8-4C2A-8ACC-9FD7D5CF31E2}" type="presOf" srcId="{C1051B67-8956-487A-A398-82D063E0FE74}" destId="{F3CD4E86-73C6-4085-8EA2-4C14CD108EF9}" srcOrd="0" destOrd="1" presId="urn:microsoft.com/office/officeart/2005/8/layout/vList5"/>
    <dgm:cxn modelId="{460C1A01-5826-4AA2-ADDA-0C3D50D4E555}" type="presOf" srcId="{BAF26444-0E82-418F-ABEE-3339D38E5719}" destId="{F3CD4E86-73C6-4085-8EA2-4C14CD108EF9}" srcOrd="0" destOrd="3" presId="urn:microsoft.com/office/officeart/2005/8/layout/vList5"/>
    <dgm:cxn modelId="{512535AD-55FA-4374-ABCB-B37CBDDE202F}" type="presOf" srcId="{8CD0D0A5-898A-4293-87E0-8C6FBF60FFC2}" destId="{C9E22F44-19C1-47A0-9E70-9E0F2B13BF75}" srcOrd="0" destOrd="0" presId="urn:microsoft.com/office/officeart/2005/8/layout/vList5"/>
    <dgm:cxn modelId="{52E2545A-7554-45CB-BDA6-E99D5284E4B9}" srcId="{8CD0D0A5-898A-4293-87E0-8C6FBF60FFC2}" destId="{135892C1-8DEE-4004-A58D-F543EC7ABDC0}" srcOrd="1" destOrd="0" parTransId="{DFAAF494-F75B-4DB1-9D76-7A413506B28D}" sibTransId="{23768053-FE30-4FA5-B79C-EDB466DCC58C}"/>
    <dgm:cxn modelId="{F698635F-FCBA-491B-9203-77EE67DC9FA2}" srcId="{63D4F236-4870-49BE-A78C-793467EF44D8}" destId="{BAF26444-0E82-418F-ABEE-3339D38E5719}" srcOrd="3" destOrd="0" parTransId="{71DDD80F-9985-4B8F-AE3F-84BB3157E61C}" sibTransId="{FF898B01-3E54-4BA3-9B70-F5219AF63014}"/>
    <dgm:cxn modelId="{EA4ED257-E539-4C42-873A-8B4DA4A1F065}" type="presOf" srcId="{63D4F236-4870-49BE-A78C-793467EF44D8}" destId="{2E4ABBE3-600B-44E7-A6DB-CBBB71B79EE5}" srcOrd="0" destOrd="0" presId="urn:microsoft.com/office/officeart/2005/8/layout/vList5"/>
    <dgm:cxn modelId="{6CE0D5BD-64C3-4053-BD80-2D1C943C953C}" type="presParOf" srcId="{C9E22F44-19C1-47A0-9E70-9E0F2B13BF75}" destId="{5F33E6EE-18DD-4E78-B7BA-7DC2D56BC03A}" srcOrd="0" destOrd="0" presId="urn:microsoft.com/office/officeart/2005/8/layout/vList5"/>
    <dgm:cxn modelId="{AE31A832-9C9F-4974-BDFF-0874D79113EE}" type="presParOf" srcId="{5F33E6EE-18DD-4E78-B7BA-7DC2D56BC03A}" destId="{2E4ABBE3-600B-44E7-A6DB-CBBB71B79EE5}" srcOrd="0" destOrd="0" presId="urn:microsoft.com/office/officeart/2005/8/layout/vList5"/>
    <dgm:cxn modelId="{6A220D14-586D-4032-9105-BE92917477D0}" type="presParOf" srcId="{5F33E6EE-18DD-4E78-B7BA-7DC2D56BC03A}" destId="{F3CD4E86-73C6-4085-8EA2-4C14CD108EF9}" srcOrd="1" destOrd="0" presId="urn:microsoft.com/office/officeart/2005/8/layout/vList5"/>
    <dgm:cxn modelId="{8448085D-AC30-481A-B661-43E8718B2275}" type="presParOf" srcId="{C9E22F44-19C1-47A0-9E70-9E0F2B13BF75}" destId="{1DCF9003-E644-4889-B2B6-5C456EC002A6}" srcOrd="1" destOrd="0" presId="urn:microsoft.com/office/officeart/2005/8/layout/vList5"/>
    <dgm:cxn modelId="{0EB819DD-D936-4D03-8D22-F53D5B770924}" type="presParOf" srcId="{C9E22F44-19C1-47A0-9E70-9E0F2B13BF75}" destId="{33146907-9FBA-4FF3-B876-C72072478591}" srcOrd="2" destOrd="0" presId="urn:microsoft.com/office/officeart/2005/8/layout/vList5"/>
    <dgm:cxn modelId="{23F8ADBF-5A40-4C08-8F99-63884AE6CD63}" type="presParOf" srcId="{33146907-9FBA-4FF3-B876-C72072478591}" destId="{82C3A3EE-2EE6-450F-A511-970090B2AD65}" srcOrd="0" destOrd="0" presId="urn:microsoft.com/office/officeart/2005/8/layout/vList5"/>
    <dgm:cxn modelId="{AFB74856-D207-4CAF-AD6C-D483FC992863}" type="presParOf" srcId="{33146907-9FBA-4FF3-B876-C72072478591}" destId="{FFCB973F-5FD7-4A97-93DC-162D44C61BC5}" srcOrd="1" destOrd="0" presId="urn:microsoft.com/office/officeart/2005/8/layout/vList5"/>
    <dgm:cxn modelId="{0B4A1FB6-9130-42DA-88E0-C45C18A8B3B4}" type="presParOf" srcId="{C9E22F44-19C1-47A0-9E70-9E0F2B13BF75}" destId="{75E6A6ED-71DC-45F7-86AE-621CC9EB1FE1}" srcOrd="3" destOrd="0" presId="urn:microsoft.com/office/officeart/2005/8/layout/vList5"/>
    <dgm:cxn modelId="{006EADFA-1F0E-48F3-8896-C5A6A49A2B4C}" type="presParOf" srcId="{C9E22F44-19C1-47A0-9E70-9E0F2B13BF75}" destId="{83C99016-E93A-46A5-ADB4-1790F340EAE0}" srcOrd="4" destOrd="0" presId="urn:microsoft.com/office/officeart/2005/8/layout/vList5"/>
    <dgm:cxn modelId="{1E687A87-2BAC-45DC-ACE1-CF7A5D244CF4}" type="presParOf" srcId="{83C99016-E93A-46A5-ADB4-1790F340EAE0}" destId="{D2C2C242-1FAA-41DD-8341-270A23505F8E}" srcOrd="0" destOrd="0" presId="urn:microsoft.com/office/officeart/2005/8/layout/vList5"/>
    <dgm:cxn modelId="{132CCBD1-C1CA-466F-A40B-04E1CB892529}" type="presParOf" srcId="{83C99016-E93A-46A5-ADB4-1790F340EAE0}" destId="{B04C1583-AEAD-4DC8-BF3A-58DE660DC4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FEC07-2831-4FE7-A940-CC80465E980C}">
      <dsp:nvSpPr>
        <dsp:cNvPr id="0" name=""/>
        <dsp:cNvSpPr/>
      </dsp:nvSpPr>
      <dsp:spPr>
        <a:xfrm>
          <a:off x="572660" y="0"/>
          <a:ext cx="8056678" cy="503542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242F8C-D51A-4028-AAEF-63650E7C7B0A}">
      <dsp:nvSpPr>
        <dsp:cNvPr id="0" name=""/>
        <dsp:cNvSpPr/>
      </dsp:nvSpPr>
      <dsp:spPr>
        <a:xfrm>
          <a:off x="1595858" y="3475449"/>
          <a:ext cx="209473" cy="209473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3E4482-1587-486D-9DD7-CC7A6BF81982}">
      <dsp:nvSpPr>
        <dsp:cNvPr id="0" name=""/>
        <dsp:cNvSpPr/>
      </dsp:nvSpPr>
      <dsp:spPr>
        <a:xfrm>
          <a:off x="1578877" y="3473823"/>
          <a:ext cx="5841827" cy="1455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996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/>
              <a:cs typeface="Arial"/>
            </a:rPr>
            <a:t>- Análisis del Marco Jurídico y de las Estructuras Administrativas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Arial"/>
              <a:cs typeface="Arial"/>
            </a:rPr>
            <a:t>- Nuevas Formas de Financiamiento Nacional e Internacional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/>
              <a:cs typeface="Arial"/>
            </a:rPr>
            <a:t>- Vinculación Nacional e Internacional.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/>
              <a:cs typeface="Arial"/>
            </a:rPr>
            <a:t>- Formación y Capacitación</a:t>
          </a:r>
        </a:p>
      </dsp:txBody>
      <dsp:txXfrm>
        <a:off x="1578877" y="3473823"/>
        <a:ext cx="5841827" cy="1455237"/>
      </dsp:txXfrm>
    </dsp:sp>
    <dsp:sp modelId="{647AD539-A4DA-4EB7-A897-3742C2CAF0E2}">
      <dsp:nvSpPr>
        <dsp:cNvPr id="0" name=""/>
        <dsp:cNvSpPr/>
      </dsp:nvSpPr>
      <dsp:spPr>
        <a:xfrm>
          <a:off x="3444866" y="2106821"/>
          <a:ext cx="378663" cy="378663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7A7DFF-0DD7-4E43-AB83-3EAF53EE140B}">
      <dsp:nvSpPr>
        <dsp:cNvPr id="0" name=""/>
        <dsp:cNvSpPr/>
      </dsp:nvSpPr>
      <dsp:spPr>
        <a:xfrm>
          <a:off x="3407754" y="2201566"/>
          <a:ext cx="3571712" cy="1200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646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/>
              <a:cs typeface="Arial"/>
            </a:rPr>
            <a:t>- Actualización de la Agenda Metropolitana</a:t>
          </a:r>
          <a:endParaRPr lang="es-MX" sz="1400" kern="1200" dirty="0">
            <a:latin typeface="Arial"/>
            <a:cs typeface="Arial"/>
          </a:endParaRPr>
        </a:p>
      </dsp:txBody>
      <dsp:txXfrm>
        <a:off x="3407754" y="2201566"/>
        <a:ext cx="3571712" cy="1200238"/>
      </dsp:txXfrm>
    </dsp:sp>
    <dsp:sp modelId="{77C3D2C0-5C78-4A43-B875-3A504259A687}">
      <dsp:nvSpPr>
        <dsp:cNvPr id="0" name=""/>
        <dsp:cNvSpPr/>
      </dsp:nvSpPr>
      <dsp:spPr>
        <a:xfrm>
          <a:off x="5668509" y="1273962"/>
          <a:ext cx="523684" cy="52368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E07A5-2EDD-4DBD-B7B5-6074527A9365}">
      <dsp:nvSpPr>
        <dsp:cNvPr id="0" name=""/>
        <dsp:cNvSpPr/>
      </dsp:nvSpPr>
      <dsp:spPr>
        <a:xfrm>
          <a:off x="5611326" y="1385583"/>
          <a:ext cx="2396584" cy="775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489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/>
              <a:cs typeface="Arial"/>
            </a:rPr>
            <a:t>- Apoyo a Entidades y Municipios</a:t>
          </a:r>
          <a:endParaRPr lang="es-MX" sz="1400" kern="1200" dirty="0">
            <a:latin typeface="Arial"/>
            <a:cs typeface="Arial"/>
          </a:endParaRPr>
        </a:p>
      </dsp:txBody>
      <dsp:txXfrm>
        <a:off x="5611326" y="1385583"/>
        <a:ext cx="2396584" cy="775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1A0EA-24DE-4B0A-8EC8-35ED8539D0FB}">
      <dsp:nvSpPr>
        <dsp:cNvPr id="0" name=""/>
        <dsp:cNvSpPr/>
      </dsp:nvSpPr>
      <dsp:spPr>
        <a:xfrm>
          <a:off x="0" y="0"/>
          <a:ext cx="4824536" cy="1584000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latin typeface="Arial"/>
              <a:cs typeface="Arial"/>
            </a:rPr>
            <a:t>Comisión</a:t>
          </a:r>
          <a:endParaRPr lang="es-MX" sz="2400" b="1" kern="1200" dirty="0">
            <a:latin typeface="Arial"/>
            <a:cs typeface="Arial"/>
          </a:endParaRPr>
        </a:p>
      </dsp:txBody>
      <dsp:txXfrm>
        <a:off x="0" y="0"/>
        <a:ext cx="4824536" cy="1584000"/>
      </dsp:txXfrm>
    </dsp:sp>
    <dsp:sp modelId="{0DCBD7DF-C99F-4046-822B-D8CCA6307913}">
      <dsp:nvSpPr>
        <dsp:cNvPr id="0" name=""/>
        <dsp:cNvSpPr/>
      </dsp:nvSpPr>
      <dsp:spPr>
        <a:xfrm>
          <a:off x="0" y="1600424"/>
          <a:ext cx="4824536" cy="2415599"/>
        </a:xfrm>
        <a:prstGeom prst="rect">
          <a:avLst/>
        </a:prstGeom>
        <a:solidFill>
          <a:srgbClr val="C3D69B">
            <a:alpha val="90000"/>
          </a:srgbClr>
        </a:solidFill>
        <a:ln w="25400" cap="flat" cmpd="sng" algn="ctr">
          <a:solidFill>
            <a:srgbClr val="4F6228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Arial"/>
              <a:cs typeface="Arial"/>
            </a:rPr>
            <a:t>Desarrollo Regional</a:t>
          </a:r>
          <a:endParaRPr lang="es-MX" sz="1400" kern="1200" dirty="0">
            <a:latin typeface="Arial"/>
            <a:cs typeface="Arial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Arial"/>
              <a:cs typeface="Arial"/>
            </a:rPr>
            <a:t>Desarrollo Urbano, Ordenamiento Territorial y Vivienda</a:t>
          </a:r>
          <a:endParaRPr lang="es-MX" sz="1400" kern="1200" dirty="0">
            <a:latin typeface="Arial"/>
            <a:cs typeface="Arial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Arial"/>
              <a:cs typeface="Arial"/>
            </a:rPr>
            <a:t>Infraestructura</a:t>
          </a:r>
          <a:endParaRPr lang="es-MX" sz="1400" kern="1200" dirty="0">
            <a:latin typeface="Arial"/>
            <a:cs typeface="Arial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Arial"/>
              <a:cs typeface="Arial"/>
            </a:rPr>
            <a:t>Agua</a:t>
          </a:r>
          <a:endParaRPr lang="es-MX" sz="1400" kern="1200" dirty="0">
            <a:latin typeface="Arial"/>
            <a:cs typeface="Arial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Arial"/>
              <a:cs typeface="Arial"/>
            </a:rPr>
            <a:t>Competitividad</a:t>
          </a:r>
          <a:endParaRPr lang="es-MX" sz="1400" kern="1200" dirty="0">
            <a:latin typeface="Arial"/>
            <a:cs typeface="Arial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Arial"/>
              <a:cs typeface="Arial"/>
            </a:rPr>
            <a:t>Desarrollo Económico</a:t>
          </a:r>
          <a:endParaRPr lang="es-MX" sz="1400" kern="1200" dirty="0">
            <a:latin typeface="Arial"/>
            <a:cs typeface="Arial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Arial"/>
              <a:cs typeface="Arial"/>
            </a:rPr>
            <a:t>Protección Civil</a:t>
          </a:r>
          <a:endParaRPr lang="es-MX" sz="1400" kern="1200" dirty="0">
            <a:latin typeface="Arial"/>
            <a:cs typeface="Arial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Arial"/>
              <a:cs typeface="Arial"/>
            </a:rPr>
            <a:t>Seguridad Pública</a:t>
          </a:r>
          <a:endParaRPr lang="es-MX" sz="1400" kern="1200" dirty="0">
            <a:latin typeface="Arial"/>
            <a:cs typeface="Arial"/>
          </a:endParaRPr>
        </a:p>
      </dsp:txBody>
      <dsp:txXfrm>
        <a:off x="0" y="1600424"/>
        <a:ext cx="4824536" cy="24155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3F201-486A-41DF-A8E0-A005B7020718}">
      <dsp:nvSpPr>
        <dsp:cNvPr id="0" name=""/>
        <dsp:cNvSpPr/>
      </dsp:nvSpPr>
      <dsp:spPr>
        <a:xfrm rot="5400000">
          <a:off x="3836496" y="-1281978"/>
          <a:ext cx="1336648" cy="4239831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>
              <a:latin typeface="Arial"/>
              <a:cs typeface="Arial"/>
            </a:rPr>
            <a:t>Programa de trabajo y propuesta de la agenda básica Metropolitana. </a:t>
          </a:r>
          <a:endParaRPr lang="es-MX" sz="1200" kern="1200" dirty="0">
            <a:solidFill>
              <a:srgbClr val="C00000"/>
            </a:solidFill>
            <a:latin typeface="Arial"/>
            <a:cs typeface="Arial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>
              <a:solidFill>
                <a:schemeClr val="tx1"/>
              </a:solidFill>
              <a:latin typeface="Arial"/>
              <a:cs typeface="Arial"/>
            </a:rPr>
            <a:t>Articulación y  Vinculación con  las Comisiones de CONAGO y del Congreso de la Unión. </a:t>
          </a:r>
          <a:endParaRPr lang="es-MX" sz="1200" kern="1200" dirty="0">
            <a:solidFill>
              <a:srgbClr val="C00000"/>
            </a:solidFill>
            <a:latin typeface="Arial"/>
            <a:cs typeface="Arial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>
              <a:latin typeface="Arial"/>
              <a:cs typeface="Arial"/>
            </a:rPr>
            <a:t>Vinculación con la nueva Secretaría de Desarrollo Agrario, Territorial y Urbano. </a:t>
          </a:r>
          <a:endParaRPr lang="es-MX" sz="1200" kern="1200" dirty="0">
            <a:solidFill>
              <a:srgbClr val="C00000"/>
            </a:solidFill>
            <a:latin typeface="Arial"/>
            <a:cs typeface="Arial"/>
          </a:endParaRPr>
        </a:p>
      </dsp:txBody>
      <dsp:txXfrm rot="-5400000">
        <a:off x="2384905" y="234863"/>
        <a:ext cx="4174581" cy="1206148"/>
      </dsp:txXfrm>
    </dsp:sp>
    <dsp:sp modelId="{5F75693C-CD73-48E9-8F6F-76656060F5FC}">
      <dsp:nvSpPr>
        <dsp:cNvPr id="0" name=""/>
        <dsp:cNvSpPr/>
      </dsp:nvSpPr>
      <dsp:spPr>
        <a:xfrm>
          <a:off x="0" y="2531"/>
          <a:ext cx="2384904" cy="1670810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  <a:latin typeface="Arial"/>
              <a:cs typeface="Arial"/>
            </a:rPr>
            <a:t>1.Instalación de la Comisión de Asuntos Metropolitanos de la CONAGO.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b="1" kern="1200" dirty="0" smtClean="0">
            <a:solidFill>
              <a:schemeClr val="accent2">
                <a:lumMod val="75000"/>
              </a:schemeClr>
            </a:solidFill>
            <a:latin typeface="Arial"/>
            <a:cs typeface="Arial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accent2">
                  <a:lumMod val="75000"/>
                </a:schemeClr>
              </a:solidFill>
              <a:latin typeface="Arial"/>
              <a:cs typeface="Arial"/>
            </a:rPr>
            <a:t>2013</a:t>
          </a:r>
        </a:p>
      </dsp:txBody>
      <dsp:txXfrm>
        <a:off x="81562" y="84093"/>
        <a:ext cx="2221780" cy="1507686"/>
      </dsp:txXfrm>
    </dsp:sp>
    <dsp:sp modelId="{2508B723-3E66-4F7B-954D-9632F43BB09A}">
      <dsp:nvSpPr>
        <dsp:cNvPr id="0" name=""/>
        <dsp:cNvSpPr/>
      </dsp:nvSpPr>
      <dsp:spPr>
        <a:xfrm rot="5400000">
          <a:off x="3836496" y="472372"/>
          <a:ext cx="1336648" cy="4239831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>
              <a:latin typeface="Arial"/>
              <a:cs typeface="Arial"/>
            </a:rPr>
            <a:t>Reunir expertos y académicos reconocidos nacionalmente, responsables del área de los Estados y a los presidentes o presidentas de las Comisiones del Congreso.</a:t>
          </a:r>
          <a:endParaRPr lang="es-MX" sz="1200" kern="1200" dirty="0">
            <a:latin typeface="Arial"/>
            <a:cs typeface="Arial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>
              <a:latin typeface="Arial"/>
              <a:cs typeface="Arial"/>
            </a:rPr>
            <a:t>Propuesta Básica. </a:t>
          </a:r>
          <a:endParaRPr lang="es-MX" sz="1200" kern="1200" dirty="0">
            <a:latin typeface="Arial"/>
            <a:cs typeface="Arial"/>
          </a:endParaRPr>
        </a:p>
      </dsp:txBody>
      <dsp:txXfrm rot="-5400000">
        <a:off x="2384905" y="1989213"/>
        <a:ext cx="4174581" cy="1206148"/>
      </dsp:txXfrm>
    </dsp:sp>
    <dsp:sp modelId="{E5CAAF23-5FE4-4DC3-AA34-B713477CB6A8}">
      <dsp:nvSpPr>
        <dsp:cNvPr id="0" name=""/>
        <dsp:cNvSpPr/>
      </dsp:nvSpPr>
      <dsp:spPr>
        <a:xfrm>
          <a:off x="0" y="1756882"/>
          <a:ext cx="2384904" cy="1670810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Arial"/>
              <a:cs typeface="Arial"/>
            </a:rPr>
            <a:t>2.Instalación del Consejo Consultivo de la Comisión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1" kern="1200" dirty="0" smtClean="0">
            <a:latin typeface="Arial"/>
            <a:cs typeface="Arial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accent2">
                  <a:lumMod val="75000"/>
                </a:schemeClr>
              </a:solidFill>
              <a:latin typeface="Arial"/>
              <a:cs typeface="Arial"/>
            </a:rPr>
            <a:t>2013</a:t>
          </a:r>
          <a:endParaRPr lang="es-MX" sz="1400" b="1" kern="1200" dirty="0">
            <a:solidFill>
              <a:schemeClr val="accent2">
                <a:lumMod val="75000"/>
              </a:schemeClr>
            </a:solidFill>
            <a:latin typeface="Arial"/>
            <a:cs typeface="Arial"/>
          </a:endParaRPr>
        </a:p>
      </dsp:txBody>
      <dsp:txXfrm>
        <a:off x="81562" y="1838444"/>
        <a:ext cx="2221780" cy="1507686"/>
      </dsp:txXfrm>
    </dsp:sp>
    <dsp:sp modelId="{C775155C-61A3-4299-BA4E-4B52EEC489D4}">
      <dsp:nvSpPr>
        <dsp:cNvPr id="0" name=""/>
        <dsp:cNvSpPr/>
      </dsp:nvSpPr>
      <dsp:spPr>
        <a:xfrm rot="5400000">
          <a:off x="3836496" y="2226723"/>
          <a:ext cx="1336648" cy="4239831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>
              <a:latin typeface="Arial"/>
              <a:cs typeface="Arial"/>
            </a:rPr>
            <a:t>Revisión de los presupuestos y reglas  de operación de los Fondos  Metropolitanos  </a:t>
          </a:r>
          <a:endParaRPr lang="es-MX" sz="1200" kern="1200" dirty="0">
            <a:latin typeface="Arial"/>
            <a:cs typeface="Arial"/>
          </a:endParaRPr>
        </a:p>
      </dsp:txBody>
      <dsp:txXfrm rot="-5400000">
        <a:off x="2384905" y="3743564"/>
        <a:ext cx="4174581" cy="1206148"/>
      </dsp:txXfrm>
    </dsp:sp>
    <dsp:sp modelId="{4E8806DD-CEA0-4888-B175-B3F0A2670F82}">
      <dsp:nvSpPr>
        <dsp:cNvPr id="0" name=""/>
        <dsp:cNvSpPr/>
      </dsp:nvSpPr>
      <dsp:spPr>
        <a:xfrm>
          <a:off x="0" y="3511233"/>
          <a:ext cx="2384904" cy="1670810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Arial"/>
              <a:cs typeface="Arial"/>
            </a:rPr>
            <a:t>3.Reunión Nacional con los representantes de los Gobierno de los Estados para definir agenda prioritaria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accent2">
                  <a:lumMod val="75000"/>
                </a:schemeClr>
              </a:solidFill>
              <a:latin typeface="Arial"/>
              <a:cs typeface="Arial"/>
            </a:rPr>
            <a:t>2013</a:t>
          </a:r>
          <a:endParaRPr lang="es-MX" sz="1400" b="1" kern="1200" dirty="0">
            <a:solidFill>
              <a:schemeClr val="accent2">
                <a:lumMod val="75000"/>
              </a:schemeClr>
            </a:solidFill>
            <a:latin typeface="Arial"/>
            <a:cs typeface="Arial"/>
          </a:endParaRPr>
        </a:p>
      </dsp:txBody>
      <dsp:txXfrm>
        <a:off x="81562" y="3592795"/>
        <a:ext cx="2221780" cy="15076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D4E86-73C6-4085-8EA2-4C14CD108EF9}">
      <dsp:nvSpPr>
        <dsp:cNvPr id="0" name=""/>
        <dsp:cNvSpPr/>
      </dsp:nvSpPr>
      <dsp:spPr>
        <a:xfrm rot="5400000">
          <a:off x="3735536" y="-1305021"/>
          <a:ext cx="1636498" cy="4285916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>
              <a:latin typeface="Arial"/>
              <a:cs typeface="Arial"/>
            </a:rPr>
            <a:t>Taller introductorio al Seminario (puede hacerse el día de la instalación del Consejo)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>
              <a:latin typeface="Arial"/>
              <a:cs typeface="Arial"/>
            </a:rPr>
            <a:t>Libro: “Estado de las Ciudades ONU-HABITAT-OCDE –IMCO-METROPOLIS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>
              <a:latin typeface="Arial"/>
              <a:cs typeface="Arial"/>
            </a:rPr>
            <a:t>Seminario “Hacia un nuevo derecho metropolitano”;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b="0" kern="1200" dirty="0" smtClean="0">
              <a:solidFill>
                <a:schemeClr val="tx1"/>
              </a:solidFill>
              <a:latin typeface="Arial"/>
              <a:cs typeface="Arial"/>
            </a:rPr>
            <a:t>Academia Nacional de Derecho Administrativo-INAP-IAPEH</a:t>
          </a:r>
          <a:endParaRPr lang="es-MX" sz="1200" b="0" kern="1200" dirty="0" smtClean="0">
            <a:latin typeface="Arial"/>
            <a:cs typeface="Arial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>
              <a:solidFill>
                <a:schemeClr val="tx1"/>
              </a:solidFill>
              <a:latin typeface="Arial"/>
              <a:cs typeface="Arial"/>
            </a:rPr>
            <a:t>Seminario Permanente por medios electrónicos o canal del congreso </a:t>
          </a:r>
          <a:endParaRPr lang="es-MX" sz="1200" kern="1200" dirty="0" smtClean="0">
            <a:latin typeface="Arial"/>
            <a:cs typeface="Arial"/>
          </a:endParaRPr>
        </a:p>
      </dsp:txBody>
      <dsp:txXfrm rot="-5400000">
        <a:off x="2410828" y="99574"/>
        <a:ext cx="4206029" cy="1476724"/>
      </dsp:txXfrm>
    </dsp:sp>
    <dsp:sp modelId="{2E4ABBE3-600B-44E7-A6DB-CBBB71B79EE5}">
      <dsp:nvSpPr>
        <dsp:cNvPr id="0" name=""/>
        <dsp:cNvSpPr/>
      </dsp:nvSpPr>
      <dsp:spPr>
        <a:xfrm>
          <a:off x="0" y="2531"/>
          <a:ext cx="2410827" cy="1670810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Arial"/>
              <a:cs typeface="Arial"/>
            </a:rPr>
            <a:t>4.Inicio del Seminario permanente “Nuevas Realidades Metropolitanas”.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1" kern="1200" dirty="0" smtClean="0">
            <a:solidFill>
              <a:schemeClr val="accent2">
                <a:lumMod val="75000"/>
              </a:schemeClr>
            </a:solidFill>
            <a:latin typeface="Arial"/>
            <a:cs typeface="Arial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accent2">
                  <a:lumMod val="75000"/>
                </a:schemeClr>
              </a:solidFill>
              <a:latin typeface="Arial"/>
              <a:cs typeface="Arial"/>
            </a:rPr>
            <a:t>2013 </a:t>
          </a:r>
        </a:p>
      </dsp:txBody>
      <dsp:txXfrm>
        <a:off x="81562" y="84093"/>
        <a:ext cx="2247703" cy="1507686"/>
      </dsp:txXfrm>
    </dsp:sp>
    <dsp:sp modelId="{FFCB973F-5FD7-4A97-93DC-162D44C61BC5}">
      <dsp:nvSpPr>
        <dsp:cNvPr id="0" name=""/>
        <dsp:cNvSpPr/>
      </dsp:nvSpPr>
      <dsp:spPr>
        <a:xfrm rot="5400000">
          <a:off x="3885461" y="449329"/>
          <a:ext cx="1336648" cy="4285916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b="0" kern="1200" dirty="0" smtClean="0">
              <a:solidFill>
                <a:schemeClr val="tx1"/>
              </a:solidFill>
              <a:latin typeface="Arial"/>
              <a:cs typeface="Arial"/>
            </a:rPr>
            <a:t>FENAMM, AMMAC, ALMAC, etc.</a:t>
          </a:r>
          <a:endParaRPr lang="es-MX" sz="1200" kern="1200" dirty="0" smtClean="0">
            <a:latin typeface="Arial"/>
            <a:cs typeface="Arial"/>
          </a:endParaRPr>
        </a:p>
      </dsp:txBody>
      <dsp:txXfrm rot="-5400000">
        <a:off x="2410827" y="1989213"/>
        <a:ext cx="4220666" cy="1206148"/>
      </dsp:txXfrm>
    </dsp:sp>
    <dsp:sp modelId="{82C3A3EE-2EE6-450F-A511-970090B2AD65}">
      <dsp:nvSpPr>
        <dsp:cNvPr id="0" name=""/>
        <dsp:cNvSpPr/>
      </dsp:nvSpPr>
      <dsp:spPr>
        <a:xfrm>
          <a:off x="0" y="1756882"/>
          <a:ext cx="2410827" cy="1670810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Arial"/>
              <a:cs typeface="Arial"/>
            </a:rPr>
            <a:t>5.Participación en reuniones nacionales e internacionales.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1" kern="1200" dirty="0" smtClean="0">
            <a:latin typeface="Arial"/>
            <a:cs typeface="Arial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accent2">
                  <a:lumMod val="75000"/>
                </a:schemeClr>
              </a:solidFill>
              <a:latin typeface="Arial"/>
              <a:cs typeface="Arial"/>
            </a:rPr>
            <a:t>2013</a:t>
          </a:r>
          <a:r>
            <a:rPr lang="es-MX" sz="1400" b="1" kern="1200" dirty="0" smtClean="0">
              <a:latin typeface="Arial"/>
              <a:cs typeface="Arial"/>
            </a:rPr>
            <a:t> </a:t>
          </a:r>
        </a:p>
      </dsp:txBody>
      <dsp:txXfrm>
        <a:off x="81562" y="1838444"/>
        <a:ext cx="2247703" cy="1507686"/>
      </dsp:txXfrm>
    </dsp:sp>
    <dsp:sp modelId="{B04C1583-AEAD-4DC8-BF3A-58DE660DC4DA}">
      <dsp:nvSpPr>
        <dsp:cNvPr id="0" name=""/>
        <dsp:cNvSpPr/>
      </dsp:nvSpPr>
      <dsp:spPr>
        <a:xfrm rot="5400000">
          <a:off x="3885461" y="2203681"/>
          <a:ext cx="1336648" cy="4285916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>
              <a:latin typeface="Arial"/>
              <a:cs typeface="Arial"/>
            </a:rPr>
            <a:t>En coordinación con la Asociación  Metrópolis, Hábitat, UIM, PUEC, PRICE WATERHOUSE  COOPER</a:t>
          </a:r>
          <a:endParaRPr lang="es-MX" sz="1200" kern="1200" dirty="0">
            <a:latin typeface="Arial"/>
            <a:cs typeface="Arial"/>
          </a:endParaRPr>
        </a:p>
      </dsp:txBody>
      <dsp:txXfrm rot="-5400000">
        <a:off x="2410827" y="3743565"/>
        <a:ext cx="4220666" cy="1206148"/>
      </dsp:txXfrm>
    </dsp:sp>
    <dsp:sp modelId="{D2C2C242-1FAA-41DD-8341-270A23505F8E}">
      <dsp:nvSpPr>
        <dsp:cNvPr id="0" name=""/>
        <dsp:cNvSpPr/>
      </dsp:nvSpPr>
      <dsp:spPr>
        <a:xfrm>
          <a:off x="0" y="3511233"/>
          <a:ext cx="2410827" cy="1670810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Arial"/>
              <a:cs typeface="Arial"/>
            </a:rPr>
            <a:t>6.Reunión internacional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1" kern="1200" dirty="0" smtClean="0">
            <a:latin typeface="Arial"/>
            <a:cs typeface="Arial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accent2">
                  <a:lumMod val="75000"/>
                </a:schemeClr>
              </a:solidFill>
              <a:latin typeface="Arial"/>
              <a:cs typeface="Arial"/>
            </a:rPr>
            <a:t>Octubre – Noviembre 2013</a:t>
          </a:r>
        </a:p>
      </dsp:txBody>
      <dsp:txXfrm>
        <a:off x="81562" y="3592795"/>
        <a:ext cx="2247703" cy="1507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899B3-8BEE-43AB-A4BA-37D5387A3421}" type="datetimeFigureOut">
              <a:rPr lang="es-MX" smtClean="0"/>
              <a:t>01/02/13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AF4F1-900D-4518-9A83-108B585D1ABE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2417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4F1-900D-4518-9A83-108B585D1ABE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2147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4F1-900D-4518-9A83-108B585D1ABE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2147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4F1-900D-4518-9A83-108B585D1ABE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2147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4F1-900D-4518-9A83-108B585D1ABE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2147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6C0B-08C6-4386-9989-8361C5E16298}" type="datetimeFigureOut">
              <a:rPr lang="es-MX" smtClean="0"/>
              <a:t>01/02/13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F548-15E7-4FCF-B65F-EF660A32991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695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6C0B-08C6-4386-9989-8361C5E16298}" type="datetimeFigureOut">
              <a:rPr lang="es-MX" smtClean="0"/>
              <a:t>01/02/13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F548-15E7-4FCF-B65F-EF660A32991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171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6C0B-08C6-4386-9989-8361C5E16298}" type="datetimeFigureOut">
              <a:rPr lang="es-MX" smtClean="0"/>
              <a:t>01/02/13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F548-15E7-4FCF-B65F-EF660A32991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68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6C0B-08C6-4386-9989-8361C5E16298}" type="datetimeFigureOut">
              <a:rPr lang="es-MX" smtClean="0"/>
              <a:t>01/02/13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F548-15E7-4FCF-B65F-EF660A32991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327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6C0B-08C6-4386-9989-8361C5E16298}" type="datetimeFigureOut">
              <a:rPr lang="es-MX" smtClean="0"/>
              <a:t>01/02/13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F548-15E7-4FCF-B65F-EF660A32991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911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6C0B-08C6-4386-9989-8361C5E16298}" type="datetimeFigureOut">
              <a:rPr lang="es-MX" smtClean="0"/>
              <a:t>01/02/13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F548-15E7-4FCF-B65F-EF660A32991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963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6C0B-08C6-4386-9989-8361C5E16298}" type="datetimeFigureOut">
              <a:rPr lang="es-MX" smtClean="0"/>
              <a:t>01/02/13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F548-15E7-4FCF-B65F-EF660A32991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0909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6C0B-08C6-4386-9989-8361C5E16298}" type="datetimeFigureOut">
              <a:rPr lang="es-MX" smtClean="0"/>
              <a:t>01/02/13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F548-15E7-4FCF-B65F-EF660A32991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76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6C0B-08C6-4386-9989-8361C5E16298}" type="datetimeFigureOut">
              <a:rPr lang="es-MX" smtClean="0"/>
              <a:t>01/02/13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F548-15E7-4FCF-B65F-EF660A32991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01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6C0B-08C6-4386-9989-8361C5E16298}" type="datetimeFigureOut">
              <a:rPr lang="es-MX" smtClean="0"/>
              <a:t>01/02/13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F548-15E7-4FCF-B65F-EF660A32991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289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6C0B-08C6-4386-9989-8361C5E16298}" type="datetimeFigureOut">
              <a:rPr lang="es-MX" smtClean="0"/>
              <a:t>01/02/13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F548-15E7-4FCF-B65F-EF660A32991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425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86C0B-08C6-4386-9989-8361C5E16298}" type="datetimeFigureOut">
              <a:rPr lang="es-MX" smtClean="0"/>
              <a:t>01/02/13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9F548-15E7-4FCF-B65F-EF660A32991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057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slide" Target="slide11.xml"/><Relationship Id="rId5" Type="http://schemas.openxmlformats.org/officeDocument/2006/relationships/slide" Target="slide12.xml"/><Relationship Id="rId6" Type="http://schemas.openxmlformats.org/officeDocument/2006/relationships/slide" Target="slide13.xml"/><Relationship Id="rId7" Type="http://schemas.openxmlformats.org/officeDocument/2006/relationships/slide" Target="slide14.xml"/><Relationship Id="rId8" Type="http://schemas.openxmlformats.org/officeDocument/2006/relationships/slide" Target="slide15.xml"/><Relationship Id="rId9" Type="http://schemas.openxmlformats.org/officeDocument/2006/relationships/slide" Target="slide17.xml"/><Relationship Id="rId10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slide" Target="slide24.xml"/><Relationship Id="rId5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emf"/><Relationship Id="rId5" Type="http://schemas.openxmlformats.org/officeDocument/2006/relationships/diagramData" Target="../diagrams/data3.xml"/><Relationship Id="rId6" Type="http://schemas.openxmlformats.org/officeDocument/2006/relationships/diagramLayout" Target="../diagrams/layout3.xml"/><Relationship Id="rId7" Type="http://schemas.openxmlformats.org/officeDocument/2006/relationships/diagramQuickStyle" Target="../diagrams/quickStyle3.xml"/><Relationship Id="rId8" Type="http://schemas.openxmlformats.org/officeDocument/2006/relationships/diagramColors" Target="../diagrams/colors3.xml"/><Relationship Id="rId9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7.png"/><Relationship Id="rId5" Type="http://schemas.openxmlformats.org/officeDocument/2006/relationships/image" Target="../media/image5.emf"/><Relationship Id="rId6" Type="http://schemas.openxmlformats.org/officeDocument/2006/relationships/diagramData" Target="../diagrams/data4.xml"/><Relationship Id="rId7" Type="http://schemas.openxmlformats.org/officeDocument/2006/relationships/diagramLayout" Target="../diagrams/layout4.xml"/><Relationship Id="rId8" Type="http://schemas.openxmlformats.org/officeDocument/2006/relationships/diagramQuickStyle" Target="../diagrams/quickStyle4.xml"/><Relationship Id="rId9" Type="http://schemas.openxmlformats.org/officeDocument/2006/relationships/diagramColors" Target="../diagrams/colors4.xml"/><Relationship Id="rId10" Type="http://schemas.microsoft.com/office/2007/relationships/diagramDrawing" Target="../diagrams/drawing4.xml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emf"/><Relationship Id="rId5" Type="http://schemas.openxmlformats.org/officeDocument/2006/relationships/hyperlink" Target="mailto:amapachuca@gmail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5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5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5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5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2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45741" y="3573016"/>
            <a:ext cx="4498259" cy="328498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7993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5003800" y="4508500"/>
            <a:ext cx="37687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6021388" y="4632325"/>
            <a:ext cx="107950" cy="1063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5976938" y="4776788"/>
            <a:ext cx="196850" cy="80963"/>
          </a:xfrm>
          <a:custGeom>
            <a:avLst/>
            <a:gdLst>
              <a:gd name="T0" fmla="*/ 24 w 48"/>
              <a:gd name="T1" fmla="*/ 0 h 20"/>
              <a:gd name="T2" fmla="*/ 8 w 48"/>
              <a:gd name="T3" fmla="*/ 5 h 20"/>
              <a:gd name="T4" fmla="*/ 0 w 48"/>
              <a:gd name="T5" fmla="*/ 19 h 20"/>
              <a:gd name="T6" fmla="*/ 0 w 48"/>
              <a:gd name="T7" fmla="*/ 20 h 20"/>
              <a:gd name="T8" fmla="*/ 48 w 48"/>
              <a:gd name="T9" fmla="*/ 20 h 20"/>
              <a:gd name="T10" fmla="*/ 48 w 48"/>
              <a:gd name="T11" fmla="*/ 20 h 20"/>
              <a:gd name="T12" fmla="*/ 39 w 48"/>
              <a:gd name="T13" fmla="*/ 5 h 20"/>
              <a:gd name="T14" fmla="*/ 24 w 48"/>
              <a:gd name="T1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20">
                <a:moveTo>
                  <a:pt x="24" y="0"/>
                </a:moveTo>
                <a:cubicBezTo>
                  <a:pt x="18" y="0"/>
                  <a:pt x="12" y="2"/>
                  <a:pt x="8" y="5"/>
                </a:cubicBezTo>
                <a:cubicBezTo>
                  <a:pt x="7" y="11"/>
                  <a:pt x="4" y="16"/>
                  <a:pt x="0" y="19"/>
                </a:cubicBezTo>
                <a:cubicBezTo>
                  <a:pt x="0" y="19"/>
                  <a:pt x="0" y="20"/>
                  <a:pt x="0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3" y="16"/>
                  <a:pt x="40" y="11"/>
                  <a:pt x="39" y="5"/>
                </a:cubicBezTo>
                <a:cubicBezTo>
                  <a:pt x="35" y="2"/>
                  <a:pt x="29" y="0"/>
                  <a:pt x="2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6132513" y="4689475"/>
            <a:ext cx="134938" cy="168275"/>
          </a:xfrm>
          <a:custGeom>
            <a:avLst/>
            <a:gdLst>
              <a:gd name="T0" fmla="*/ 16 w 33"/>
              <a:gd name="T1" fmla="*/ 0 h 41"/>
              <a:gd name="T2" fmla="*/ 4 w 33"/>
              <a:gd name="T3" fmla="*/ 10 h 41"/>
              <a:gd name="T4" fmla="*/ 1 w 33"/>
              <a:gd name="T5" fmla="*/ 26 h 41"/>
              <a:gd name="T6" fmla="*/ 10 w 33"/>
              <a:gd name="T7" fmla="*/ 41 h 41"/>
              <a:gd name="T8" fmla="*/ 10 w 33"/>
              <a:gd name="T9" fmla="*/ 41 h 41"/>
              <a:gd name="T10" fmla="*/ 33 w 33"/>
              <a:gd name="T11" fmla="*/ 0 h 41"/>
              <a:gd name="T12" fmla="*/ 33 w 33"/>
              <a:gd name="T13" fmla="*/ 0 h 41"/>
              <a:gd name="T14" fmla="*/ 25 w 33"/>
              <a:gd name="T15" fmla="*/ 1 h 41"/>
              <a:gd name="T16" fmla="*/ 16 w 33"/>
              <a:gd name="T1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41">
                <a:moveTo>
                  <a:pt x="16" y="0"/>
                </a:moveTo>
                <a:cubicBezTo>
                  <a:pt x="11" y="2"/>
                  <a:pt x="7" y="5"/>
                  <a:pt x="4" y="10"/>
                </a:cubicBezTo>
                <a:cubicBezTo>
                  <a:pt x="1" y="15"/>
                  <a:pt x="0" y="21"/>
                  <a:pt x="1" y="26"/>
                </a:cubicBezTo>
                <a:cubicBezTo>
                  <a:pt x="5" y="30"/>
                  <a:pt x="9" y="35"/>
                  <a:pt x="10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1" y="1"/>
                  <a:pt x="28" y="1"/>
                  <a:pt x="25" y="1"/>
                </a:cubicBezTo>
                <a:cubicBezTo>
                  <a:pt x="22" y="1"/>
                  <a:pt x="19" y="1"/>
                  <a:pt x="16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6137275" y="4797425"/>
            <a:ext cx="36513" cy="60325"/>
          </a:xfrm>
          <a:custGeom>
            <a:avLst/>
            <a:gdLst>
              <a:gd name="T0" fmla="*/ 0 w 9"/>
              <a:gd name="T1" fmla="*/ 0 h 15"/>
              <a:gd name="T2" fmla="*/ 9 w 9"/>
              <a:gd name="T3" fmla="*/ 15 h 15"/>
              <a:gd name="T4" fmla="*/ 0 w 9"/>
              <a:gd name="T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15">
                <a:moveTo>
                  <a:pt x="0" y="0"/>
                </a:moveTo>
                <a:cubicBezTo>
                  <a:pt x="1" y="6"/>
                  <a:pt x="4" y="11"/>
                  <a:pt x="9" y="15"/>
                </a:cubicBezTo>
                <a:cubicBezTo>
                  <a:pt x="8" y="9"/>
                  <a:pt x="4" y="4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5878513" y="4686300"/>
            <a:ext cx="134938" cy="168275"/>
          </a:xfrm>
          <a:custGeom>
            <a:avLst/>
            <a:gdLst>
              <a:gd name="T0" fmla="*/ 0 w 33"/>
              <a:gd name="T1" fmla="*/ 0 h 41"/>
              <a:gd name="T2" fmla="*/ 0 w 33"/>
              <a:gd name="T3" fmla="*/ 0 h 41"/>
              <a:gd name="T4" fmla="*/ 24 w 33"/>
              <a:gd name="T5" fmla="*/ 41 h 41"/>
              <a:gd name="T6" fmla="*/ 24 w 33"/>
              <a:gd name="T7" fmla="*/ 41 h 41"/>
              <a:gd name="T8" fmla="*/ 32 w 33"/>
              <a:gd name="T9" fmla="*/ 27 h 41"/>
              <a:gd name="T10" fmla="*/ 29 w 33"/>
              <a:gd name="T11" fmla="*/ 10 h 41"/>
              <a:gd name="T12" fmla="*/ 17 w 33"/>
              <a:gd name="T13" fmla="*/ 0 h 41"/>
              <a:gd name="T14" fmla="*/ 8 w 33"/>
              <a:gd name="T15" fmla="*/ 2 h 41"/>
              <a:gd name="T16" fmla="*/ 0 w 33"/>
              <a:gd name="T1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4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5" y="36"/>
                  <a:pt x="28" y="31"/>
                  <a:pt x="32" y="27"/>
                </a:cubicBezTo>
                <a:cubicBezTo>
                  <a:pt x="33" y="22"/>
                  <a:pt x="32" y="16"/>
                  <a:pt x="29" y="10"/>
                </a:cubicBezTo>
                <a:cubicBezTo>
                  <a:pt x="27" y="5"/>
                  <a:pt x="22" y="2"/>
                  <a:pt x="17" y="0"/>
                </a:cubicBezTo>
                <a:cubicBezTo>
                  <a:pt x="14" y="1"/>
                  <a:pt x="11" y="2"/>
                  <a:pt x="8" y="2"/>
                </a:cubicBezTo>
                <a:cubicBezTo>
                  <a:pt x="6" y="2"/>
                  <a:pt x="3" y="1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5976938" y="4797425"/>
            <a:ext cx="33338" cy="57150"/>
          </a:xfrm>
          <a:custGeom>
            <a:avLst/>
            <a:gdLst>
              <a:gd name="T0" fmla="*/ 8 w 8"/>
              <a:gd name="T1" fmla="*/ 0 h 14"/>
              <a:gd name="T2" fmla="*/ 0 w 8"/>
              <a:gd name="T3" fmla="*/ 14 h 14"/>
              <a:gd name="T4" fmla="*/ 8 w 8"/>
              <a:gd name="T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14">
                <a:moveTo>
                  <a:pt x="8" y="0"/>
                </a:moveTo>
                <a:cubicBezTo>
                  <a:pt x="4" y="4"/>
                  <a:pt x="1" y="9"/>
                  <a:pt x="0" y="14"/>
                </a:cubicBezTo>
                <a:cubicBezTo>
                  <a:pt x="4" y="11"/>
                  <a:pt x="7" y="6"/>
                  <a:pt x="8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5976938" y="4513263"/>
            <a:ext cx="196850" cy="85725"/>
          </a:xfrm>
          <a:custGeom>
            <a:avLst/>
            <a:gdLst>
              <a:gd name="T0" fmla="*/ 48 w 48"/>
              <a:gd name="T1" fmla="*/ 0 h 21"/>
              <a:gd name="T2" fmla="*/ 0 w 48"/>
              <a:gd name="T3" fmla="*/ 0 h 21"/>
              <a:gd name="T4" fmla="*/ 8 w 48"/>
              <a:gd name="T5" fmla="*/ 16 h 21"/>
              <a:gd name="T6" fmla="*/ 24 w 48"/>
              <a:gd name="T7" fmla="*/ 21 h 21"/>
              <a:gd name="T8" fmla="*/ 39 w 48"/>
              <a:gd name="T9" fmla="*/ 15 h 21"/>
              <a:gd name="T10" fmla="*/ 47 w 48"/>
              <a:gd name="T11" fmla="*/ 1 h 21"/>
              <a:gd name="T12" fmla="*/ 48 w 48"/>
              <a:gd name="T13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21">
                <a:moveTo>
                  <a:pt x="48" y="0"/>
                </a:moveTo>
                <a:cubicBezTo>
                  <a:pt x="0" y="0"/>
                  <a:pt x="0" y="0"/>
                  <a:pt x="0" y="0"/>
                </a:cubicBezTo>
                <a:cubicBezTo>
                  <a:pt x="4" y="4"/>
                  <a:pt x="7" y="10"/>
                  <a:pt x="8" y="16"/>
                </a:cubicBezTo>
                <a:cubicBezTo>
                  <a:pt x="13" y="19"/>
                  <a:pt x="18" y="21"/>
                  <a:pt x="24" y="21"/>
                </a:cubicBezTo>
                <a:cubicBezTo>
                  <a:pt x="29" y="21"/>
                  <a:pt x="35" y="19"/>
                  <a:pt x="39" y="15"/>
                </a:cubicBezTo>
                <a:cubicBezTo>
                  <a:pt x="40" y="10"/>
                  <a:pt x="43" y="5"/>
                  <a:pt x="47" y="1"/>
                </a:cubicBezTo>
                <a:cubicBezTo>
                  <a:pt x="47" y="1"/>
                  <a:pt x="47" y="1"/>
                  <a:pt x="48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5878513" y="4513263"/>
            <a:ext cx="134938" cy="173038"/>
          </a:xfrm>
          <a:custGeom>
            <a:avLst/>
            <a:gdLst>
              <a:gd name="T0" fmla="*/ 24 w 33"/>
              <a:gd name="T1" fmla="*/ 0 h 42"/>
              <a:gd name="T2" fmla="*/ 0 w 33"/>
              <a:gd name="T3" fmla="*/ 42 h 42"/>
              <a:gd name="T4" fmla="*/ 0 w 33"/>
              <a:gd name="T5" fmla="*/ 42 h 42"/>
              <a:gd name="T6" fmla="*/ 8 w 33"/>
              <a:gd name="T7" fmla="*/ 40 h 42"/>
              <a:gd name="T8" fmla="*/ 17 w 33"/>
              <a:gd name="T9" fmla="*/ 42 h 42"/>
              <a:gd name="T10" fmla="*/ 29 w 33"/>
              <a:gd name="T11" fmla="*/ 31 h 42"/>
              <a:gd name="T12" fmla="*/ 32 w 33"/>
              <a:gd name="T13" fmla="*/ 16 h 42"/>
              <a:gd name="T14" fmla="*/ 24 w 33"/>
              <a:gd name="T15" fmla="*/ 0 h 42"/>
              <a:gd name="T16" fmla="*/ 24 w 33"/>
              <a:gd name="T17" fmla="*/ 0 h 42"/>
              <a:gd name="T18" fmla="*/ 24 w 33"/>
              <a:gd name="T1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42">
                <a:moveTo>
                  <a:pt x="24" y="0"/>
                </a:moveTo>
                <a:cubicBezTo>
                  <a:pt x="0" y="42"/>
                  <a:pt x="0" y="42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3" y="41"/>
                  <a:pt x="6" y="40"/>
                  <a:pt x="8" y="40"/>
                </a:cubicBezTo>
                <a:cubicBezTo>
                  <a:pt x="11" y="40"/>
                  <a:pt x="14" y="41"/>
                  <a:pt x="17" y="42"/>
                </a:cubicBezTo>
                <a:cubicBezTo>
                  <a:pt x="22" y="40"/>
                  <a:pt x="27" y="36"/>
                  <a:pt x="29" y="31"/>
                </a:cubicBezTo>
                <a:cubicBezTo>
                  <a:pt x="32" y="26"/>
                  <a:pt x="33" y="21"/>
                  <a:pt x="32" y="16"/>
                </a:cubicBezTo>
                <a:cubicBezTo>
                  <a:pt x="28" y="12"/>
                  <a:pt x="25" y="7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5878513" y="4676775"/>
            <a:ext cx="69850" cy="17463"/>
          </a:xfrm>
          <a:custGeom>
            <a:avLst/>
            <a:gdLst>
              <a:gd name="T0" fmla="*/ 8 w 17"/>
              <a:gd name="T1" fmla="*/ 0 h 4"/>
              <a:gd name="T2" fmla="*/ 0 w 17"/>
              <a:gd name="T3" fmla="*/ 2 h 4"/>
              <a:gd name="T4" fmla="*/ 8 w 17"/>
              <a:gd name="T5" fmla="*/ 4 h 4"/>
              <a:gd name="T6" fmla="*/ 17 w 17"/>
              <a:gd name="T7" fmla="*/ 2 h 4"/>
              <a:gd name="T8" fmla="*/ 8 w 17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4">
                <a:moveTo>
                  <a:pt x="8" y="0"/>
                </a:moveTo>
                <a:cubicBezTo>
                  <a:pt x="6" y="0"/>
                  <a:pt x="3" y="1"/>
                  <a:pt x="0" y="2"/>
                </a:cubicBezTo>
                <a:cubicBezTo>
                  <a:pt x="3" y="3"/>
                  <a:pt x="6" y="4"/>
                  <a:pt x="8" y="4"/>
                </a:cubicBezTo>
                <a:cubicBezTo>
                  <a:pt x="11" y="4"/>
                  <a:pt x="14" y="3"/>
                  <a:pt x="17" y="2"/>
                </a:cubicBezTo>
                <a:cubicBezTo>
                  <a:pt x="14" y="1"/>
                  <a:pt x="11" y="0"/>
                  <a:pt x="8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5976938" y="4513263"/>
            <a:ext cx="33338" cy="65088"/>
          </a:xfrm>
          <a:custGeom>
            <a:avLst/>
            <a:gdLst>
              <a:gd name="T0" fmla="*/ 0 w 8"/>
              <a:gd name="T1" fmla="*/ 0 h 16"/>
              <a:gd name="T2" fmla="*/ 0 w 8"/>
              <a:gd name="T3" fmla="*/ 0 h 16"/>
              <a:gd name="T4" fmla="*/ 8 w 8"/>
              <a:gd name="T5" fmla="*/ 16 h 16"/>
              <a:gd name="T6" fmla="*/ 0 w 8"/>
              <a:gd name="T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6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7"/>
                  <a:pt x="4" y="12"/>
                  <a:pt x="8" y="16"/>
                </a:cubicBezTo>
                <a:cubicBezTo>
                  <a:pt x="7" y="10"/>
                  <a:pt x="4" y="4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6132513" y="4516438"/>
            <a:ext cx="134938" cy="173038"/>
          </a:xfrm>
          <a:custGeom>
            <a:avLst/>
            <a:gdLst>
              <a:gd name="T0" fmla="*/ 10 w 33"/>
              <a:gd name="T1" fmla="*/ 0 h 42"/>
              <a:gd name="T2" fmla="*/ 9 w 33"/>
              <a:gd name="T3" fmla="*/ 0 h 42"/>
              <a:gd name="T4" fmla="*/ 1 w 33"/>
              <a:gd name="T5" fmla="*/ 14 h 42"/>
              <a:gd name="T6" fmla="*/ 4 w 33"/>
              <a:gd name="T7" fmla="*/ 31 h 42"/>
              <a:gd name="T8" fmla="*/ 16 w 33"/>
              <a:gd name="T9" fmla="*/ 42 h 42"/>
              <a:gd name="T10" fmla="*/ 25 w 33"/>
              <a:gd name="T11" fmla="*/ 40 h 42"/>
              <a:gd name="T12" fmla="*/ 33 w 33"/>
              <a:gd name="T13" fmla="*/ 42 h 42"/>
              <a:gd name="T14" fmla="*/ 33 w 33"/>
              <a:gd name="T15" fmla="*/ 42 h 42"/>
              <a:gd name="T16" fmla="*/ 10 w 33"/>
              <a:gd name="T1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42">
                <a:moveTo>
                  <a:pt x="10" y="0"/>
                </a:moveTo>
                <a:cubicBezTo>
                  <a:pt x="9" y="0"/>
                  <a:pt x="9" y="0"/>
                  <a:pt x="9" y="0"/>
                </a:cubicBezTo>
                <a:cubicBezTo>
                  <a:pt x="8" y="6"/>
                  <a:pt x="5" y="11"/>
                  <a:pt x="1" y="14"/>
                </a:cubicBezTo>
                <a:cubicBezTo>
                  <a:pt x="0" y="20"/>
                  <a:pt x="1" y="26"/>
                  <a:pt x="4" y="31"/>
                </a:cubicBezTo>
                <a:cubicBezTo>
                  <a:pt x="7" y="36"/>
                  <a:pt x="11" y="40"/>
                  <a:pt x="16" y="42"/>
                </a:cubicBezTo>
                <a:cubicBezTo>
                  <a:pt x="19" y="41"/>
                  <a:pt x="22" y="40"/>
                  <a:pt x="25" y="40"/>
                </a:cubicBezTo>
                <a:cubicBezTo>
                  <a:pt x="28" y="40"/>
                  <a:pt x="31" y="41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10" y="0"/>
                  <a:pt x="10" y="0"/>
                  <a:pt x="1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6197600" y="4681538"/>
            <a:ext cx="69850" cy="12700"/>
          </a:xfrm>
          <a:custGeom>
            <a:avLst/>
            <a:gdLst>
              <a:gd name="T0" fmla="*/ 9 w 17"/>
              <a:gd name="T1" fmla="*/ 0 h 3"/>
              <a:gd name="T2" fmla="*/ 0 w 17"/>
              <a:gd name="T3" fmla="*/ 2 h 3"/>
              <a:gd name="T4" fmla="*/ 9 w 17"/>
              <a:gd name="T5" fmla="*/ 3 h 3"/>
              <a:gd name="T6" fmla="*/ 17 w 17"/>
              <a:gd name="T7" fmla="*/ 2 h 3"/>
              <a:gd name="T8" fmla="*/ 9 w 17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3">
                <a:moveTo>
                  <a:pt x="9" y="0"/>
                </a:moveTo>
                <a:cubicBezTo>
                  <a:pt x="6" y="0"/>
                  <a:pt x="3" y="1"/>
                  <a:pt x="0" y="2"/>
                </a:cubicBezTo>
                <a:cubicBezTo>
                  <a:pt x="3" y="3"/>
                  <a:pt x="6" y="3"/>
                  <a:pt x="9" y="3"/>
                </a:cubicBezTo>
                <a:cubicBezTo>
                  <a:pt x="12" y="3"/>
                  <a:pt x="15" y="3"/>
                  <a:pt x="17" y="2"/>
                </a:cubicBezTo>
                <a:cubicBezTo>
                  <a:pt x="15" y="1"/>
                  <a:pt x="12" y="0"/>
                  <a:pt x="9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6137275" y="4516438"/>
            <a:ext cx="31750" cy="58738"/>
          </a:xfrm>
          <a:custGeom>
            <a:avLst/>
            <a:gdLst>
              <a:gd name="T0" fmla="*/ 8 w 8"/>
              <a:gd name="T1" fmla="*/ 0 h 14"/>
              <a:gd name="T2" fmla="*/ 0 w 8"/>
              <a:gd name="T3" fmla="*/ 14 h 14"/>
              <a:gd name="T4" fmla="*/ 8 w 8"/>
              <a:gd name="T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14">
                <a:moveTo>
                  <a:pt x="8" y="0"/>
                </a:moveTo>
                <a:cubicBezTo>
                  <a:pt x="4" y="4"/>
                  <a:pt x="1" y="9"/>
                  <a:pt x="0" y="14"/>
                </a:cubicBezTo>
                <a:cubicBezTo>
                  <a:pt x="4" y="11"/>
                  <a:pt x="7" y="6"/>
                  <a:pt x="8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6021388" y="5360988"/>
            <a:ext cx="107950" cy="1063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76938" y="5500688"/>
            <a:ext cx="196850" cy="85725"/>
          </a:xfrm>
          <a:custGeom>
            <a:avLst/>
            <a:gdLst>
              <a:gd name="T0" fmla="*/ 24 w 48"/>
              <a:gd name="T1" fmla="*/ 0 h 21"/>
              <a:gd name="T2" fmla="*/ 8 w 48"/>
              <a:gd name="T3" fmla="*/ 6 h 21"/>
              <a:gd name="T4" fmla="*/ 0 w 48"/>
              <a:gd name="T5" fmla="*/ 20 h 21"/>
              <a:gd name="T6" fmla="*/ 0 w 48"/>
              <a:gd name="T7" fmla="*/ 21 h 21"/>
              <a:gd name="T8" fmla="*/ 48 w 48"/>
              <a:gd name="T9" fmla="*/ 21 h 21"/>
              <a:gd name="T10" fmla="*/ 48 w 48"/>
              <a:gd name="T11" fmla="*/ 21 h 21"/>
              <a:gd name="T12" fmla="*/ 39 w 48"/>
              <a:gd name="T13" fmla="*/ 5 h 21"/>
              <a:gd name="T14" fmla="*/ 24 w 48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21">
                <a:moveTo>
                  <a:pt x="24" y="0"/>
                </a:moveTo>
                <a:cubicBezTo>
                  <a:pt x="18" y="0"/>
                  <a:pt x="12" y="2"/>
                  <a:pt x="8" y="6"/>
                </a:cubicBezTo>
                <a:cubicBezTo>
                  <a:pt x="7" y="11"/>
                  <a:pt x="4" y="16"/>
                  <a:pt x="0" y="20"/>
                </a:cubicBezTo>
                <a:cubicBezTo>
                  <a:pt x="0" y="20"/>
                  <a:pt x="0" y="20"/>
                  <a:pt x="0" y="21"/>
                </a:cubicBezTo>
                <a:cubicBezTo>
                  <a:pt x="48" y="21"/>
                  <a:pt x="48" y="21"/>
                  <a:pt x="48" y="21"/>
                </a:cubicBezTo>
                <a:cubicBezTo>
                  <a:pt x="48" y="21"/>
                  <a:pt x="48" y="21"/>
                  <a:pt x="48" y="21"/>
                </a:cubicBezTo>
                <a:cubicBezTo>
                  <a:pt x="43" y="17"/>
                  <a:pt x="40" y="11"/>
                  <a:pt x="39" y="5"/>
                </a:cubicBezTo>
                <a:cubicBezTo>
                  <a:pt x="35" y="2"/>
                  <a:pt x="29" y="0"/>
                  <a:pt x="2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6132513" y="5414963"/>
            <a:ext cx="134938" cy="171450"/>
          </a:xfrm>
          <a:custGeom>
            <a:avLst/>
            <a:gdLst>
              <a:gd name="T0" fmla="*/ 16 w 33"/>
              <a:gd name="T1" fmla="*/ 0 h 42"/>
              <a:gd name="T2" fmla="*/ 4 w 33"/>
              <a:gd name="T3" fmla="*/ 11 h 42"/>
              <a:gd name="T4" fmla="*/ 1 w 33"/>
              <a:gd name="T5" fmla="*/ 26 h 42"/>
              <a:gd name="T6" fmla="*/ 10 w 33"/>
              <a:gd name="T7" fmla="*/ 42 h 42"/>
              <a:gd name="T8" fmla="*/ 10 w 33"/>
              <a:gd name="T9" fmla="*/ 42 h 42"/>
              <a:gd name="T10" fmla="*/ 33 w 33"/>
              <a:gd name="T11" fmla="*/ 0 h 42"/>
              <a:gd name="T12" fmla="*/ 33 w 33"/>
              <a:gd name="T13" fmla="*/ 0 h 42"/>
              <a:gd name="T14" fmla="*/ 25 w 33"/>
              <a:gd name="T15" fmla="*/ 2 h 42"/>
              <a:gd name="T16" fmla="*/ 16 w 33"/>
              <a:gd name="T1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42">
                <a:moveTo>
                  <a:pt x="16" y="0"/>
                </a:moveTo>
                <a:cubicBezTo>
                  <a:pt x="11" y="2"/>
                  <a:pt x="7" y="6"/>
                  <a:pt x="4" y="11"/>
                </a:cubicBezTo>
                <a:cubicBezTo>
                  <a:pt x="1" y="16"/>
                  <a:pt x="0" y="21"/>
                  <a:pt x="1" y="26"/>
                </a:cubicBezTo>
                <a:cubicBezTo>
                  <a:pt x="5" y="30"/>
                  <a:pt x="9" y="35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1" y="1"/>
                  <a:pt x="28" y="2"/>
                  <a:pt x="25" y="2"/>
                </a:cubicBezTo>
                <a:cubicBezTo>
                  <a:pt x="22" y="2"/>
                  <a:pt x="19" y="1"/>
                  <a:pt x="16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6137275" y="5521325"/>
            <a:ext cx="36513" cy="65088"/>
          </a:xfrm>
          <a:custGeom>
            <a:avLst/>
            <a:gdLst>
              <a:gd name="T0" fmla="*/ 0 w 9"/>
              <a:gd name="T1" fmla="*/ 0 h 16"/>
              <a:gd name="T2" fmla="*/ 9 w 9"/>
              <a:gd name="T3" fmla="*/ 16 h 16"/>
              <a:gd name="T4" fmla="*/ 0 w 9"/>
              <a:gd name="T5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16">
                <a:moveTo>
                  <a:pt x="0" y="0"/>
                </a:moveTo>
                <a:cubicBezTo>
                  <a:pt x="1" y="6"/>
                  <a:pt x="4" y="12"/>
                  <a:pt x="9" y="16"/>
                </a:cubicBezTo>
                <a:cubicBezTo>
                  <a:pt x="8" y="9"/>
                  <a:pt x="4" y="4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5878513" y="5410200"/>
            <a:ext cx="134938" cy="173038"/>
          </a:xfrm>
          <a:custGeom>
            <a:avLst/>
            <a:gdLst>
              <a:gd name="T0" fmla="*/ 0 w 33"/>
              <a:gd name="T1" fmla="*/ 0 h 42"/>
              <a:gd name="T2" fmla="*/ 0 w 33"/>
              <a:gd name="T3" fmla="*/ 0 h 42"/>
              <a:gd name="T4" fmla="*/ 24 w 33"/>
              <a:gd name="T5" fmla="*/ 42 h 42"/>
              <a:gd name="T6" fmla="*/ 24 w 33"/>
              <a:gd name="T7" fmla="*/ 42 h 42"/>
              <a:gd name="T8" fmla="*/ 32 w 33"/>
              <a:gd name="T9" fmla="*/ 28 h 42"/>
              <a:gd name="T10" fmla="*/ 29 w 33"/>
              <a:gd name="T11" fmla="*/ 11 h 42"/>
              <a:gd name="T12" fmla="*/ 17 w 33"/>
              <a:gd name="T13" fmla="*/ 0 h 42"/>
              <a:gd name="T14" fmla="*/ 8 w 33"/>
              <a:gd name="T15" fmla="*/ 2 h 42"/>
              <a:gd name="T16" fmla="*/ 0 w 33"/>
              <a:gd name="T1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42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24" y="42"/>
                  <a:pt x="24" y="42"/>
                  <a:pt x="24" y="42"/>
                </a:cubicBezTo>
                <a:cubicBezTo>
                  <a:pt x="24" y="42"/>
                  <a:pt x="24" y="42"/>
                  <a:pt x="24" y="42"/>
                </a:cubicBezTo>
                <a:cubicBezTo>
                  <a:pt x="25" y="36"/>
                  <a:pt x="28" y="31"/>
                  <a:pt x="32" y="28"/>
                </a:cubicBezTo>
                <a:cubicBezTo>
                  <a:pt x="33" y="22"/>
                  <a:pt x="32" y="16"/>
                  <a:pt x="29" y="11"/>
                </a:cubicBezTo>
                <a:cubicBezTo>
                  <a:pt x="27" y="6"/>
                  <a:pt x="22" y="2"/>
                  <a:pt x="17" y="0"/>
                </a:cubicBezTo>
                <a:cubicBezTo>
                  <a:pt x="14" y="1"/>
                  <a:pt x="11" y="2"/>
                  <a:pt x="8" y="2"/>
                </a:cubicBezTo>
                <a:cubicBezTo>
                  <a:pt x="6" y="2"/>
                  <a:pt x="3" y="1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976938" y="5526088"/>
            <a:ext cx="33338" cy="57150"/>
          </a:xfrm>
          <a:custGeom>
            <a:avLst/>
            <a:gdLst>
              <a:gd name="T0" fmla="*/ 8 w 8"/>
              <a:gd name="T1" fmla="*/ 0 h 14"/>
              <a:gd name="T2" fmla="*/ 0 w 8"/>
              <a:gd name="T3" fmla="*/ 14 h 14"/>
              <a:gd name="T4" fmla="*/ 8 w 8"/>
              <a:gd name="T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14">
                <a:moveTo>
                  <a:pt x="8" y="0"/>
                </a:moveTo>
                <a:cubicBezTo>
                  <a:pt x="4" y="3"/>
                  <a:pt x="1" y="8"/>
                  <a:pt x="0" y="14"/>
                </a:cubicBezTo>
                <a:cubicBezTo>
                  <a:pt x="4" y="10"/>
                  <a:pt x="7" y="5"/>
                  <a:pt x="8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5976938" y="5241925"/>
            <a:ext cx="196850" cy="82550"/>
          </a:xfrm>
          <a:custGeom>
            <a:avLst/>
            <a:gdLst>
              <a:gd name="T0" fmla="*/ 48 w 48"/>
              <a:gd name="T1" fmla="*/ 0 h 20"/>
              <a:gd name="T2" fmla="*/ 0 w 48"/>
              <a:gd name="T3" fmla="*/ 0 h 20"/>
              <a:gd name="T4" fmla="*/ 8 w 48"/>
              <a:gd name="T5" fmla="*/ 15 h 20"/>
              <a:gd name="T6" fmla="*/ 24 w 48"/>
              <a:gd name="T7" fmla="*/ 20 h 20"/>
              <a:gd name="T8" fmla="*/ 39 w 48"/>
              <a:gd name="T9" fmla="*/ 15 h 20"/>
              <a:gd name="T10" fmla="*/ 47 w 48"/>
              <a:gd name="T11" fmla="*/ 1 h 20"/>
              <a:gd name="T12" fmla="*/ 48 w 48"/>
              <a:gd name="T1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20">
                <a:moveTo>
                  <a:pt x="48" y="0"/>
                </a:moveTo>
                <a:cubicBezTo>
                  <a:pt x="0" y="0"/>
                  <a:pt x="0" y="0"/>
                  <a:pt x="0" y="0"/>
                </a:cubicBezTo>
                <a:cubicBezTo>
                  <a:pt x="4" y="4"/>
                  <a:pt x="7" y="9"/>
                  <a:pt x="8" y="15"/>
                </a:cubicBezTo>
                <a:cubicBezTo>
                  <a:pt x="13" y="18"/>
                  <a:pt x="18" y="20"/>
                  <a:pt x="24" y="20"/>
                </a:cubicBezTo>
                <a:cubicBezTo>
                  <a:pt x="29" y="20"/>
                  <a:pt x="35" y="18"/>
                  <a:pt x="39" y="15"/>
                </a:cubicBezTo>
                <a:cubicBezTo>
                  <a:pt x="40" y="9"/>
                  <a:pt x="43" y="4"/>
                  <a:pt x="47" y="1"/>
                </a:cubicBezTo>
                <a:cubicBezTo>
                  <a:pt x="47" y="0"/>
                  <a:pt x="47" y="0"/>
                  <a:pt x="48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5878513" y="5241925"/>
            <a:ext cx="134938" cy="168275"/>
          </a:xfrm>
          <a:custGeom>
            <a:avLst/>
            <a:gdLst>
              <a:gd name="T0" fmla="*/ 24 w 33"/>
              <a:gd name="T1" fmla="*/ 0 h 41"/>
              <a:gd name="T2" fmla="*/ 0 w 33"/>
              <a:gd name="T3" fmla="*/ 41 h 41"/>
              <a:gd name="T4" fmla="*/ 0 w 33"/>
              <a:gd name="T5" fmla="*/ 41 h 41"/>
              <a:gd name="T6" fmla="*/ 8 w 33"/>
              <a:gd name="T7" fmla="*/ 40 h 41"/>
              <a:gd name="T8" fmla="*/ 17 w 33"/>
              <a:gd name="T9" fmla="*/ 41 h 41"/>
              <a:gd name="T10" fmla="*/ 29 w 33"/>
              <a:gd name="T11" fmla="*/ 31 h 41"/>
              <a:gd name="T12" fmla="*/ 32 w 33"/>
              <a:gd name="T13" fmla="*/ 15 h 41"/>
              <a:gd name="T14" fmla="*/ 24 w 33"/>
              <a:gd name="T15" fmla="*/ 0 h 41"/>
              <a:gd name="T16" fmla="*/ 24 w 33"/>
              <a:gd name="T17" fmla="*/ 0 h 41"/>
              <a:gd name="T18" fmla="*/ 24 w 33"/>
              <a:gd name="T1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41">
                <a:moveTo>
                  <a:pt x="24" y="0"/>
                </a:move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3" y="40"/>
                  <a:pt x="6" y="40"/>
                  <a:pt x="8" y="40"/>
                </a:cubicBezTo>
                <a:cubicBezTo>
                  <a:pt x="11" y="40"/>
                  <a:pt x="14" y="40"/>
                  <a:pt x="17" y="41"/>
                </a:cubicBezTo>
                <a:cubicBezTo>
                  <a:pt x="22" y="39"/>
                  <a:pt x="27" y="36"/>
                  <a:pt x="29" y="31"/>
                </a:cubicBezTo>
                <a:cubicBezTo>
                  <a:pt x="32" y="26"/>
                  <a:pt x="33" y="20"/>
                  <a:pt x="32" y="15"/>
                </a:cubicBezTo>
                <a:cubicBezTo>
                  <a:pt x="28" y="11"/>
                  <a:pt x="25" y="6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5878513" y="5405438"/>
            <a:ext cx="69850" cy="12700"/>
          </a:xfrm>
          <a:custGeom>
            <a:avLst/>
            <a:gdLst>
              <a:gd name="T0" fmla="*/ 8 w 17"/>
              <a:gd name="T1" fmla="*/ 0 h 3"/>
              <a:gd name="T2" fmla="*/ 0 w 17"/>
              <a:gd name="T3" fmla="*/ 1 h 3"/>
              <a:gd name="T4" fmla="*/ 8 w 17"/>
              <a:gd name="T5" fmla="*/ 3 h 3"/>
              <a:gd name="T6" fmla="*/ 17 w 17"/>
              <a:gd name="T7" fmla="*/ 1 h 3"/>
              <a:gd name="T8" fmla="*/ 8 w 17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3">
                <a:moveTo>
                  <a:pt x="8" y="0"/>
                </a:moveTo>
                <a:cubicBezTo>
                  <a:pt x="6" y="0"/>
                  <a:pt x="3" y="0"/>
                  <a:pt x="0" y="1"/>
                </a:cubicBezTo>
                <a:cubicBezTo>
                  <a:pt x="3" y="2"/>
                  <a:pt x="6" y="3"/>
                  <a:pt x="8" y="3"/>
                </a:cubicBezTo>
                <a:cubicBezTo>
                  <a:pt x="11" y="3"/>
                  <a:pt x="14" y="2"/>
                  <a:pt x="17" y="1"/>
                </a:cubicBezTo>
                <a:cubicBezTo>
                  <a:pt x="14" y="0"/>
                  <a:pt x="11" y="0"/>
                  <a:pt x="8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5976938" y="5241925"/>
            <a:ext cx="33338" cy="61913"/>
          </a:xfrm>
          <a:custGeom>
            <a:avLst/>
            <a:gdLst>
              <a:gd name="T0" fmla="*/ 0 w 8"/>
              <a:gd name="T1" fmla="*/ 0 h 15"/>
              <a:gd name="T2" fmla="*/ 0 w 8"/>
              <a:gd name="T3" fmla="*/ 0 h 15"/>
              <a:gd name="T4" fmla="*/ 8 w 8"/>
              <a:gd name="T5" fmla="*/ 15 h 15"/>
              <a:gd name="T6" fmla="*/ 0 w 8"/>
              <a:gd name="T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5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6"/>
                  <a:pt x="4" y="11"/>
                  <a:pt x="8" y="15"/>
                </a:cubicBezTo>
                <a:cubicBezTo>
                  <a:pt x="7" y="9"/>
                  <a:pt x="4" y="4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6132513" y="5245100"/>
            <a:ext cx="134938" cy="169863"/>
          </a:xfrm>
          <a:custGeom>
            <a:avLst/>
            <a:gdLst>
              <a:gd name="T0" fmla="*/ 10 w 33"/>
              <a:gd name="T1" fmla="*/ 0 h 41"/>
              <a:gd name="T2" fmla="*/ 9 w 33"/>
              <a:gd name="T3" fmla="*/ 0 h 41"/>
              <a:gd name="T4" fmla="*/ 1 w 33"/>
              <a:gd name="T5" fmla="*/ 14 h 41"/>
              <a:gd name="T6" fmla="*/ 4 w 33"/>
              <a:gd name="T7" fmla="*/ 31 h 41"/>
              <a:gd name="T8" fmla="*/ 16 w 33"/>
              <a:gd name="T9" fmla="*/ 41 h 41"/>
              <a:gd name="T10" fmla="*/ 25 w 33"/>
              <a:gd name="T11" fmla="*/ 39 h 41"/>
              <a:gd name="T12" fmla="*/ 33 w 33"/>
              <a:gd name="T13" fmla="*/ 41 h 41"/>
              <a:gd name="T14" fmla="*/ 33 w 33"/>
              <a:gd name="T15" fmla="*/ 41 h 41"/>
              <a:gd name="T16" fmla="*/ 10 w 33"/>
              <a:gd name="T1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41">
                <a:moveTo>
                  <a:pt x="10" y="0"/>
                </a:moveTo>
                <a:cubicBezTo>
                  <a:pt x="9" y="0"/>
                  <a:pt x="9" y="0"/>
                  <a:pt x="9" y="0"/>
                </a:cubicBezTo>
                <a:cubicBezTo>
                  <a:pt x="8" y="5"/>
                  <a:pt x="5" y="10"/>
                  <a:pt x="1" y="14"/>
                </a:cubicBezTo>
                <a:cubicBezTo>
                  <a:pt x="0" y="19"/>
                  <a:pt x="1" y="25"/>
                  <a:pt x="4" y="31"/>
                </a:cubicBezTo>
                <a:cubicBezTo>
                  <a:pt x="7" y="36"/>
                  <a:pt x="11" y="39"/>
                  <a:pt x="16" y="41"/>
                </a:cubicBezTo>
                <a:cubicBezTo>
                  <a:pt x="19" y="40"/>
                  <a:pt x="22" y="39"/>
                  <a:pt x="25" y="39"/>
                </a:cubicBezTo>
                <a:cubicBezTo>
                  <a:pt x="28" y="39"/>
                  <a:pt x="31" y="40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10" y="0"/>
                  <a:pt x="10" y="0"/>
                  <a:pt x="1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6197600" y="5405438"/>
            <a:ext cx="69850" cy="17463"/>
          </a:xfrm>
          <a:custGeom>
            <a:avLst/>
            <a:gdLst>
              <a:gd name="T0" fmla="*/ 9 w 17"/>
              <a:gd name="T1" fmla="*/ 0 h 4"/>
              <a:gd name="T2" fmla="*/ 0 w 17"/>
              <a:gd name="T3" fmla="*/ 2 h 4"/>
              <a:gd name="T4" fmla="*/ 9 w 17"/>
              <a:gd name="T5" fmla="*/ 4 h 4"/>
              <a:gd name="T6" fmla="*/ 17 w 17"/>
              <a:gd name="T7" fmla="*/ 2 h 4"/>
              <a:gd name="T8" fmla="*/ 9 w 17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4">
                <a:moveTo>
                  <a:pt x="9" y="0"/>
                </a:moveTo>
                <a:cubicBezTo>
                  <a:pt x="6" y="0"/>
                  <a:pt x="3" y="1"/>
                  <a:pt x="0" y="2"/>
                </a:cubicBezTo>
                <a:cubicBezTo>
                  <a:pt x="3" y="3"/>
                  <a:pt x="6" y="4"/>
                  <a:pt x="9" y="4"/>
                </a:cubicBezTo>
                <a:cubicBezTo>
                  <a:pt x="12" y="4"/>
                  <a:pt x="15" y="3"/>
                  <a:pt x="17" y="2"/>
                </a:cubicBezTo>
                <a:cubicBezTo>
                  <a:pt x="15" y="1"/>
                  <a:pt x="12" y="0"/>
                  <a:pt x="9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6137275" y="5245100"/>
            <a:ext cx="31750" cy="58738"/>
          </a:xfrm>
          <a:custGeom>
            <a:avLst/>
            <a:gdLst>
              <a:gd name="T0" fmla="*/ 8 w 8"/>
              <a:gd name="T1" fmla="*/ 0 h 14"/>
              <a:gd name="T2" fmla="*/ 0 w 8"/>
              <a:gd name="T3" fmla="*/ 14 h 14"/>
              <a:gd name="T4" fmla="*/ 8 w 8"/>
              <a:gd name="T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14">
                <a:moveTo>
                  <a:pt x="8" y="0"/>
                </a:moveTo>
                <a:cubicBezTo>
                  <a:pt x="4" y="3"/>
                  <a:pt x="1" y="8"/>
                  <a:pt x="0" y="14"/>
                </a:cubicBezTo>
                <a:cubicBezTo>
                  <a:pt x="4" y="10"/>
                  <a:pt x="7" y="5"/>
                  <a:pt x="8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48" name="Oval 31"/>
          <p:cNvSpPr>
            <a:spLocks noChangeArrowheads="1"/>
          </p:cNvSpPr>
          <p:nvPr/>
        </p:nvSpPr>
        <p:spPr bwMode="auto">
          <a:xfrm>
            <a:off x="6021388" y="4999038"/>
            <a:ext cx="107950" cy="1016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49" name="Freeform 32"/>
          <p:cNvSpPr>
            <a:spLocks/>
          </p:cNvSpPr>
          <p:nvPr/>
        </p:nvSpPr>
        <p:spPr bwMode="auto">
          <a:xfrm>
            <a:off x="5976938" y="5138738"/>
            <a:ext cx="196850" cy="82550"/>
          </a:xfrm>
          <a:custGeom>
            <a:avLst/>
            <a:gdLst>
              <a:gd name="T0" fmla="*/ 24 w 48"/>
              <a:gd name="T1" fmla="*/ 0 h 20"/>
              <a:gd name="T2" fmla="*/ 8 w 48"/>
              <a:gd name="T3" fmla="*/ 5 h 20"/>
              <a:gd name="T4" fmla="*/ 0 w 48"/>
              <a:gd name="T5" fmla="*/ 19 h 20"/>
              <a:gd name="T6" fmla="*/ 0 w 48"/>
              <a:gd name="T7" fmla="*/ 20 h 20"/>
              <a:gd name="T8" fmla="*/ 48 w 48"/>
              <a:gd name="T9" fmla="*/ 20 h 20"/>
              <a:gd name="T10" fmla="*/ 48 w 48"/>
              <a:gd name="T11" fmla="*/ 20 h 20"/>
              <a:gd name="T12" fmla="*/ 39 w 48"/>
              <a:gd name="T13" fmla="*/ 5 h 20"/>
              <a:gd name="T14" fmla="*/ 24 w 48"/>
              <a:gd name="T1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20">
                <a:moveTo>
                  <a:pt x="24" y="0"/>
                </a:moveTo>
                <a:cubicBezTo>
                  <a:pt x="18" y="0"/>
                  <a:pt x="12" y="2"/>
                  <a:pt x="8" y="5"/>
                </a:cubicBezTo>
                <a:cubicBezTo>
                  <a:pt x="7" y="11"/>
                  <a:pt x="4" y="16"/>
                  <a:pt x="0" y="19"/>
                </a:cubicBezTo>
                <a:cubicBezTo>
                  <a:pt x="0" y="20"/>
                  <a:pt x="0" y="20"/>
                  <a:pt x="0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3" y="16"/>
                  <a:pt x="40" y="11"/>
                  <a:pt x="39" y="5"/>
                </a:cubicBezTo>
                <a:cubicBezTo>
                  <a:pt x="35" y="2"/>
                  <a:pt x="29" y="0"/>
                  <a:pt x="2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51" name="Freeform 33"/>
          <p:cNvSpPr>
            <a:spLocks/>
          </p:cNvSpPr>
          <p:nvPr/>
        </p:nvSpPr>
        <p:spPr bwMode="auto">
          <a:xfrm>
            <a:off x="6132513" y="5051425"/>
            <a:ext cx="134938" cy="169863"/>
          </a:xfrm>
          <a:custGeom>
            <a:avLst/>
            <a:gdLst>
              <a:gd name="T0" fmla="*/ 33 w 33"/>
              <a:gd name="T1" fmla="*/ 0 h 41"/>
              <a:gd name="T2" fmla="*/ 25 w 33"/>
              <a:gd name="T3" fmla="*/ 2 h 41"/>
              <a:gd name="T4" fmla="*/ 16 w 33"/>
              <a:gd name="T5" fmla="*/ 0 h 41"/>
              <a:gd name="T6" fmla="*/ 4 w 33"/>
              <a:gd name="T7" fmla="*/ 10 h 41"/>
              <a:gd name="T8" fmla="*/ 1 w 33"/>
              <a:gd name="T9" fmla="*/ 26 h 41"/>
              <a:gd name="T10" fmla="*/ 10 w 33"/>
              <a:gd name="T11" fmla="*/ 41 h 41"/>
              <a:gd name="T12" fmla="*/ 10 w 33"/>
              <a:gd name="T13" fmla="*/ 41 h 41"/>
              <a:gd name="T14" fmla="*/ 33 w 33"/>
              <a:gd name="T15" fmla="*/ 0 h 41"/>
              <a:gd name="T16" fmla="*/ 33 w 33"/>
              <a:gd name="T1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41">
                <a:moveTo>
                  <a:pt x="33" y="0"/>
                </a:moveTo>
                <a:cubicBezTo>
                  <a:pt x="31" y="1"/>
                  <a:pt x="28" y="2"/>
                  <a:pt x="25" y="2"/>
                </a:cubicBezTo>
                <a:cubicBezTo>
                  <a:pt x="22" y="2"/>
                  <a:pt x="19" y="1"/>
                  <a:pt x="16" y="0"/>
                </a:cubicBezTo>
                <a:cubicBezTo>
                  <a:pt x="11" y="2"/>
                  <a:pt x="7" y="5"/>
                  <a:pt x="4" y="10"/>
                </a:cubicBezTo>
                <a:cubicBezTo>
                  <a:pt x="1" y="15"/>
                  <a:pt x="0" y="21"/>
                  <a:pt x="1" y="26"/>
                </a:cubicBezTo>
                <a:cubicBezTo>
                  <a:pt x="5" y="30"/>
                  <a:pt x="9" y="35"/>
                  <a:pt x="10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53" name="Freeform 34"/>
          <p:cNvSpPr>
            <a:spLocks/>
          </p:cNvSpPr>
          <p:nvPr/>
        </p:nvSpPr>
        <p:spPr bwMode="auto">
          <a:xfrm>
            <a:off x="6137275" y="5159375"/>
            <a:ext cx="36513" cy="61913"/>
          </a:xfrm>
          <a:custGeom>
            <a:avLst/>
            <a:gdLst>
              <a:gd name="T0" fmla="*/ 0 w 9"/>
              <a:gd name="T1" fmla="*/ 0 h 15"/>
              <a:gd name="T2" fmla="*/ 9 w 9"/>
              <a:gd name="T3" fmla="*/ 15 h 15"/>
              <a:gd name="T4" fmla="*/ 0 w 9"/>
              <a:gd name="T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15">
                <a:moveTo>
                  <a:pt x="0" y="0"/>
                </a:moveTo>
                <a:cubicBezTo>
                  <a:pt x="1" y="6"/>
                  <a:pt x="4" y="11"/>
                  <a:pt x="9" y="15"/>
                </a:cubicBezTo>
                <a:cubicBezTo>
                  <a:pt x="8" y="9"/>
                  <a:pt x="4" y="4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55" name="Freeform 35"/>
          <p:cNvSpPr>
            <a:spLocks/>
          </p:cNvSpPr>
          <p:nvPr/>
        </p:nvSpPr>
        <p:spPr bwMode="auto">
          <a:xfrm>
            <a:off x="5878513" y="5048250"/>
            <a:ext cx="134938" cy="173038"/>
          </a:xfrm>
          <a:custGeom>
            <a:avLst/>
            <a:gdLst>
              <a:gd name="T0" fmla="*/ 0 w 33"/>
              <a:gd name="T1" fmla="*/ 0 h 42"/>
              <a:gd name="T2" fmla="*/ 0 w 33"/>
              <a:gd name="T3" fmla="*/ 0 h 42"/>
              <a:gd name="T4" fmla="*/ 24 w 33"/>
              <a:gd name="T5" fmla="*/ 42 h 42"/>
              <a:gd name="T6" fmla="*/ 24 w 33"/>
              <a:gd name="T7" fmla="*/ 41 h 42"/>
              <a:gd name="T8" fmla="*/ 32 w 33"/>
              <a:gd name="T9" fmla="*/ 27 h 42"/>
              <a:gd name="T10" fmla="*/ 29 w 33"/>
              <a:gd name="T11" fmla="*/ 11 h 42"/>
              <a:gd name="T12" fmla="*/ 17 w 33"/>
              <a:gd name="T13" fmla="*/ 0 h 42"/>
              <a:gd name="T14" fmla="*/ 8 w 33"/>
              <a:gd name="T15" fmla="*/ 2 h 42"/>
              <a:gd name="T16" fmla="*/ 0 w 33"/>
              <a:gd name="T1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42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24" y="42"/>
                  <a:pt x="24" y="42"/>
                  <a:pt x="24" y="42"/>
                </a:cubicBezTo>
                <a:cubicBezTo>
                  <a:pt x="24" y="41"/>
                  <a:pt x="24" y="41"/>
                  <a:pt x="24" y="41"/>
                </a:cubicBezTo>
                <a:cubicBezTo>
                  <a:pt x="25" y="36"/>
                  <a:pt x="28" y="31"/>
                  <a:pt x="32" y="27"/>
                </a:cubicBezTo>
                <a:cubicBezTo>
                  <a:pt x="33" y="22"/>
                  <a:pt x="32" y="16"/>
                  <a:pt x="29" y="11"/>
                </a:cubicBezTo>
                <a:cubicBezTo>
                  <a:pt x="27" y="6"/>
                  <a:pt x="22" y="2"/>
                  <a:pt x="17" y="0"/>
                </a:cubicBezTo>
                <a:cubicBezTo>
                  <a:pt x="14" y="1"/>
                  <a:pt x="11" y="2"/>
                  <a:pt x="8" y="2"/>
                </a:cubicBezTo>
                <a:cubicBezTo>
                  <a:pt x="6" y="2"/>
                  <a:pt x="3" y="1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56" name="Freeform 36"/>
          <p:cNvSpPr>
            <a:spLocks/>
          </p:cNvSpPr>
          <p:nvPr/>
        </p:nvSpPr>
        <p:spPr bwMode="auto">
          <a:xfrm>
            <a:off x="5976938" y="5159375"/>
            <a:ext cx="33338" cy="57150"/>
          </a:xfrm>
          <a:custGeom>
            <a:avLst/>
            <a:gdLst>
              <a:gd name="T0" fmla="*/ 8 w 8"/>
              <a:gd name="T1" fmla="*/ 0 h 14"/>
              <a:gd name="T2" fmla="*/ 0 w 8"/>
              <a:gd name="T3" fmla="*/ 14 h 14"/>
              <a:gd name="T4" fmla="*/ 8 w 8"/>
              <a:gd name="T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14">
                <a:moveTo>
                  <a:pt x="8" y="0"/>
                </a:moveTo>
                <a:cubicBezTo>
                  <a:pt x="4" y="4"/>
                  <a:pt x="1" y="9"/>
                  <a:pt x="0" y="14"/>
                </a:cubicBezTo>
                <a:cubicBezTo>
                  <a:pt x="4" y="11"/>
                  <a:pt x="7" y="6"/>
                  <a:pt x="8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57" name="Freeform 37"/>
          <p:cNvSpPr>
            <a:spLocks/>
          </p:cNvSpPr>
          <p:nvPr/>
        </p:nvSpPr>
        <p:spPr bwMode="auto">
          <a:xfrm>
            <a:off x="5976938" y="4878388"/>
            <a:ext cx="196850" cy="82550"/>
          </a:xfrm>
          <a:custGeom>
            <a:avLst/>
            <a:gdLst>
              <a:gd name="T0" fmla="*/ 48 w 48"/>
              <a:gd name="T1" fmla="*/ 0 h 20"/>
              <a:gd name="T2" fmla="*/ 0 w 48"/>
              <a:gd name="T3" fmla="*/ 0 h 20"/>
              <a:gd name="T4" fmla="*/ 8 w 48"/>
              <a:gd name="T5" fmla="*/ 15 h 20"/>
              <a:gd name="T6" fmla="*/ 24 w 48"/>
              <a:gd name="T7" fmla="*/ 20 h 20"/>
              <a:gd name="T8" fmla="*/ 39 w 48"/>
              <a:gd name="T9" fmla="*/ 15 h 20"/>
              <a:gd name="T10" fmla="*/ 47 w 48"/>
              <a:gd name="T11" fmla="*/ 1 h 20"/>
              <a:gd name="T12" fmla="*/ 48 w 48"/>
              <a:gd name="T1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20">
                <a:moveTo>
                  <a:pt x="48" y="0"/>
                </a:moveTo>
                <a:cubicBezTo>
                  <a:pt x="0" y="0"/>
                  <a:pt x="0" y="0"/>
                  <a:pt x="0" y="0"/>
                </a:cubicBezTo>
                <a:cubicBezTo>
                  <a:pt x="4" y="4"/>
                  <a:pt x="7" y="9"/>
                  <a:pt x="8" y="15"/>
                </a:cubicBezTo>
                <a:cubicBezTo>
                  <a:pt x="13" y="18"/>
                  <a:pt x="18" y="20"/>
                  <a:pt x="24" y="20"/>
                </a:cubicBezTo>
                <a:cubicBezTo>
                  <a:pt x="29" y="20"/>
                  <a:pt x="35" y="18"/>
                  <a:pt x="39" y="15"/>
                </a:cubicBezTo>
                <a:cubicBezTo>
                  <a:pt x="40" y="9"/>
                  <a:pt x="43" y="4"/>
                  <a:pt x="47" y="1"/>
                </a:cubicBezTo>
                <a:cubicBezTo>
                  <a:pt x="47" y="0"/>
                  <a:pt x="47" y="0"/>
                  <a:pt x="48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58" name="Freeform 38"/>
          <p:cNvSpPr>
            <a:spLocks/>
          </p:cNvSpPr>
          <p:nvPr/>
        </p:nvSpPr>
        <p:spPr bwMode="auto">
          <a:xfrm>
            <a:off x="5878513" y="4878388"/>
            <a:ext cx="134938" cy="169863"/>
          </a:xfrm>
          <a:custGeom>
            <a:avLst/>
            <a:gdLst>
              <a:gd name="T0" fmla="*/ 24 w 33"/>
              <a:gd name="T1" fmla="*/ 0 h 41"/>
              <a:gd name="T2" fmla="*/ 0 w 33"/>
              <a:gd name="T3" fmla="*/ 41 h 41"/>
              <a:gd name="T4" fmla="*/ 0 w 33"/>
              <a:gd name="T5" fmla="*/ 41 h 41"/>
              <a:gd name="T6" fmla="*/ 8 w 33"/>
              <a:gd name="T7" fmla="*/ 39 h 41"/>
              <a:gd name="T8" fmla="*/ 17 w 33"/>
              <a:gd name="T9" fmla="*/ 41 h 41"/>
              <a:gd name="T10" fmla="*/ 29 w 33"/>
              <a:gd name="T11" fmla="*/ 31 h 41"/>
              <a:gd name="T12" fmla="*/ 32 w 33"/>
              <a:gd name="T13" fmla="*/ 15 h 41"/>
              <a:gd name="T14" fmla="*/ 24 w 33"/>
              <a:gd name="T15" fmla="*/ 0 h 41"/>
              <a:gd name="T16" fmla="*/ 24 w 33"/>
              <a:gd name="T17" fmla="*/ 0 h 41"/>
              <a:gd name="T18" fmla="*/ 24 w 33"/>
              <a:gd name="T1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41">
                <a:moveTo>
                  <a:pt x="24" y="0"/>
                </a:move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3" y="40"/>
                  <a:pt x="6" y="39"/>
                  <a:pt x="8" y="39"/>
                </a:cubicBezTo>
                <a:cubicBezTo>
                  <a:pt x="11" y="39"/>
                  <a:pt x="14" y="40"/>
                  <a:pt x="17" y="41"/>
                </a:cubicBezTo>
                <a:cubicBezTo>
                  <a:pt x="22" y="39"/>
                  <a:pt x="27" y="36"/>
                  <a:pt x="29" y="31"/>
                </a:cubicBezTo>
                <a:cubicBezTo>
                  <a:pt x="32" y="26"/>
                  <a:pt x="33" y="20"/>
                  <a:pt x="32" y="15"/>
                </a:cubicBezTo>
                <a:cubicBezTo>
                  <a:pt x="28" y="11"/>
                  <a:pt x="25" y="6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59" name="Freeform 39"/>
          <p:cNvSpPr>
            <a:spLocks/>
          </p:cNvSpPr>
          <p:nvPr/>
        </p:nvSpPr>
        <p:spPr bwMode="auto">
          <a:xfrm>
            <a:off x="5878513" y="5040313"/>
            <a:ext cx="69850" cy="15875"/>
          </a:xfrm>
          <a:custGeom>
            <a:avLst/>
            <a:gdLst>
              <a:gd name="T0" fmla="*/ 8 w 17"/>
              <a:gd name="T1" fmla="*/ 0 h 4"/>
              <a:gd name="T2" fmla="*/ 0 w 17"/>
              <a:gd name="T3" fmla="*/ 2 h 4"/>
              <a:gd name="T4" fmla="*/ 8 w 17"/>
              <a:gd name="T5" fmla="*/ 4 h 4"/>
              <a:gd name="T6" fmla="*/ 17 w 17"/>
              <a:gd name="T7" fmla="*/ 2 h 4"/>
              <a:gd name="T8" fmla="*/ 8 w 17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4">
                <a:moveTo>
                  <a:pt x="8" y="0"/>
                </a:moveTo>
                <a:cubicBezTo>
                  <a:pt x="6" y="0"/>
                  <a:pt x="3" y="1"/>
                  <a:pt x="0" y="2"/>
                </a:cubicBezTo>
                <a:cubicBezTo>
                  <a:pt x="3" y="3"/>
                  <a:pt x="6" y="4"/>
                  <a:pt x="8" y="4"/>
                </a:cubicBezTo>
                <a:cubicBezTo>
                  <a:pt x="11" y="4"/>
                  <a:pt x="14" y="3"/>
                  <a:pt x="17" y="2"/>
                </a:cubicBezTo>
                <a:cubicBezTo>
                  <a:pt x="14" y="1"/>
                  <a:pt x="11" y="0"/>
                  <a:pt x="8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60" name="Freeform 40"/>
          <p:cNvSpPr>
            <a:spLocks/>
          </p:cNvSpPr>
          <p:nvPr/>
        </p:nvSpPr>
        <p:spPr bwMode="auto">
          <a:xfrm>
            <a:off x="5976938" y="4878388"/>
            <a:ext cx="33338" cy="61913"/>
          </a:xfrm>
          <a:custGeom>
            <a:avLst/>
            <a:gdLst>
              <a:gd name="T0" fmla="*/ 0 w 8"/>
              <a:gd name="T1" fmla="*/ 0 h 15"/>
              <a:gd name="T2" fmla="*/ 0 w 8"/>
              <a:gd name="T3" fmla="*/ 0 h 15"/>
              <a:gd name="T4" fmla="*/ 8 w 8"/>
              <a:gd name="T5" fmla="*/ 15 h 15"/>
              <a:gd name="T6" fmla="*/ 0 w 8"/>
              <a:gd name="T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5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6"/>
                  <a:pt x="4" y="11"/>
                  <a:pt x="8" y="15"/>
                </a:cubicBezTo>
                <a:cubicBezTo>
                  <a:pt x="7" y="9"/>
                  <a:pt x="4" y="4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61" name="Freeform 41"/>
          <p:cNvSpPr>
            <a:spLocks/>
          </p:cNvSpPr>
          <p:nvPr/>
        </p:nvSpPr>
        <p:spPr bwMode="auto">
          <a:xfrm>
            <a:off x="6132513" y="4878388"/>
            <a:ext cx="134938" cy="173038"/>
          </a:xfrm>
          <a:custGeom>
            <a:avLst/>
            <a:gdLst>
              <a:gd name="T0" fmla="*/ 10 w 33"/>
              <a:gd name="T1" fmla="*/ 0 h 42"/>
              <a:gd name="T2" fmla="*/ 9 w 33"/>
              <a:gd name="T3" fmla="*/ 1 h 42"/>
              <a:gd name="T4" fmla="*/ 1 w 33"/>
              <a:gd name="T5" fmla="*/ 15 h 42"/>
              <a:gd name="T6" fmla="*/ 4 w 33"/>
              <a:gd name="T7" fmla="*/ 31 h 42"/>
              <a:gd name="T8" fmla="*/ 16 w 33"/>
              <a:gd name="T9" fmla="*/ 42 h 42"/>
              <a:gd name="T10" fmla="*/ 25 w 33"/>
              <a:gd name="T11" fmla="*/ 40 h 42"/>
              <a:gd name="T12" fmla="*/ 33 w 33"/>
              <a:gd name="T13" fmla="*/ 42 h 42"/>
              <a:gd name="T14" fmla="*/ 33 w 33"/>
              <a:gd name="T15" fmla="*/ 42 h 42"/>
              <a:gd name="T16" fmla="*/ 10 w 33"/>
              <a:gd name="T1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42">
                <a:moveTo>
                  <a:pt x="10" y="0"/>
                </a:moveTo>
                <a:cubicBezTo>
                  <a:pt x="9" y="0"/>
                  <a:pt x="9" y="1"/>
                  <a:pt x="9" y="1"/>
                </a:cubicBezTo>
                <a:cubicBezTo>
                  <a:pt x="8" y="6"/>
                  <a:pt x="5" y="11"/>
                  <a:pt x="1" y="15"/>
                </a:cubicBezTo>
                <a:cubicBezTo>
                  <a:pt x="0" y="20"/>
                  <a:pt x="1" y="26"/>
                  <a:pt x="4" y="31"/>
                </a:cubicBezTo>
                <a:cubicBezTo>
                  <a:pt x="7" y="36"/>
                  <a:pt x="11" y="40"/>
                  <a:pt x="16" y="42"/>
                </a:cubicBezTo>
                <a:cubicBezTo>
                  <a:pt x="19" y="41"/>
                  <a:pt x="22" y="40"/>
                  <a:pt x="25" y="40"/>
                </a:cubicBezTo>
                <a:cubicBezTo>
                  <a:pt x="28" y="40"/>
                  <a:pt x="31" y="41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10" y="0"/>
                  <a:pt x="10" y="0"/>
                  <a:pt x="1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62" name="Freeform 42"/>
          <p:cNvSpPr>
            <a:spLocks/>
          </p:cNvSpPr>
          <p:nvPr/>
        </p:nvSpPr>
        <p:spPr bwMode="auto">
          <a:xfrm>
            <a:off x="6197600" y="5043488"/>
            <a:ext cx="69850" cy="17463"/>
          </a:xfrm>
          <a:custGeom>
            <a:avLst/>
            <a:gdLst>
              <a:gd name="T0" fmla="*/ 9 w 17"/>
              <a:gd name="T1" fmla="*/ 0 h 4"/>
              <a:gd name="T2" fmla="*/ 0 w 17"/>
              <a:gd name="T3" fmla="*/ 2 h 4"/>
              <a:gd name="T4" fmla="*/ 9 w 17"/>
              <a:gd name="T5" fmla="*/ 4 h 4"/>
              <a:gd name="T6" fmla="*/ 17 w 17"/>
              <a:gd name="T7" fmla="*/ 2 h 4"/>
              <a:gd name="T8" fmla="*/ 9 w 17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4">
                <a:moveTo>
                  <a:pt x="9" y="0"/>
                </a:moveTo>
                <a:cubicBezTo>
                  <a:pt x="6" y="0"/>
                  <a:pt x="3" y="1"/>
                  <a:pt x="0" y="2"/>
                </a:cubicBezTo>
                <a:cubicBezTo>
                  <a:pt x="3" y="3"/>
                  <a:pt x="6" y="4"/>
                  <a:pt x="9" y="4"/>
                </a:cubicBezTo>
                <a:cubicBezTo>
                  <a:pt x="12" y="4"/>
                  <a:pt x="15" y="3"/>
                  <a:pt x="17" y="2"/>
                </a:cubicBezTo>
                <a:cubicBezTo>
                  <a:pt x="15" y="1"/>
                  <a:pt x="12" y="0"/>
                  <a:pt x="9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63" name="Freeform 43"/>
          <p:cNvSpPr>
            <a:spLocks/>
          </p:cNvSpPr>
          <p:nvPr/>
        </p:nvSpPr>
        <p:spPr bwMode="auto">
          <a:xfrm>
            <a:off x="6137275" y="4883150"/>
            <a:ext cx="31750" cy="57150"/>
          </a:xfrm>
          <a:custGeom>
            <a:avLst/>
            <a:gdLst>
              <a:gd name="T0" fmla="*/ 8 w 8"/>
              <a:gd name="T1" fmla="*/ 0 h 14"/>
              <a:gd name="T2" fmla="*/ 0 w 8"/>
              <a:gd name="T3" fmla="*/ 14 h 14"/>
              <a:gd name="T4" fmla="*/ 8 w 8"/>
              <a:gd name="T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14">
                <a:moveTo>
                  <a:pt x="8" y="0"/>
                </a:moveTo>
                <a:cubicBezTo>
                  <a:pt x="4" y="3"/>
                  <a:pt x="1" y="8"/>
                  <a:pt x="0" y="14"/>
                </a:cubicBezTo>
                <a:cubicBezTo>
                  <a:pt x="4" y="10"/>
                  <a:pt x="7" y="5"/>
                  <a:pt x="8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64" name="Oval 44"/>
          <p:cNvSpPr>
            <a:spLocks noChangeArrowheads="1"/>
          </p:cNvSpPr>
          <p:nvPr/>
        </p:nvSpPr>
        <p:spPr bwMode="auto">
          <a:xfrm>
            <a:off x="6346825" y="4813300"/>
            <a:ext cx="106363" cy="1063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65" name="Freeform 45"/>
          <p:cNvSpPr>
            <a:spLocks/>
          </p:cNvSpPr>
          <p:nvPr/>
        </p:nvSpPr>
        <p:spPr bwMode="auto">
          <a:xfrm>
            <a:off x="6300788" y="4957763"/>
            <a:ext cx="196850" cy="82550"/>
          </a:xfrm>
          <a:custGeom>
            <a:avLst/>
            <a:gdLst>
              <a:gd name="T0" fmla="*/ 24 w 48"/>
              <a:gd name="T1" fmla="*/ 0 h 20"/>
              <a:gd name="T2" fmla="*/ 9 w 48"/>
              <a:gd name="T3" fmla="*/ 5 h 20"/>
              <a:gd name="T4" fmla="*/ 0 w 48"/>
              <a:gd name="T5" fmla="*/ 19 h 20"/>
              <a:gd name="T6" fmla="*/ 0 w 48"/>
              <a:gd name="T7" fmla="*/ 20 h 20"/>
              <a:gd name="T8" fmla="*/ 48 w 48"/>
              <a:gd name="T9" fmla="*/ 20 h 20"/>
              <a:gd name="T10" fmla="*/ 48 w 48"/>
              <a:gd name="T11" fmla="*/ 20 h 20"/>
              <a:gd name="T12" fmla="*/ 39 w 48"/>
              <a:gd name="T13" fmla="*/ 5 h 20"/>
              <a:gd name="T14" fmla="*/ 24 w 48"/>
              <a:gd name="T1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20">
                <a:moveTo>
                  <a:pt x="24" y="0"/>
                </a:moveTo>
                <a:cubicBezTo>
                  <a:pt x="18" y="0"/>
                  <a:pt x="13" y="2"/>
                  <a:pt x="9" y="5"/>
                </a:cubicBezTo>
                <a:cubicBezTo>
                  <a:pt x="8" y="11"/>
                  <a:pt x="5" y="16"/>
                  <a:pt x="0" y="19"/>
                </a:cubicBezTo>
                <a:cubicBezTo>
                  <a:pt x="0" y="20"/>
                  <a:pt x="0" y="20"/>
                  <a:pt x="0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3" y="16"/>
                  <a:pt x="40" y="11"/>
                  <a:pt x="39" y="5"/>
                </a:cubicBezTo>
                <a:cubicBezTo>
                  <a:pt x="35" y="2"/>
                  <a:pt x="30" y="0"/>
                  <a:pt x="2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66" name="Freeform 46"/>
          <p:cNvSpPr>
            <a:spLocks/>
          </p:cNvSpPr>
          <p:nvPr/>
        </p:nvSpPr>
        <p:spPr bwMode="auto">
          <a:xfrm>
            <a:off x="6456363" y="4870450"/>
            <a:ext cx="139700" cy="169863"/>
          </a:xfrm>
          <a:custGeom>
            <a:avLst/>
            <a:gdLst>
              <a:gd name="T0" fmla="*/ 34 w 34"/>
              <a:gd name="T1" fmla="*/ 0 h 41"/>
              <a:gd name="T2" fmla="*/ 25 w 34"/>
              <a:gd name="T3" fmla="*/ 1 h 41"/>
              <a:gd name="T4" fmla="*/ 16 w 34"/>
              <a:gd name="T5" fmla="*/ 0 h 41"/>
              <a:gd name="T6" fmla="*/ 4 w 34"/>
              <a:gd name="T7" fmla="*/ 10 h 41"/>
              <a:gd name="T8" fmla="*/ 1 w 34"/>
              <a:gd name="T9" fmla="*/ 26 h 41"/>
              <a:gd name="T10" fmla="*/ 10 w 34"/>
              <a:gd name="T11" fmla="*/ 41 h 41"/>
              <a:gd name="T12" fmla="*/ 10 w 34"/>
              <a:gd name="T13" fmla="*/ 41 h 41"/>
              <a:gd name="T14" fmla="*/ 34 w 34"/>
              <a:gd name="T15" fmla="*/ 0 h 41"/>
              <a:gd name="T16" fmla="*/ 34 w 34"/>
              <a:gd name="T1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" h="41">
                <a:moveTo>
                  <a:pt x="34" y="0"/>
                </a:moveTo>
                <a:cubicBezTo>
                  <a:pt x="31" y="1"/>
                  <a:pt x="28" y="1"/>
                  <a:pt x="25" y="1"/>
                </a:cubicBezTo>
                <a:cubicBezTo>
                  <a:pt x="22" y="1"/>
                  <a:pt x="19" y="1"/>
                  <a:pt x="16" y="0"/>
                </a:cubicBezTo>
                <a:cubicBezTo>
                  <a:pt x="11" y="2"/>
                  <a:pt x="7" y="5"/>
                  <a:pt x="4" y="10"/>
                </a:cubicBezTo>
                <a:cubicBezTo>
                  <a:pt x="1" y="15"/>
                  <a:pt x="0" y="21"/>
                  <a:pt x="1" y="26"/>
                </a:cubicBezTo>
                <a:cubicBezTo>
                  <a:pt x="6" y="30"/>
                  <a:pt x="9" y="35"/>
                  <a:pt x="10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4" y="0"/>
                  <a:pt x="3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67" name="Freeform 47"/>
          <p:cNvSpPr>
            <a:spLocks/>
          </p:cNvSpPr>
          <p:nvPr/>
        </p:nvSpPr>
        <p:spPr bwMode="auto">
          <a:xfrm>
            <a:off x="6461125" y="4978400"/>
            <a:ext cx="36513" cy="61913"/>
          </a:xfrm>
          <a:custGeom>
            <a:avLst/>
            <a:gdLst>
              <a:gd name="T0" fmla="*/ 0 w 9"/>
              <a:gd name="T1" fmla="*/ 0 h 15"/>
              <a:gd name="T2" fmla="*/ 9 w 9"/>
              <a:gd name="T3" fmla="*/ 15 h 15"/>
              <a:gd name="T4" fmla="*/ 0 w 9"/>
              <a:gd name="T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15">
                <a:moveTo>
                  <a:pt x="0" y="0"/>
                </a:moveTo>
                <a:cubicBezTo>
                  <a:pt x="1" y="6"/>
                  <a:pt x="4" y="11"/>
                  <a:pt x="9" y="15"/>
                </a:cubicBezTo>
                <a:cubicBezTo>
                  <a:pt x="8" y="9"/>
                  <a:pt x="5" y="4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68" name="Freeform 48"/>
          <p:cNvSpPr>
            <a:spLocks/>
          </p:cNvSpPr>
          <p:nvPr/>
        </p:nvSpPr>
        <p:spPr bwMode="auto">
          <a:xfrm>
            <a:off x="6202363" y="4867275"/>
            <a:ext cx="139700" cy="168275"/>
          </a:xfrm>
          <a:custGeom>
            <a:avLst/>
            <a:gdLst>
              <a:gd name="T0" fmla="*/ 0 w 34"/>
              <a:gd name="T1" fmla="*/ 0 h 41"/>
              <a:gd name="T2" fmla="*/ 0 w 34"/>
              <a:gd name="T3" fmla="*/ 0 h 41"/>
              <a:gd name="T4" fmla="*/ 24 w 34"/>
              <a:gd name="T5" fmla="*/ 41 h 41"/>
              <a:gd name="T6" fmla="*/ 24 w 34"/>
              <a:gd name="T7" fmla="*/ 41 h 41"/>
              <a:gd name="T8" fmla="*/ 33 w 34"/>
              <a:gd name="T9" fmla="*/ 27 h 41"/>
              <a:gd name="T10" fmla="*/ 30 w 34"/>
              <a:gd name="T11" fmla="*/ 10 h 41"/>
              <a:gd name="T12" fmla="*/ 18 w 34"/>
              <a:gd name="T13" fmla="*/ 0 h 41"/>
              <a:gd name="T14" fmla="*/ 9 w 34"/>
              <a:gd name="T15" fmla="*/ 2 h 41"/>
              <a:gd name="T16" fmla="*/ 0 w 34"/>
              <a:gd name="T1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" h="4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5" y="36"/>
                  <a:pt x="28" y="31"/>
                  <a:pt x="33" y="27"/>
                </a:cubicBezTo>
                <a:cubicBezTo>
                  <a:pt x="34" y="22"/>
                  <a:pt x="33" y="16"/>
                  <a:pt x="30" y="10"/>
                </a:cubicBezTo>
                <a:cubicBezTo>
                  <a:pt x="27" y="5"/>
                  <a:pt x="23" y="2"/>
                  <a:pt x="18" y="0"/>
                </a:cubicBezTo>
                <a:cubicBezTo>
                  <a:pt x="15" y="1"/>
                  <a:pt x="12" y="2"/>
                  <a:pt x="9" y="2"/>
                </a:cubicBezTo>
                <a:cubicBezTo>
                  <a:pt x="6" y="2"/>
                  <a:pt x="3" y="1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69" name="Freeform 49"/>
          <p:cNvSpPr>
            <a:spLocks/>
          </p:cNvSpPr>
          <p:nvPr/>
        </p:nvSpPr>
        <p:spPr bwMode="auto">
          <a:xfrm>
            <a:off x="6300788" y="4978400"/>
            <a:ext cx="36513" cy="57150"/>
          </a:xfrm>
          <a:custGeom>
            <a:avLst/>
            <a:gdLst>
              <a:gd name="T0" fmla="*/ 9 w 9"/>
              <a:gd name="T1" fmla="*/ 0 h 14"/>
              <a:gd name="T2" fmla="*/ 0 w 9"/>
              <a:gd name="T3" fmla="*/ 14 h 14"/>
              <a:gd name="T4" fmla="*/ 9 w 9"/>
              <a:gd name="T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14">
                <a:moveTo>
                  <a:pt x="9" y="0"/>
                </a:moveTo>
                <a:cubicBezTo>
                  <a:pt x="4" y="4"/>
                  <a:pt x="1" y="9"/>
                  <a:pt x="0" y="14"/>
                </a:cubicBezTo>
                <a:cubicBezTo>
                  <a:pt x="5" y="11"/>
                  <a:pt x="8" y="6"/>
                  <a:pt x="9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70" name="Freeform 50"/>
          <p:cNvSpPr>
            <a:spLocks/>
          </p:cNvSpPr>
          <p:nvPr/>
        </p:nvSpPr>
        <p:spPr bwMode="auto">
          <a:xfrm>
            <a:off x="6300788" y="4697413"/>
            <a:ext cx="196850" cy="82550"/>
          </a:xfrm>
          <a:custGeom>
            <a:avLst/>
            <a:gdLst>
              <a:gd name="T0" fmla="*/ 48 w 48"/>
              <a:gd name="T1" fmla="*/ 0 h 20"/>
              <a:gd name="T2" fmla="*/ 0 w 48"/>
              <a:gd name="T3" fmla="*/ 0 h 20"/>
              <a:gd name="T4" fmla="*/ 9 w 48"/>
              <a:gd name="T5" fmla="*/ 15 h 20"/>
              <a:gd name="T6" fmla="*/ 24 w 48"/>
              <a:gd name="T7" fmla="*/ 20 h 20"/>
              <a:gd name="T8" fmla="*/ 39 w 48"/>
              <a:gd name="T9" fmla="*/ 15 h 20"/>
              <a:gd name="T10" fmla="*/ 48 w 48"/>
              <a:gd name="T11" fmla="*/ 0 h 20"/>
              <a:gd name="T12" fmla="*/ 48 w 48"/>
              <a:gd name="T1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20">
                <a:moveTo>
                  <a:pt x="48" y="0"/>
                </a:moveTo>
                <a:cubicBezTo>
                  <a:pt x="0" y="0"/>
                  <a:pt x="0" y="0"/>
                  <a:pt x="0" y="0"/>
                </a:cubicBezTo>
                <a:cubicBezTo>
                  <a:pt x="5" y="3"/>
                  <a:pt x="8" y="9"/>
                  <a:pt x="9" y="15"/>
                </a:cubicBezTo>
                <a:cubicBezTo>
                  <a:pt x="13" y="18"/>
                  <a:pt x="18" y="20"/>
                  <a:pt x="24" y="20"/>
                </a:cubicBezTo>
                <a:cubicBezTo>
                  <a:pt x="30" y="20"/>
                  <a:pt x="35" y="18"/>
                  <a:pt x="39" y="15"/>
                </a:cubicBezTo>
                <a:cubicBezTo>
                  <a:pt x="40" y="9"/>
                  <a:pt x="43" y="4"/>
                  <a:pt x="48" y="0"/>
                </a:cubicBezTo>
                <a:cubicBezTo>
                  <a:pt x="48" y="0"/>
                  <a:pt x="48" y="0"/>
                  <a:pt x="48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71" name="Freeform 51"/>
          <p:cNvSpPr>
            <a:spLocks/>
          </p:cNvSpPr>
          <p:nvPr/>
        </p:nvSpPr>
        <p:spPr bwMode="auto">
          <a:xfrm>
            <a:off x="6202363" y="4697413"/>
            <a:ext cx="139700" cy="169863"/>
          </a:xfrm>
          <a:custGeom>
            <a:avLst/>
            <a:gdLst>
              <a:gd name="T0" fmla="*/ 24 w 34"/>
              <a:gd name="T1" fmla="*/ 0 h 41"/>
              <a:gd name="T2" fmla="*/ 0 w 34"/>
              <a:gd name="T3" fmla="*/ 41 h 41"/>
              <a:gd name="T4" fmla="*/ 0 w 34"/>
              <a:gd name="T5" fmla="*/ 41 h 41"/>
              <a:gd name="T6" fmla="*/ 9 w 34"/>
              <a:gd name="T7" fmla="*/ 39 h 41"/>
              <a:gd name="T8" fmla="*/ 18 w 34"/>
              <a:gd name="T9" fmla="*/ 41 h 41"/>
              <a:gd name="T10" fmla="*/ 30 w 34"/>
              <a:gd name="T11" fmla="*/ 31 h 41"/>
              <a:gd name="T12" fmla="*/ 33 w 34"/>
              <a:gd name="T13" fmla="*/ 15 h 41"/>
              <a:gd name="T14" fmla="*/ 24 w 34"/>
              <a:gd name="T15" fmla="*/ 0 h 41"/>
              <a:gd name="T16" fmla="*/ 24 w 34"/>
              <a:gd name="T17" fmla="*/ 0 h 41"/>
              <a:gd name="T18" fmla="*/ 24 w 34"/>
              <a:gd name="T1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" h="41">
                <a:moveTo>
                  <a:pt x="24" y="0"/>
                </a:move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3" y="40"/>
                  <a:pt x="6" y="39"/>
                  <a:pt x="9" y="39"/>
                </a:cubicBezTo>
                <a:cubicBezTo>
                  <a:pt x="12" y="39"/>
                  <a:pt x="15" y="40"/>
                  <a:pt x="18" y="41"/>
                </a:cubicBezTo>
                <a:cubicBezTo>
                  <a:pt x="23" y="39"/>
                  <a:pt x="27" y="36"/>
                  <a:pt x="30" y="31"/>
                </a:cubicBezTo>
                <a:cubicBezTo>
                  <a:pt x="33" y="26"/>
                  <a:pt x="34" y="20"/>
                  <a:pt x="33" y="15"/>
                </a:cubicBezTo>
                <a:cubicBezTo>
                  <a:pt x="28" y="11"/>
                  <a:pt x="25" y="6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72" name="Freeform 52"/>
          <p:cNvSpPr>
            <a:spLocks/>
          </p:cNvSpPr>
          <p:nvPr/>
        </p:nvSpPr>
        <p:spPr bwMode="auto">
          <a:xfrm>
            <a:off x="6202363" y="4857750"/>
            <a:ext cx="74613" cy="17463"/>
          </a:xfrm>
          <a:custGeom>
            <a:avLst/>
            <a:gdLst>
              <a:gd name="T0" fmla="*/ 9 w 18"/>
              <a:gd name="T1" fmla="*/ 0 h 4"/>
              <a:gd name="T2" fmla="*/ 0 w 18"/>
              <a:gd name="T3" fmla="*/ 2 h 4"/>
              <a:gd name="T4" fmla="*/ 9 w 18"/>
              <a:gd name="T5" fmla="*/ 4 h 4"/>
              <a:gd name="T6" fmla="*/ 18 w 18"/>
              <a:gd name="T7" fmla="*/ 2 h 4"/>
              <a:gd name="T8" fmla="*/ 9 w 18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4">
                <a:moveTo>
                  <a:pt x="9" y="0"/>
                </a:moveTo>
                <a:cubicBezTo>
                  <a:pt x="6" y="0"/>
                  <a:pt x="3" y="1"/>
                  <a:pt x="0" y="2"/>
                </a:cubicBezTo>
                <a:cubicBezTo>
                  <a:pt x="3" y="3"/>
                  <a:pt x="6" y="4"/>
                  <a:pt x="9" y="4"/>
                </a:cubicBezTo>
                <a:cubicBezTo>
                  <a:pt x="12" y="4"/>
                  <a:pt x="15" y="3"/>
                  <a:pt x="18" y="2"/>
                </a:cubicBezTo>
                <a:cubicBezTo>
                  <a:pt x="15" y="1"/>
                  <a:pt x="12" y="0"/>
                  <a:pt x="9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73" name="Freeform 53"/>
          <p:cNvSpPr>
            <a:spLocks/>
          </p:cNvSpPr>
          <p:nvPr/>
        </p:nvSpPr>
        <p:spPr bwMode="auto">
          <a:xfrm>
            <a:off x="6300788" y="4697413"/>
            <a:ext cx="36513" cy="61913"/>
          </a:xfrm>
          <a:custGeom>
            <a:avLst/>
            <a:gdLst>
              <a:gd name="T0" fmla="*/ 0 w 9"/>
              <a:gd name="T1" fmla="*/ 0 h 15"/>
              <a:gd name="T2" fmla="*/ 0 w 9"/>
              <a:gd name="T3" fmla="*/ 0 h 15"/>
              <a:gd name="T4" fmla="*/ 9 w 9"/>
              <a:gd name="T5" fmla="*/ 15 h 15"/>
              <a:gd name="T6" fmla="*/ 0 w 9"/>
              <a:gd name="T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15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6"/>
                  <a:pt x="4" y="11"/>
                  <a:pt x="9" y="15"/>
                </a:cubicBezTo>
                <a:cubicBezTo>
                  <a:pt x="8" y="9"/>
                  <a:pt x="5" y="3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74" name="Freeform 54"/>
          <p:cNvSpPr>
            <a:spLocks/>
          </p:cNvSpPr>
          <p:nvPr/>
        </p:nvSpPr>
        <p:spPr bwMode="auto">
          <a:xfrm>
            <a:off x="6456363" y="4697413"/>
            <a:ext cx="139700" cy="173038"/>
          </a:xfrm>
          <a:custGeom>
            <a:avLst/>
            <a:gdLst>
              <a:gd name="T0" fmla="*/ 10 w 34"/>
              <a:gd name="T1" fmla="*/ 0 h 42"/>
              <a:gd name="T2" fmla="*/ 10 w 34"/>
              <a:gd name="T3" fmla="*/ 0 h 42"/>
              <a:gd name="T4" fmla="*/ 1 w 34"/>
              <a:gd name="T5" fmla="*/ 15 h 42"/>
              <a:gd name="T6" fmla="*/ 4 w 34"/>
              <a:gd name="T7" fmla="*/ 31 h 42"/>
              <a:gd name="T8" fmla="*/ 16 w 34"/>
              <a:gd name="T9" fmla="*/ 42 h 42"/>
              <a:gd name="T10" fmla="*/ 25 w 34"/>
              <a:gd name="T11" fmla="*/ 40 h 42"/>
              <a:gd name="T12" fmla="*/ 34 w 34"/>
              <a:gd name="T13" fmla="*/ 42 h 42"/>
              <a:gd name="T14" fmla="*/ 34 w 34"/>
              <a:gd name="T15" fmla="*/ 42 h 42"/>
              <a:gd name="T16" fmla="*/ 10 w 34"/>
              <a:gd name="T1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" h="42"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9" y="6"/>
                  <a:pt x="6" y="11"/>
                  <a:pt x="1" y="15"/>
                </a:cubicBezTo>
                <a:cubicBezTo>
                  <a:pt x="0" y="20"/>
                  <a:pt x="1" y="26"/>
                  <a:pt x="4" y="31"/>
                </a:cubicBezTo>
                <a:cubicBezTo>
                  <a:pt x="7" y="36"/>
                  <a:pt x="11" y="40"/>
                  <a:pt x="16" y="42"/>
                </a:cubicBezTo>
                <a:cubicBezTo>
                  <a:pt x="19" y="41"/>
                  <a:pt x="22" y="40"/>
                  <a:pt x="25" y="40"/>
                </a:cubicBezTo>
                <a:cubicBezTo>
                  <a:pt x="28" y="40"/>
                  <a:pt x="31" y="41"/>
                  <a:pt x="34" y="42"/>
                </a:cubicBezTo>
                <a:cubicBezTo>
                  <a:pt x="34" y="42"/>
                  <a:pt x="34" y="42"/>
                  <a:pt x="34" y="42"/>
                </a:cubicBezTo>
                <a:cubicBezTo>
                  <a:pt x="10" y="0"/>
                  <a:pt x="10" y="0"/>
                  <a:pt x="1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75" name="Freeform 55"/>
          <p:cNvSpPr>
            <a:spLocks/>
          </p:cNvSpPr>
          <p:nvPr/>
        </p:nvSpPr>
        <p:spPr bwMode="auto">
          <a:xfrm>
            <a:off x="6523038" y="4862513"/>
            <a:ext cx="73025" cy="12700"/>
          </a:xfrm>
          <a:custGeom>
            <a:avLst/>
            <a:gdLst>
              <a:gd name="T0" fmla="*/ 9 w 18"/>
              <a:gd name="T1" fmla="*/ 0 h 3"/>
              <a:gd name="T2" fmla="*/ 0 w 18"/>
              <a:gd name="T3" fmla="*/ 2 h 3"/>
              <a:gd name="T4" fmla="*/ 9 w 18"/>
              <a:gd name="T5" fmla="*/ 3 h 3"/>
              <a:gd name="T6" fmla="*/ 18 w 18"/>
              <a:gd name="T7" fmla="*/ 2 h 3"/>
              <a:gd name="T8" fmla="*/ 9 w 18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3">
                <a:moveTo>
                  <a:pt x="9" y="0"/>
                </a:moveTo>
                <a:cubicBezTo>
                  <a:pt x="6" y="0"/>
                  <a:pt x="3" y="1"/>
                  <a:pt x="0" y="2"/>
                </a:cubicBezTo>
                <a:cubicBezTo>
                  <a:pt x="3" y="3"/>
                  <a:pt x="6" y="3"/>
                  <a:pt x="9" y="3"/>
                </a:cubicBezTo>
                <a:cubicBezTo>
                  <a:pt x="12" y="3"/>
                  <a:pt x="15" y="3"/>
                  <a:pt x="18" y="2"/>
                </a:cubicBezTo>
                <a:cubicBezTo>
                  <a:pt x="15" y="1"/>
                  <a:pt x="12" y="0"/>
                  <a:pt x="9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76" name="Freeform 56"/>
          <p:cNvSpPr>
            <a:spLocks/>
          </p:cNvSpPr>
          <p:nvPr/>
        </p:nvSpPr>
        <p:spPr bwMode="auto">
          <a:xfrm>
            <a:off x="6461125" y="4697413"/>
            <a:ext cx="36513" cy="61913"/>
          </a:xfrm>
          <a:custGeom>
            <a:avLst/>
            <a:gdLst>
              <a:gd name="T0" fmla="*/ 9 w 9"/>
              <a:gd name="T1" fmla="*/ 0 h 15"/>
              <a:gd name="T2" fmla="*/ 0 w 9"/>
              <a:gd name="T3" fmla="*/ 15 h 15"/>
              <a:gd name="T4" fmla="*/ 9 w 9"/>
              <a:gd name="T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15">
                <a:moveTo>
                  <a:pt x="9" y="0"/>
                </a:moveTo>
                <a:cubicBezTo>
                  <a:pt x="4" y="4"/>
                  <a:pt x="1" y="9"/>
                  <a:pt x="0" y="15"/>
                </a:cubicBezTo>
                <a:cubicBezTo>
                  <a:pt x="5" y="11"/>
                  <a:pt x="8" y="6"/>
                  <a:pt x="9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77" name="Oval 57"/>
          <p:cNvSpPr>
            <a:spLocks noChangeArrowheads="1"/>
          </p:cNvSpPr>
          <p:nvPr/>
        </p:nvSpPr>
        <p:spPr bwMode="auto">
          <a:xfrm>
            <a:off x="6346825" y="5180013"/>
            <a:ext cx="106363" cy="1063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78" name="Freeform 58"/>
          <p:cNvSpPr>
            <a:spLocks/>
          </p:cNvSpPr>
          <p:nvPr/>
        </p:nvSpPr>
        <p:spPr bwMode="auto">
          <a:xfrm>
            <a:off x="6300788" y="5319713"/>
            <a:ext cx="196850" cy="82550"/>
          </a:xfrm>
          <a:custGeom>
            <a:avLst/>
            <a:gdLst>
              <a:gd name="T0" fmla="*/ 24 w 48"/>
              <a:gd name="T1" fmla="*/ 0 h 20"/>
              <a:gd name="T2" fmla="*/ 9 w 48"/>
              <a:gd name="T3" fmla="*/ 5 h 20"/>
              <a:gd name="T4" fmla="*/ 0 w 48"/>
              <a:gd name="T5" fmla="*/ 20 h 20"/>
              <a:gd name="T6" fmla="*/ 0 w 48"/>
              <a:gd name="T7" fmla="*/ 20 h 20"/>
              <a:gd name="T8" fmla="*/ 48 w 48"/>
              <a:gd name="T9" fmla="*/ 20 h 20"/>
              <a:gd name="T10" fmla="*/ 48 w 48"/>
              <a:gd name="T11" fmla="*/ 20 h 20"/>
              <a:gd name="T12" fmla="*/ 39 w 48"/>
              <a:gd name="T13" fmla="*/ 5 h 20"/>
              <a:gd name="T14" fmla="*/ 24 w 48"/>
              <a:gd name="T1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20">
                <a:moveTo>
                  <a:pt x="24" y="0"/>
                </a:moveTo>
                <a:cubicBezTo>
                  <a:pt x="18" y="0"/>
                  <a:pt x="13" y="2"/>
                  <a:pt x="9" y="5"/>
                </a:cubicBezTo>
                <a:cubicBezTo>
                  <a:pt x="8" y="11"/>
                  <a:pt x="5" y="16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3" y="17"/>
                  <a:pt x="40" y="11"/>
                  <a:pt x="39" y="5"/>
                </a:cubicBezTo>
                <a:cubicBezTo>
                  <a:pt x="35" y="2"/>
                  <a:pt x="30" y="0"/>
                  <a:pt x="2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79" name="Freeform 59"/>
          <p:cNvSpPr>
            <a:spLocks/>
          </p:cNvSpPr>
          <p:nvPr/>
        </p:nvSpPr>
        <p:spPr bwMode="auto">
          <a:xfrm>
            <a:off x="6456363" y="5232400"/>
            <a:ext cx="139700" cy="169863"/>
          </a:xfrm>
          <a:custGeom>
            <a:avLst/>
            <a:gdLst>
              <a:gd name="T0" fmla="*/ 16 w 34"/>
              <a:gd name="T1" fmla="*/ 0 h 41"/>
              <a:gd name="T2" fmla="*/ 4 w 34"/>
              <a:gd name="T3" fmla="*/ 10 h 41"/>
              <a:gd name="T4" fmla="*/ 1 w 34"/>
              <a:gd name="T5" fmla="*/ 26 h 41"/>
              <a:gd name="T6" fmla="*/ 10 w 34"/>
              <a:gd name="T7" fmla="*/ 41 h 41"/>
              <a:gd name="T8" fmla="*/ 10 w 34"/>
              <a:gd name="T9" fmla="*/ 41 h 41"/>
              <a:gd name="T10" fmla="*/ 34 w 34"/>
              <a:gd name="T11" fmla="*/ 0 h 41"/>
              <a:gd name="T12" fmla="*/ 34 w 34"/>
              <a:gd name="T13" fmla="*/ 0 h 41"/>
              <a:gd name="T14" fmla="*/ 25 w 34"/>
              <a:gd name="T15" fmla="*/ 2 h 41"/>
              <a:gd name="T16" fmla="*/ 16 w 34"/>
              <a:gd name="T1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" h="41">
                <a:moveTo>
                  <a:pt x="16" y="0"/>
                </a:moveTo>
                <a:cubicBezTo>
                  <a:pt x="11" y="2"/>
                  <a:pt x="7" y="5"/>
                  <a:pt x="4" y="10"/>
                </a:cubicBezTo>
                <a:cubicBezTo>
                  <a:pt x="1" y="15"/>
                  <a:pt x="0" y="21"/>
                  <a:pt x="1" y="26"/>
                </a:cubicBezTo>
                <a:cubicBezTo>
                  <a:pt x="6" y="30"/>
                  <a:pt x="9" y="35"/>
                  <a:pt x="10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1" y="1"/>
                  <a:pt x="28" y="2"/>
                  <a:pt x="25" y="2"/>
                </a:cubicBezTo>
                <a:cubicBezTo>
                  <a:pt x="22" y="2"/>
                  <a:pt x="19" y="1"/>
                  <a:pt x="16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80" name="Freeform 60"/>
          <p:cNvSpPr>
            <a:spLocks/>
          </p:cNvSpPr>
          <p:nvPr/>
        </p:nvSpPr>
        <p:spPr bwMode="auto">
          <a:xfrm>
            <a:off x="6461125" y="5340350"/>
            <a:ext cx="36513" cy="61913"/>
          </a:xfrm>
          <a:custGeom>
            <a:avLst/>
            <a:gdLst>
              <a:gd name="T0" fmla="*/ 0 w 9"/>
              <a:gd name="T1" fmla="*/ 0 h 15"/>
              <a:gd name="T2" fmla="*/ 9 w 9"/>
              <a:gd name="T3" fmla="*/ 15 h 15"/>
              <a:gd name="T4" fmla="*/ 0 w 9"/>
              <a:gd name="T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15">
                <a:moveTo>
                  <a:pt x="0" y="0"/>
                </a:moveTo>
                <a:cubicBezTo>
                  <a:pt x="1" y="6"/>
                  <a:pt x="4" y="12"/>
                  <a:pt x="9" y="15"/>
                </a:cubicBezTo>
                <a:cubicBezTo>
                  <a:pt x="8" y="9"/>
                  <a:pt x="5" y="4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81" name="Freeform 61"/>
          <p:cNvSpPr>
            <a:spLocks/>
          </p:cNvSpPr>
          <p:nvPr/>
        </p:nvSpPr>
        <p:spPr bwMode="auto">
          <a:xfrm>
            <a:off x="6202363" y="5229225"/>
            <a:ext cx="139700" cy="173038"/>
          </a:xfrm>
          <a:custGeom>
            <a:avLst/>
            <a:gdLst>
              <a:gd name="T0" fmla="*/ 18 w 34"/>
              <a:gd name="T1" fmla="*/ 0 h 42"/>
              <a:gd name="T2" fmla="*/ 9 w 34"/>
              <a:gd name="T3" fmla="*/ 2 h 42"/>
              <a:gd name="T4" fmla="*/ 0 w 34"/>
              <a:gd name="T5" fmla="*/ 0 h 42"/>
              <a:gd name="T6" fmla="*/ 0 w 34"/>
              <a:gd name="T7" fmla="*/ 0 h 42"/>
              <a:gd name="T8" fmla="*/ 24 w 34"/>
              <a:gd name="T9" fmla="*/ 42 h 42"/>
              <a:gd name="T10" fmla="*/ 24 w 34"/>
              <a:gd name="T11" fmla="*/ 42 h 42"/>
              <a:gd name="T12" fmla="*/ 33 w 34"/>
              <a:gd name="T13" fmla="*/ 27 h 42"/>
              <a:gd name="T14" fmla="*/ 30 w 34"/>
              <a:gd name="T15" fmla="*/ 11 h 42"/>
              <a:gd name="T16" fmla="*/ 18 w 34"/>
              <a:gd name="T1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" h="42">
                <a:moveTo>
                  <a:pt x="18" y="0"/>
                </a:moveTo>
                <a:cubicBezTo>
                  <a:pt x="15" y="1"/>
                  <a:pt x="12" y="2"/>
                  <a:pt x="9" y="2"/>
                </a:cubicBezTo>
                <a:cubicBezTo>
                  <a:pt x="6" y="2"/>
                  <a:pt x="3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24" y="42"/>
                  <a:pt x="24" y="42"/>
                  <a:pt x="24" y="42"/>
                </a:cubicBezTo>
                <a:cubicBezTo>
                  <a:pt x="24" y="42"/>
                  <a:pt x="24" y="42"/>
                  <a:pt x="24" y="42"/>
                </a:cubicBezTo>
                <a:cubicBezTo>
                  <a:pt x="25" y="36"/>
                  <a:pt x="28" y="31"/>
                  <a:pt x="33" y="27"/>
                </a:cubicBezTo>
                <a:cubicBezTo>
                  <a:pt x="34" y="22"/>
                  <a:pt x="33" y="16"/>
                  <a:pt x="30" y="11"/>
                </a:cubicBezTo>
                <a:cubicBezTo>
                  <a:pt x="27" y="6"/>
                  <a:pt x="23" y="2"/>
                  <a:pt x="18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82" name="Freeform 62"/>
          <p:cNvSpPr>
            <a:spLocks/>
          </p:cNvSpPr>
          <p:nvPr/>
        </p:nvSpPr>
        <p:spPr bwMode="auto">
          <a:xfrm>
            <a:off x="6300788" y="5340350"/>
            <a:ext cx="36513" cy="61913"/>
          </a:xfrm>
          <a:custGeom>
            <a:avLst/>
            <a:gdLst>
              <a:gd name="T0" fmla="*/ 9 w 9"/>
              <a:gd name="T1" fmla="*/ 0 h 15"/>
              <a:gd name="T2" fmla="*/ 0 w 9"/>
              <a:gd name="T3" fmla="*/ 15 h 15"/>
              <a:gd name="T4" fmla="*/ 9 w 9"/>
              <a:gd name="T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15">
                <a:moveTo>
                  <a:pt x="9" y="0"/>
                </a:moveTo>
                <a:cubicBezTo>
                  <a:pt x="4" y="4"/>
                  <a:pt x="1" y="9"/>
                  <a:pt x="0" y="15"/>
                </a:cubicBezTo>
                <a:cubicBezTo>
                  <a:pt x="5" y="11"/>
                  <a:pt x="8" y="6"/>
                  <a:pt x="9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83" name="Freeform 63"/>
          <p:cNvSpPr>
            <a:spLocks/>
          </p:cNvSpPr>
          <p:nvPr/>
        </p:nvSpPr>
        <p:spPr bwMode="auto">
          <a:xfrm>
            <a:off x="6300788" y="5060950"/>
            <a:ext cx="196850" cy="80963"/>
          </a:xfrm>
          <a:custGeom>
            <a:avLst/>
            <a:gdLst>
              <a:gd name="T0" fmla="*/ 48 w 48"/>
              <a:gd name="T1" fmla="*/ 0 h 20"/>
              <a:gd name="T2" fmla="*/ 0 w 48"/>
              <a:gd name="T3" fmla="*/ 0 h 20"/>
              <a:gd name="T4" fmla="*/ 9 w 48"/>
              <a:gd name="T5" fmla="*/ 15 h 20"/>
              <a:gd name="T6" fmla="*/ 24 w 48"/>
              <a:gd name="T7" fmla="*/ 20 h 20"/>
              <a:gd name="T8" fmla="*/ 39 w 48"/>
              <a:gd name="T9" fmla="*/ 15 h 20"/>
              <a:gd name="T10" fmla="*/ 48 w 48"/>
              <a:gd name="T11" fmla="*/ 1 h 20"/>
              <a:gd name="T12" fmla="*/ 48 w 48"/>
              <a:gd name="T1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20">
                <a:moveTo>
                  <a:pt x="48" y="0"/>
                </a:moveTo>
                <a:cubicBezTo>
                  <a:pt x="0" y="0"/>
                  <a:pt x="0" y="0"/>
                  <a:pt x="0" y="0"/>
                </a:cubicBezTo>
                <a:cubicBezTo>
                  <a:pt x="5" y="4"/>
                  <a:pt x="8" y="9"/>
                  <a:pt x="9" y="15"/>
                </a:cubicBezTo>
                <a:cubicBezTo>
                  <a:pt x="13" y="18"/>
                  <a:pt x="18" y="20"/>
                  <a:pt x="24" y="20"/>
                </a:cubicBezTo>
                <a:cubicBezTo>
                  <a:pt x="30" y="20"/>
                  <a:pt x="35" y="18"/>
                  <a:pt x="39" y="15"/>
                </a:cubicBezTo>
                <a:cubicBezTo>
                  <a:pt x="40" y="9"/>
                  <a:pt x="43" y="4"/>
                  <a:pt x="48" y="1"/>
                </a:cubicBezTo>
                <a:cubicBezTo>
                  <a:pt x="48" y="0"/>
                  <a:pt x="48" y="0"/>
                  <a:pt x="48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84" name="Freeform 64"/>
          <p:cNvSpPr>
            <a:spLocks/>
          </p:cNvSpPr>
          <p:nvPr/>
        </p:nvSpPr>
        <p:spPr bwMode="auto">
          <a:xfrm>
            <a:off x="6202363" y="5060950"/>
            <a:ext cx="139700" cy="168275"/>
          </a:xfrm>
          <a:custGeom>
            <a:avLst/>
            <a:gdLst>
              <a:gd name="T0" fmla="*/ 24 w 34"/>
              <a:gd name="T1" fmla="*/ 0 h 41"/>
              <a:gd name="T2" fmla="*/ 0 w 34"/>
              <a:gd name="T3" fmla="*/ 41 h 41"/>
              <a:gd name="T4" fmla="*/ 0 w 34"/>
              <a:gd name="T5" fmla="*/ 41 h 41"/>
              <a:gd name="T6" fmla="*/ 9 w 34"/>
              <a:gd name="T7" fmla="*/ 40 h 41"/>
              <a:gd name="T8" fmla="*/ 18 w 34"/>
              <a:gd name="T9" fmla="*/ 41 h 41"/>
              <a:gd name="T10" fmla="*/ 30 w 34"/>
              <a:gd name="T11" fmla="*/ 31 h 41"/>
              <a:gd name="T12" fmla="*/ 33 w 34"/>
              <a:gd name="T13" fmla="*/ 15 h 41"/>
              <a:gd name="T14" fmla="*/ 24 w 34"/>
              <a:gd name="T15" fmla="*/ 0 h 41"/>
              <a:gd name="T16" fmla="*/ 24 w 34"/>
              <a:gd name="T17" fmla="*/ 0 h 41"/>
              <a:gd name="T18" fmla="*/ 24 w 34"/>
              <a:gd name="T1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" h="41">
                <a:moveTo>
                  <a:pt x="24" y="0"/>
                </a:move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3" y="40"/>
                  <a:pt x="6" y="40"/>
                  <a:pt x="9" y="40"/>
                </a:cubicBezTo>
                <a:cubicBezTo>
                  <a:pt x="12" y="40"/>
                  <a:pt x="15" y="40"/>
                  <a:pt x="18" y="41"/>
                </a:cubicBezTo>
                <a:cubicBezTo>
                  <a:pt x="23" y="39"/>
                  <a:pt x="27" y="36"/>
                  <a:pt x="30" y="31"/>
                </a:cubicBezTo>
                <a:cubicBezTo>
                  <a:pt x="33" y="26"/>
                  <a:pt x="34" y="20"/>
                  <a:pt x="33" y="15"/>
                </a:cubicBezTo>
                <a:cubicBezTo>
                  <a:pt x="28" y="11"/>
                  <a:pt x="25" y="6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85" name="Freeform 65"/>
          <p:cNvSpPr>
            <a:spLocks/>
          </p:cNvSpPr>
          <p:nvPr/>
        </p:nvSpPr>
        <p:spPr bwMode="auto">
          <a:xfrm>
            <a:off x="6202363" y="5224463"/>
            <a:ext cx="74613" cy="12700"/>
          </a:xfrm>
          <a:custGeom>
            <a:avLst/>
            <a:gdLst>
              <a:gd name="T0" fmla="*/ 9 w 18"/>
              <a:gd name="T1" fmla="*/ 0 h 3"/>
              <a:gd name="T2" fmla="*/ 0 w 18"/>
              <a:gd name="T3" fmla="*/ 1 h 3"/>
              <a:gd name="T4" fmla="*/ 9 w 18"/>
              <a:gd name="T5" fmla="*/ 3 h 3"/>
              <a:gd name="T6" fmla="*/ 18 w 18"/>
              <a:gd name="T7" fmla="*/ 1 h 3"/>
              <a:gd name="T8" fmla="*/ 9 w 18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3">
                <a:moveTo>
                  <a:pt x="9" y="0"/>
                </a:moveTo>
                <a:cubicBezTo>
                  <a:pt x="6" y="0"/>
                  <a:pt x="3" y="0"/>
                  <a:pt x="0" y="1"/>
                </a:cubicBezTo>
                <a:cubicBezTo>
                  <a:pt x="3" y="2"/>
                  <a:pt x="6" y="3"/>
                  <a:pt x="9" y="3"/>
                </a:cubicBezTo>
                <a:cubicBezTo>
                  <a:pt x="12" y="3"/>
                  <a:pt x="15" y="2"/>
                  <a:pt x="18" y="1"/>
                </a:cubicBezTo>
                <a:cubicBezTo>
                  <a:pt x="15" y="0"/>
                  <a:pt x="12" y="0"/>
                  <a:pt x="9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86" name="Freeform 66"/>
          <p:cNvSpPr>
            <a:spLocks/>
          </p:cNvSpPr>
          <p:nvPr/>
        </p:nvSpPr>
        <p:spPr bwMode="auto">
          <a:xfrm>
            <a:off x="6300788" y="5060950"/>
            <a:ext cx="36513" cy="60325"/>
          </a:xfrm>
          <a:custGeom>
            <a:avLst/>
            <a:gdLst>
              <a:gd name="T0" fmla="*/ 0 w 9"/>
              <a:gd name="T1" fmla="*/ 0 h 15"/>
              <a:gd name="T2" fmla="*/ 0 w 9"/>
              <a:gd name="T3" fmla="*/ 0 h 15"/>
              <a:gd name="T4" fmla="*/ 9 w 9"/>
              <a:gd name="T5" fmla="*/ 15 h 15"/>
              <a:gd name="T6" fmla="*/ 0 w 9"/>
              <a:gd name="T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15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6"/>
                  <a:pt x="4" y="11"/>
                  <a:pt x="9" y="15"/>
                </a:cubicBezTo>
                <a:cubicBezTo>
                  <a:pt x="8" y="9"/>
                  <a:pt x="5" y="4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87" name="Freeform 67"/>
          <p:cNvSpPr>
            <a:spLocks/>
          </p:cNvSpPr>
          <p:nvPr/>
        </p:nvSpPr>
        <p:spPr bwMode="auto">
          <a:xfrm>
            <a:off x="6456363" y="5064125"/>
            <a:ext cx="139700" cy="168275"/>
          </a:xfrm>
          <a:custGeom>
            <a:avLst/>
            <a:gdLst>
              <a:gd name="T0" fmla="*/ 10 w 34"/>
              <a:gd name="T1" fmla="*/ 0 h 41"/>
              <a:gd name="T2" fmla="*/ 10 w 34"/>
              <a:gd name="T3" fmla="*/ 0 h 41"/>
              <a:gd name="T4" fmla="*/ 1 w 34"/>
              <a:gd name="T5" fmla="*/ 14 h 41"/>
              <a:gd name="T6" fmla="*/ 4 w 34"/>
              <a:gd name="T7" fmla="*/ 31 h 41"/>
              <a:gd name="T8" fmla="*/ 16 w 34"/>
              <a:gd name="T9" fmla="*/ 41 h 41"/>
              <a:gd name="T10" fmla="*/ 25 w 34"/>
              <a:gd name="T11" fmla="*/ 39 h 41"/>
              <a:gd name="T12" fmla="*/ 34 w 34"/>
              <a:gd name="T13" fmla="*/ 41 h 41"/>
              <a:gd name="T14" fmla="*/ 34 w 34"/>
              <a:gd name="T15" fmla="*/ 41 h 41"/>
              <a:gd name="T16" fmla="*/ 10 w 34"/>
              <a:gd name="T1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" h="41"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9" y="5"/>
                  <a:pt x="6" y="10"/>
                  <a:pt x="1" y="14"/>
                </a:cubicBezTo>
                <a:cubicBezTo>
                  <a:pt x="0" y="19"/>
                  <a:pt x="1" y="25"/>
                  <a:pt x="4" y="31"/>
                </a:cubicBezTo>
                <a:cubicBezTo>
                  <a:pt x="7" y="36"/>
                  <a:pt x="11" y="39"/>
                  <a:pt x="16" y="41"/>
                </a:cubicBezTo>
                <a:cubicBezTo>
                  <a:pt x="19" y="40"/>
                  <a:pt x="22" y="39"/>
                  <a:pt x="25" y="39"/>
                </a:cubicBezTo>
                <a:cubicBezTo>
                  <a:pt x="28" y="39"/>
                  <a:pt x="31" y="40"/>
                  <a:pt x="34" y="41"/>
                </a:cubicBezTo>
                <a:cubicBezTo>
                  <a:pt x="34" y="41"/>
                  <a:pt x="34" y="41"/>
                  <a:pt x="34" y="41"/>
                </a:cubicBezTo>
                <a:cubicBezTo>
                  <a:pt x="10" y="0"/>
                  <a:pt x="10" y="0"/>
                  <a:pt x="1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88" name="Freeform 68"/>
          <p:cNvSpPr>
            <a:spLocks/>
          </p:cNvSpPr>
          <p:nvPr/>
        </p:nvSpPr>
        <p:spPr bwMode="auto">
          <a:xfrm>
            <a:off x="6523038" y="5224463"/>
            <a:ext cx="73025" cy="17463"/>
          </a:xfrm>
          <a:custGeom>
            <a:avLst/>
            <a:gdLst>
              <a:gd name="T0" fmla="*/ 9 w 18"/>
              <a:gd name="T1" fmla="*/ 0 h 4"/>
              <a:gd name="T2" fmla="*/ 0 w 18"/>
              <a:gd name="T3" fmla="*/ 2 h 4"/>
              <a:gd name="T4" fmla="*/ 9 w 18"/>
              <a:gd name="T5" fmla="*/ 4 h 4"/>
              <a:gd name="T6" fmla="*/ 18 w 18"/>
              <a:gd name="T7" fmla="*/ 2 h 4"/>
              <a:gd name="T8" fmla="*/ 9 w 18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4">
                <a:moveTo>
                  <a:pt x="9" y="0"/>
                </a:moveTo>
                <a:cubicBezTo>
                  <a:pt x="6" y="0"/>
                  <a:pt x="3" y="1"/>
                  <a:pt x="0" y="2"/>
                </a:cubicBezTo>
                <a:cubicBezTo>
                  <a:pt x="3" y="3"/>
                  <a:pt x="6" y="4"/>
                  <a:pt x="9" y="4"/>
                </a:cubicBezTo>
                <a:cubicBezTo>
                  <a:pt x="12" y="4"/>
                  <a:pt x="15" y="3"/>
                  <a:pt x="18" y="2"/>
                </a:cubicBezTo>
                <a:cubicBezTo>
                  <a:pt x="15" y="1"/>
                  <a:pt x="12" y="0"/>
                  <a:pt x="9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89" name="Freeform 69"/>
          <p:cNvSpPr>
            <a:spLocks/>
          </p:cNvSpPr>
          <p:nvPr/>
        </p:nvSpPr>
        <p:spPr bwMode="auto">
          <a:xfrm>
            <a:off x="6461125" y="5064125"/>
            <a:ext cx="36513" cy="57150"/>
          </a:xfrm>
          <a:custGeom>
            <a:avLst/>
            <a:gdLst>
              <a:gd name="T0" fmla="*/ 9 w 9"/>
              <a:gd name="T1" fmla="*/ 0 h 14"/>
              <a:gd name="T2" fmla="*/ 0 w 9"/>
              <a:gd name="T3" fmla="*/ 14 h 14"/>
              <a:gd name="T4" fmla="*/ 9 w 9"/>
              <a:gd name="T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14">
                <a:moveTo>
                  <a:pt x="9" y="0"/>
                </a:moveTo>
                <a:cubicBezTo>
                  <a:pt x="4" y="3"/>
                  <a:pt x="1" y="8"/>
                  <a:pt x="0" y="14"/>
                </a:cubicBezTo>
                <a:cubicBezTo>
                  <a:pt x="5" y="10"/>
                  <a:pt x="8" y="5"/>
                  <a:pt x="9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90" name="Oval 70"/>
          <p:cNvSpPr>
            <a:spLocks noChangeArrowheads="1"/>
          </p:cNvSpPr>
          <p:nvPr/>
        </p:nvSpPr>
        <p:spPr bwMode="auto">
          <a:xfrm>
            <a:off x="5702300" y="4813300"/>
            <a:ext cx="106363" cy="1063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91" name="Freeform 71"/>
          <p:cNvSpPr>
            <a:spLocks/>
          </p:cNvSpPr>
          <p:nvPr/>
        </p:nvSpPr>
        <p:spPr bwMode="auto">
          <a:xfrm>
            <a:off x="5656263" y="4957763"/>
            <a:ext cx="196850" cy="82550"/>
          </a:xfrm>
          <a:custGeom>
            <a:avLst/>
            <a:gdLst>
              <a:gd name="T0" fmla="*/ 24 w 48"/>
              <a:gd name="T1" fmla="*/ 0 h 20"/>
              <a:gd name="T2" fmla="*/ 9 w 48"/>
              <a:gd name="T3" fmla="*/ 5 h 20"/>
              <a:gd name="T4" fmla="*/ 0 w 48"/>
              <a:gd name="T5" fmla="*/ 19 h 20"/>
              <a:gd name="T6" fmla="*/ 0 w 48"/>
              <a:gd name="T7" fmla="*/ 20 h 20"/>
              <a:gd name="T8" fmla="*/ 48 w 48"/>
              <a:gd name="T9" fmla="*/ 20 h 20"/>
              <a:gd name="T10" fmla="*/ 48 w 48"/>
              <a:gd name="T11" fmla="*/ 20 h 20"/>
              <a:gd name="T12" fmla="*/ 39 w 48"/>
              <a:gd name="T13" fmla="*/ 5 h 20"/>
              <a:gd name="T14" fmla="*/ 24 w 48"/>
              <a:gd name="T1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20">
                <a:moveTo>
                  <a:pt x="24" y="0"/>
                </a:moveTo>
                <a:cubicBezTo>
                  <a:pt x="18" y="0"/>
                  <a:pt x="13" y="2"/>
                  <a:pt x="9" y="5"/>
                </a:cubicBezTo>
                <a:cubicBezTo>
                  <a:pt x="8" y="11"/>
                  <a:pt x="5" y="16"/>
                  <a:pt x="0" y="19"/>
                </a:cubicBezTo>
                <a:cubicBezTo>
                  <a:pt x="0" y="20"/>
                  <a:pt x="0" y="20"/>
                  <a:pt x="0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3" y="16"/>
                  <a:pt x="40" y="11"/>
                  <a:pt x="39" y="5"/>
                </a:cubicBezTo>
                <a:cubicBezTo>
                  <a:pt x="35" y="2"/>
                  <a:pt x="30" y="0"/>
                  <a:pt x="2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92" name="Freeform 72"/>
          <p:cNvSpPr>
            <a:spLocks/>
          </p:cNvSpPr>
          <p:nvPr/>
        </p:nvSpPr>
        <p:spPr bwMode="auto">
          <a:xfrm>
            <a:off x="5811838" y="4870450"/>
            <a:ext cx="139700" cy="169863"/>
          </a:xfrm>
          <a:custGeom>
            <a:avLst/>
            <a:gdLst>
              <a:gd name="T0" fmla="*/ 34 w 34"/>
              <a:gd name="T1" fmla="*/ 0 h 41"/>
              <a:gd name="T2" fmla="*/ 25 w 34"/>
              <a:gd name="T3" fmla="*/ 1 h 41"/>
              <a:gd name="T4" fmla="*/ 16 w 34"/>
              <a:gd name="T5" fmla="*/ 0 h 41"/>
              <a:gd name="T6" fmla="*/ 4 w 34"/>
              <a:gd name="T7" fmla="*/ 10 h 41"/>
              <a:gd name="T8" fmla="*/ 1 w 34"/>
              <a:gd name="T9" fmla="*/ 26 h 41"/>
              <a:gd name="T10" fmla="*/ 10 w 34"/>
              <a:gd name="T11" fmla="*/ 41 h 41"/>
              <a:gd name="T12" fmla="*/ 10 w 34"/>
              <a:gd name="T13" fmla="*/ 41 h 41"/>
              <a:gd name="T14" fmla="*/ 34 w 34"/>
              <a:gd name="T15" fmla="*/ 0 h 41"/>
              <a:gd name="T16" fmla="*/ 34 w 34"/>
              <a:gd name="T1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" h="41">
                <a:moveTo>
                  <a:pt x="34" y="0"/>
                </a:moveTo>
                <a:cubicBezTo>
                  <a:pt x="31" y="1"/>
                  <a:pt x="28" y="1"/>
                  <a:pt x="25" y="1"/>
                </a:cubicBezTo>
                <a:cubicBezTo>
                  <a:pt x="22" y="1"/>
                  <a:pt x="19" y="1"/>
                  <a:pt x="16" y="0"/>
                </a:cubicBezTo>
                <a:cubicBezTo>
                  <a:pt x="11" y="2"/>
                  <a:pt x="7" y="5"/>
                  <a:pt x="4" y="10"/>
                </a:cubicBezTo>
                <a:cubicBezTo>
                  <a:pt x="1" y="15"/>
                  <a:pt x="0" y="21"/>
                  <a:pt x="1" y="26"/>
                </a:cubicBezTo>
                <a:cubicBezTo>
                  <a:pt x="6" y="30"/>
                  <a:pt x="9" y="35"/>
                  <a:pt x="10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4" y="0"/>
                  <a:pt x="3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93" name="Freeform 73"/>
          <p:cNvSpPr>
            <a:spLocks/>
          </p:cNvSpPr>
          <p:nvPr/>
        </p:nvSpPr>
        <p:spPr bwMode="auto">
          <a:xfrm>
            <a:off x="5816600" y="4978400"/>
            <a:ext cx="36513" cy="61913"/>
          </a:xfrm>
          <a:custGeom>
            <a:avLst/>
            <a:gdLst>
              <a:gd name="T0" fmla="*/ 0 w 9"/>
              <a:gd name="T1" fmla="*/ 0 h 15"/>
              <a:gd name="T2" fmla="*/ 9 w 9"/>
              <a:gd name="T3" fmla="*/ 15 h 15"/>
              <a:gd name="T4" fmla="*/ 0 w 9"/>
              <a:gd name="T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15">
                <a:moveTo>
                  <a:pt x="0" y="0"/>
                </a:moveTo>
                <a:cubicBezTo>
                  <a:pt x="1" y="6"/>
                  <a:pt x="4" y="11"/>
                  <a:pt x="9" y="15"/>
                </a:cubicBezTo>
                <a:cubicBezTo>
                  <a:pt x="8" y="9"/>
                  <a:pt x="5" y="4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94" name="Freeform 74"/>
          <p:cNvSpPr>
            <a:spLocks/>
          </p:cNvSpPr>
          <p:nvPr/>
        </p:nvSpPr>
        <p:spPr bwMode="auto">
          <a:xfrm>
            <a:off x="5557838" y="4857750"/>
            <a:ext cx="139700" cy="177800"/>
          </a:xfrm>
          <a:custGeom>
            <a:avLst/>
            <a:gdLst>
              <a:gd name="T0" fmla="*/ 9 w 34"/>
              <a:gd name="T1" fmla="*/ 0 h 43"/>
              <a:gd name="T2" fmla="*/ 0 w 34"/>
              <a:gd name="T3" fmla="*/ 2 h 43"/>
              <a:gd name="T4" fmla="*/ 24 w 34"/>
              <a:gd name="T5" fmla="*/ 43 h 43"/>
              <a:gd name="T6" fmla="*/ 24 w 34"/>
              <a:gd name="T7" fmla="*/ 43 h 43"/>
              <a:gd name="T8" fmla="*/ 33 w 34"/>
              <a:gd name="T9" fmla="*/ 29 h 43"/>
              <a:gd name="T10" fmla="*/ 30 w 34"/>
              <a:gd name="T11" fmla="*/ 12 h 43"/>
              <a:gd name="T12" fmla="*/ 9 w 34"/>
              <a:gd name="T1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43">
                <a:moveTo>
                  <a:pt x="9" y="0"/>
                </a:moveTo>
                <a:cubicBezTo>
                  <a:pt x="6" y="0"/>
                  <a:pt x="3" y="1"/>
                  <a:pt x="0" y="2"/>
                </a:cubicBezTo>
                <a:cubicBezTo>
                  <a:pt x="24" y="43"/>
                  <a:pt x="24" y="43"/>
                  <a:pt x="24" y="43"/>
                </a:cubicBezTo>
                <a:cubicBezTo>
                  <a:pt x="24" y="43"/>
                  <a:pt x="24" y="43"/>
                  <a:pt x="24" y="43"/>
                </a:cubicBezTo>
                <a:cubicBezTo>
                  <a:pt x="25" y="38"/>
                  <a:pt x="28" y="33"/>
                  <a:pt x="33" y="29"/>
                </a:cubicBezTo>
                <a:cubicBezTo>
                  <a:pt x="34" y="24"/>
                  <a:pt x="33" y="18"/>
                  <a:pt x="30" y="12"/>
                </a:cubicBezTo>
                <a:cubicBezTo>
                  <a:pt x="25" y="5"/>
                  <a:pt x="17" y="0"/>
                  <a:pt x="9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95" name="Freeform 75"/>
          <p:cNvSpPr>
            <a:spLocks/>
          </p:cNvSpPr>
          <p:nvPr/>
        </p:nvSpPr>
        <p:spPr bwMode="auto">
          <a:xfrm>
            <a:off x="5656263" y="4978400"/>
            <a:ext cx="36513" cy="57150"/>
          </a:xfrm>
          <a:custGeom>
            <a:avLst/>
            <a:gdLst>
              <a:gd name="T0" fmla="*/ 9 w 9"/>
              <a:gd name="T1" fmla="*/ 0 h 14"/>
              <a:gd name="T2" fmla="*/ 0 w 9"/>
              <a:gd name="T3" fmla="*/ 14 h 14"/>
              <a:gd name="T4" fmla="*/ 9 w 9"/>
              <a:gd name="T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14">
                <a:moveTo>
                  <a:pt x="9" y="0"/>
                </a:moveTo>
                <a:cubicBezTo>
                  <a:pt x="4" y="4"/>
                  <a:pt x="1" y="9"/>
                  <a:pt x="0" y="14"/>
                </a:cubicBezTo>
                <a:cubicBezTo>
                  <a:pt x="5" y="11"/>
                  <a:pt x="8" y="6"/>
                  <a:pt x="9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96" name="Freeform 76"/>
          <p:cNvSpPr>
            <a:spLocks/>
          </p:cNvSpPr>
          <p:nvPr/>
        </p:nvSpPr>
        <p:spPr bwMode="auto">
          <a:xfrm>
            <a:off x="5803900" y="4697413"/>
            <a:ext cx="147638" cy="173038"/>
          </a:xfrm>
          <a:custGeom>
            <a:avLst/>
            <a:gdLst>
              <a:gd name="T0" fmla="*/ 12 w 36"/>
              <a:gd name="T1" fmla="*/ 0 h 42"/>
              <a:gd name="T2" fmla="*/ 6 w 36"/>
              <a:gd name="T3" fmla="*/ 31 h 42"/>
              <a:gd name="T4" fmla="*/ 18 w 36"/>
              <a:gd name="T5" fmla="*/ 42 h 42"/>
              <a:gd name="T6" fmla="*/ 27 w 36"/>
              <a:gd name="T7" fmla="*/ 40 h 42"/>
              <a:gd name="T8" fmla="*/ 36 w 36"/>
              <a:gd name="T9" fmla="*/ 42 h 42"/>
              <a:gd name="T10" fmla="*/ 36 w 36"/>
              <a:gd name="T11" fmla="*/ 42 h 42"/>
              <a:gd name="T12" fmla="*/ 12 w 36"/>
              <a:gd name="T13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42">
                <a:moveTo>
                  <a:pt x="12" y="0"/>
                </a:moveTo>
                <a:cubicBezTo>
                  <a:pt x="3" y="8"/>
                  <a:pt x="0" y="21"/>
                  <a:pt x="6" y="31"/>
                </a:cubicBezTo>
                <a:cubicBezTo>
                  <a:pt x="9" y="36"/>
                  <a:pt x="13" y="40"/>
                  <a:pt x="18" y="42"/>
                </a:cubicBezTo>
                <a:cubicBezTo>
                  <a:pt x="21" y="41"/>
                  <a:pt x="24" y="40"/>
                  <a:pt x="27" y="40"/>
                </a:cubicBezTo>
                <a:cubicBezTo>
                  <a:pt x="30" y="40"/>
                  <a:pt x="33" y="41"/>
                  <a:pt x="36" y="42"/>
                </a:cubicBezTo>
                <a:cubicBezTo>
                  <a:pt x="36" y="42"/>
                  <a:pt x="36" y="42"/>
                  <a:pt x="36" y="42"/>
                </a:cubicBezTo>
                <a:cubicBezTo>
                  <a:pt x="12" y="0"/>
                  <a:pt x="12" y="0"/>
                  <a:pt x="12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97" name="Freeform 77"/>
          <p:cNvSpPr>
            <a:spLocks/>
          </p:cNvSpPr>
          <p:nvPr/>
        </p:nvSpPr>
        <p:spPr bwMode="auto">
          <a:xfrm>
            <a:off x="5878513" y="4862513"/>
            <a:ext cx="73025" cy="12700"/>
          </a:xfrm>
          <a:custGeom>
            <a:avLst/>
            <a:gdLst>
              <a:gd name="T0" fmla="*/ 9 w 18"/>
              <a:gd name="T1" fmla="*/ 0 h 3"/>
              <a:gd name="T2" fmla="*/ 0 w 18"/>
              <a:gd name="T3" fmla="*/ 2 h 3"/>
              <a:gd name="T4" fmla="*/ 9 w 18"/>
              <a:gd name="T5" fmla="*/ 3 h 3"/>
              <a:gd name="T6" fmla="*/ 18 w 18"/>
              <a:gd name="T7" fmla="*/ 2 h 3"/>
              <a:gd name="T8" fmla="*/ 9 w 18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3">
                <a:moveTo>
                  <a:pt x="9" y="0"/>
                </a:moveTo>
                <a:cubicBezTo>
                  <a:pt x="6" y="0"/>
                  <a:pt x="3" y="1"/>
                  <a:pt x="0" y="2"/>
                </a:cubicBezTo>
                <a:cubicBezTo>
                  <a:pt x="3" y="3"/>
                  <a:pt x="6" y="3"/>
                  <a:pt x="9" y="3"/>
                </a:cubicBezTo>
                <a:cubicBezTo>
                  <a:pt x="12" y="3"/>
                  <a:pt x="15" y="3"/>
                  <a:pt x="18" y="2"/>
                </a:cubicBezTo>
                <a:cubicBezTo>
                  <a:pt x="15" y="1"/>
                  <a:pt x="12" y="0"/>
                  <a:pt x="9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98" name="Oval 78"/>
          <p:cNvSpPr>
            <a:spLocks noChangeArrowheads="1"/>
          </p:cNvSpPr>
          <p:nvPr/>
        </p:nvSpPr>
        <p:spPr bwMode="auto">
          <a:xfrm>
            <a:off x="5702300" y="5180013"/>
            <a:ext cx="106363" cy="1063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99" name="Freeform 79"/>
          <p:cNvSpPr>
            <a:spLocks/>
          </p:cNvSpPr>
          <p:nvPr/>
        </p:nvSpPr>
        <p:spPr bwMode="auto">
          <a:xfrm>
            <a:off x="5405438" y="4989513"/>
            <a:ext cx="119063" cy="107950"/>
          </a:xfrm>
          <a:custGeom>
            <a:avLst/>
            <a:gdLst>
              <a:gd name="T0" fmla="*/ 14 w 29"/>
              <a:gd name="T1" fmla="*/ 0 h 26"/>
              <a:gd name="T2" fmla="*/ 2 w 29"/>
              <a:gd name="T3" fmla="*/ 9 h 26"/>
              <a:gd name="T4" fmla="*/ 11 w 29"/>
              <a:gd name="T5" fmla="*/ 25 h 26"/>
              <a:gd name="T6" fmla="*/ 14 w 29"/>
              <a:gd name="T7" fmla="*/ 26 h 26"/>
              <a:gd name="T8" fmla="*/ 27 w 29"/>
              <a:gd name="T9" fmla="*/ 17 h 26"/>
              <a:gd name="T10" fmla="*/ 18 w 29"/>
              <a:gd name="T11" fmla="*/ 1 h 26"/>
              <a:gd name="T12" fmla="*/ 14 w 29"/>
              <a:gd name="T1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6">
                <a:moveTo>
                  <a:pt x="14" y="0"/>
                </a:moveTo>
                <a:cubicBezTo>
                  <a:pt x="9" y="0"/>
                  <a:pt x="4" y="4"/>
                  <a:pt x="2" y="9"/>
                </a:cubicBezTo>
                <a:cubicBezTo>
                  <a:pt x="0" y="16"/>
                  <a:pt x="4" y="23"/>
                  <a:pt x="11" y="25"/>
                </a:cubicBezTo>
                <a:cubicBezTo>
                  <a:pt x="12" y="26"/>
                  <a:pt x="13" y="26"/>
                  <a:pt x="14" y="26"/>
                </a:cubicBezTo>
                <a:cubicBezTo>
                  <a:pt x="20" y="26"/>
                  <a:pt x="25" y="22"/>
                  <a:pt x="27" y="17"/>
                </a:cubicBezTo>
                <a:cubicBezTo>
                  <a:pt x="29" y="10"/>
                  <a:pt x="25" y="3"/>
                  <a:pt x="18" y="1"/>
                </a:cubicBezTo>
                <a:cubicBezTo>
                  <a:pt x="17" y="0"/>
                  <a:pt x="16" y="0"/>
                  <a:pt x="1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00" name="Freeform 80"/>
          <p:cNvSpPr>
            <a:spLocks/>
          </p:cNvSpPr>
          <p:nvPr/>
        </p:nvSpPr>
        <p:spPr bwMode="auto">
          <a:xfrm>
            <a:off x="5324475" y="5126038"/>
            <a:ext cx="192088" cy="111125"/>
          </a:xfrm>
          <a:custGeom>
            <a:avLst/>
            <a:gdLst>
              <a:gd name="T0" fmla="*/ 22 w 47"/>
              <a:gd name="T1" fmla="*/ 0 h 27"/>
              <a:gd name="T2" fmla="*/ 0 w 47"/>
              <a:gd name="T3" fmla="*/ 14 h 27"/>
              <a:gd name="T4" fmla="*/ 46 w 47"/>
              <a:gd name="T5" fmla="*/ 27 h 27"/>
              <a:gd name="T6" fmla="*/ 28 w 47"/>
              <a:gd name="T7" fmla="*/ 1 h 27"/>
              <a:gd name="T8" fmla="*/ 22 w 47"/>
              <a:gd name="T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27">
                <a:moveTo>
                  <a:pt x="22" y="0"/>
                </a:moveTo>
                <a:cubicBezTo>
                  <a:pt x="12" y="0"/>
                  <a:pt x="4" y="5"/>
                  <a:pt x="0" y="14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15"/>
                  <a:pt x="40" y="4"/>
                  <a:pt x="28" y="1"/>
                </a:cubicBezTo>
                <a:cubicBezTo>
                  <a:pt x="26" y="0"/>
                  <a:pt x="24" y="0"/>
                  <a:pt x="22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01" name="Freeform 81"/>
          <p:cNvSpPr>
            <a:spLocks/>
          </p:cNvSpPr>
          <p:nvPr/>
        </p:nvSpPr>
        <p:spPr bwMode="auto">
          <a:xfrm>
            <a:off x="5159375" y="4779963"/>
            <a:ext cx="123825" cy="103188"/>
          </a:xfrm>
          <a:custGeom>
            <a:avLst/>
            <a:gdLst>
              <a:gd name="T0" fmla="*/ 15 w 30"/>
              <a:gd name="T1" fmla="*/ 0 h 25"/>
              <a:gd name="T2" fmla="*/ 5 w 30"/>
              <a:gd name="T3" fmla="*/ 5 h 25"/>
              <a:gd name="T4" fmla="*/ 8 w 30"/>
              <a:gd name="T5" fmla="*/ 23 h 25"/>
              <a:gd name="T6" fmla="*/ 15 w 30"/>
              <a:gd name="T7" fmla="*/ 25 h 25"/>
              <a:gd name="T8" fmla="*/ 26 w 30"/>
              <a:gd name="T9" fmla="*/ 20 h 25"/>
              <a:gd name="T10" fmla="*/ 23 w 30"/>
              <a:gd name="T11" fmla="*/ 2 h 25"/>
              <a:gd name="T12" fmla="*/ 15 w 30"/>
              <a:gd name="T1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5">
                <a:moveTo>
                  <a:pt x="15" y="0"/>
                </a:moveTo>
                <a:cubicBezTo>
                  <a:pt x="11" y="0"/>
                  <a:pt x="7" y="1"/>
                  <a:pt x="5" y="5"/>
                </a:cubicBezTo>
                <a:cubicBezTo>
                  <a:pt x="0" y="11"/>
                  <a:pt x="2" y="19"/>
                  <a:pt x="8" y="23"/>
                </a:cubicBezTo>
                <a:cubicBezTo>
                  <a:pt x="10" y="25"/>
                  <a:pt x="12" y="25"/>
                  <a:pt x="15" y="25"/>
                </a:cubicBezTo>
                <a:cubicBezTo>
                  <a:pt x="19" y="25"/>
                  <a:pt x="23" y="24"/>
                  <a:pt x="26" y="20"/>
                </a:cubicBezTo>
                <a:cubicBezTo>
                  <a:pt x="30" y="14"/>
                  <a:pt x="28" y="6"/>
                  <a:pt x="23" y="2"/>
                </a:cubicBezTo>
                <a:cubicBezTo>
                  <a:pt x="20" y="0"/>
                  <a:pt x="18" y="0"/>
                  <a:pt x="15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02" name="Freeform 82"/>
          <p:cNvSpPr>
            <a:spLocks/>
          </p:cNvSpPr>
          <p:nvPr/>
        </p:nvSpPr>
        <p:spPr bwMode="auto">
          <a:xfrm>
            <a:off x="5262563" y="4841875"/>
            <a:ext cx="155575" cy="168275"/>
          </a:xfrm>
          <a:custGeom>
            <a:avLst/>
            <a:gdLst>
              <a:gd name="T0" fmla="*/ 27 w 38"/>
              <a:gd name="T1" fmla="*/ 0 h 41"/>
              <a:gd name="T2" fmla="*/ 7 w 38"/>
              <a:gd name="T3" fmla="*/ 10 h 41"/>
              <a:gd name="T4" fmla="*/ 10 w 38"/>
              <a:gd name="T5" fmla="*/ 41 h 41"/>
              <a:gd name="T6" fmla="*/ 38 w 38"/>
              <a:gd name="T7" fmla="*/ 2 h 41"/>
              <a:gd name="T8" fmla="*/ 27 w 38"/>
              <a:gd name="T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41">
                <a:moveTo>
                  <a:pt x="27" y="0"/>
                </a:moveTo>
                <a:cubicBezTo>
                  <a:pt x="20" y="0"/>
                  <a:pt x="12" y="3"/>
                  <a:pt x="7" y="10"/>
                </a:cubicBezTo>
                <a:cubicBezTo>
                  <a:pt x="0" y="20"/>
                  <a:pt x="2" y="33"/>
                  <a:pt x="10" y="41"/>
                </a:cubicBezTo>
                <a:cubicBezTo>
                  <a:pt x="38" y="2"/>
                  <a:pt x="38" y="2"/>
                  <a:pt x="38" y="2"/>
                </a:cubicBezTo>
                <a:cubicBezTo>
                  <a:pt x="35" y="1"/>
                  <a:pt x="31" y="0"/>
                  <a:pt x="27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03" name="Freeform 83"/>
          <p:cNvSpPr>
            <a:spLocks/>
          </p:cNvSpPr>
          <p:nvPr/>
        </p:nvSpPr>
        <p:spPr bwMode="auto">
          <a:xfrm>
            <a:off x="5143500" y="5064125"/>
            <a:ext cx="119063" cy="103188"/>
          </a:xfrm>
          <a:custGeom>
            <a:avLst/>
            <a:gdLst>
              <a:gd name="T0" fmla="*/ 15 w 29"/>
              <a:gd name="T1" fmla="*/ 0 h 25"/>
              <a:gd name="T2" fmla="*/ 6 w 29"/>
              <a:gd name="T3" fmla="*/ 3 h 25"/>
              <a:gd name="T4" fmla="*/ 5 w 29"/>
              <a:gd name="T5" fmla="*/ 21 h 25"/>
              <a:gd name="T6" fmla="*/ 15 w 29"/>
              <a:gd name="T7" fmla="*/ 25 h 25"/>
              <a:gd name="T8" fmla="*/ 23 w 29"/>
              <a:gd name="T9" fmla="*/ 22 h 25"/>
              <a:gd name="T10" fmla="*/ 24 w 29"/>
              <a:gd name="T11" fmla="*/ 4 h 25"/>
              <a:gd name="T12" fmla="*/ 15 w 29"/>
              <a:gd name="T1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5">
                <a:moveTo>
                  <a:pt x="15" y="0"/>
                </a:moveTo>
                <a:cubicBezTo>
                  <a:pt x="12" y="0"/>
                  <a:pt x="9" y="1"/>
                  <a:pt x="6" y="3"/>
                </a:cubicBezTo>
                <a:cubicBezTo>
                  <a:pt x="1" y="7"/>
                  <a:pt x="0" y="16"/>
                  <a:pt x="5" y="21"/>
                </a:cubicBezTo>
                <a:cubicBezTo>
                  <a:pt x="7" y="24"/>
                  <a:pt x="11" y="25"/>
                  <a:pt x="15" y="25"/>
                </a:cubicBezTo>
                <a:cubicBezTo>
                  <a:pt x="18" y="25"/>
                  <a:pt x="21" y="24"/>
                  <a:pt x="23" y="22"/>
                </a:cubicBezTo>
                <a:cubicBezTo>
                  <a:pt x="29" y="18"/>
                  <a:pt x="29" y="9"/>
                  <a:pt x="24" y="4"/>
                </a:cubicBezTo>
                <a:cubicBezTo>
                  <a:pt x="22" y="1"/>
                  <a:pt x="18" y="0"/>
                  <a:pt x="15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04" name="Freeform 84"/>
          <p:cNvSpPr>
            <a:spLocks/>
          </p:cNvSpPr>
          <p:nvPr/>
        </p:nvSpPr>
        <p:spPr bwMode="auto">
          <a:xfrm>
            <a:off x="5008563" y="5138738"/>
            <a:ext cx="163513" cy="165100"/>
          </a:xfrm>
          <a:custGeom>
            <a:avLst/>
            <a:gdLst>
              <a:gd name="T0" fmla="*/ 13 w 40"/>
              <a:gd name="T1" fmla="*/ 0 h 40"/>
              <a:gd name="T2" fmla="*/ 0 w 40"/>
              <a:gd name="T3" fmla="*/ 4 h 40"/>
              <a:gd name="T4" fmla="*/ 32 w 40"/>
              <a:gd name="T5" fmla="*/ 40 h 40"/>
              <a:gd name="T6" fmla="*/ 32 w 40"/>
              <a:gd name="T7" fmla="*/ 9 h 40"/>
              <a:gd name="T8" fmla="*/ 13 w 40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40">
                <a:moveTo>
                  <a:pt x="13" y="0"/>
                </a:moveTo>
                <a:cubicBezTo>
                  <a:pt x="9" y="0"/>
                  <a:pt x="4" y="1"/>
                  <a:pt x="0" y="4"/>
                </a:cubicBezTo>
                <a:cubicBezTo>
                  <a:pt x="32" y="40"/>
                  <a:pt x="32" y="40"/>
                  <a:pt x="32" y="40"/>
                </a:cubicBezTo>
                <a:cubicBezTo>
                  <a:pt x="39" y="31"/>
                  <a:pt x="40" y="18"/>
                  <a:pt x="32" y="9"/>
                </a:cubicBezTo>
                <a:cubicBezTo>
                  <a:pt x="27" y="3"/>
                  <a:pt x="20" y="0"/>
                  <a:pt x="13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05" name="Freeform 85"/>
          <p:cNvSpPr>
            <a:spLocks/>
          </p:cNvSpPr>
          <p:nvPr/>
        </p:nvSpPr>
        <p:spPr bwMode="auto">
          <a:xfrm>
            <a:off x="5653088" y="5327650"/>
            <a:ext cx="119063" cy="107950"/>
          </a:xfrm>
          <a:custGeom>
            <a:avLst/>
            <a:gdLst>
              <a:gd name="T0" fmla="*/ 14 w 29"/>
              <a:gd name="T1" fmla="*/ 0 h 26"/>
              <a:gd name="T2" fmla="*/ 8 w 29"/>
              <a:gd name="T3" fmla="*/ 2 h 26"/>
              <a:gd name="T4" fmla="*/ 3 w 29"/>
              <a:gd name="T5" fmla="*/ 20 h 26"/>
              <a:gd name="T6" fmla="*/ 14 w 29"/>
              <a:gd name="T7" fmla="*/ 26 h 26"/>
              <a:gd name="T8" fmla="*/ 21 w 29"/>
              <a:gd name="T9" fmla="*/ 24 h 26"/>
              <a:gd name="T10" fmla="*/ 26 w 29"/>
              <a:gd name="T11" fmla="*/ 7 h 26"/>
              <a:gd name="T12" fmla="*/ 14 w 29"/>
              <a:gd name="T1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6">
                <a:moveTo>
                  <a:pt x="14" y="0"/>
                </a:moveTo>
                <a:cubicBezTo>
                  <a:pt x="12" y="0"/>
                  <a:pt x="10" y="1"/>
                  <a:pt x="8" y="2"/>
                </a:cubicBezTo>
                <a:cubicBezTo>
                  <a:pt x="2" y="6"/>
                  <a:pt x="0" y="14"/>
                  <a:pt x="3" y="20"/>
                </a:cubicBezTo>
                <a:cubicBezTo>
                  <a:pt x="6" y="24"/>
                  <a:pt x="10" y="26"/>
                  <a:pt x="14" y="26"/>
                </a:cubicBezTo>
                <a:cubicBezTo>
                  <a:pt x="17" y="26"/>
                  <a:pt x="19" y="26"/>
                  <a:pt x="21" y="24"/>
                </a:cubicBezTo>
                <a:cubicBezTo>
                  <a:pt x="27" y="21"/>
                  <a:pt x="29" y="13"/>
                  <a:pt x="26" y="7"/>
                </a:cubicBezTo>
                <a:cubicBezTo>
                  <a:pt x="23" y="3"/>
                  <a:pt x="19" y="0"/>
                  <a:pt x="1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06" name="Freeform 86"/>
          <p:cNvSpPr>
            <a:spLocks/>
          </p:cNvSpPr>
          <p:nvPr/>
        </p:nvSpPr>
        <p:spPr bwMode="auto">
          <a:xfrm>
            <a:off x="5513388" y="5376863"/>
            <a:ext cx="147638" cy="177800"/>
          </a:xfrm>
          <a:custGeom>
            <a:avLst/>
            <a:gdLst>
              <a:gd name="T0" fmla="*/ 9 w 36"/>
              <a:gd name="T1" fmla="*/ 0 h 43"/>
              <a:gd name="T2" fmla="*/ 0 w 36"/>
              <a:gd name="T3" fmla="*/ 2 h 43"/>
              <a:gd name="T4" fmla="*/ 25 w 36"/>
              <a:gd name="T5" fmla="*/ 43 h 43"/>
              <a:gd name="T6" fmla="*/ 30 w 36"/>
              <a:gd name="T7" fmla="*/ 12 h 43"/>
              <a:gd name="T8" fmla="*/ 9 w 36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43">
                <a:moveTo>
                  <a:pt x="9" y="0"/>
                </a:moveTo>
                <a:cubicBezTo>
                  <a:pt x="6" y="0"/>
                  <a:pt x="3" y="1"/>
                  <a:pt x="0" y="2"/>
                </a:cubicBezTo>
                <a:cubicBezTo>
                  <a:pt x="25" y="43"/>
                  <a:pt x="25" y="43"/>
                  <a:pt x="25" y="43"/>
                </a:cubicBezTo>
                <a:cubicBezTo>
                  <a:pt x="34" y="36"/>
                  <a:pt x="36" y="23"/>
                  <a:pt x="30" y="12"/>
                </a:cubicBezTo>
                <a:cubicBezTo>
                  <a:pt x="26" y="4"/>
                  <a:pt x="17" y="0"/>
                  <a:pt x="9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07" name="Freeform 87"/>
          <p:cNvSpPr>
            <a:spLocks/>
          </p:cNvSpPr>
          <p:nvPr/>
        </p:nvSpPr>
        <p:spPr bwMode="auto">
          <a:xfrm>
            <a:off x="5557838" y="4521200"/>
            <a:ext cx="119063" cy="103188"/>
          </a:xfrm>
          <a:custGeom>
            <a:avLst/>
            <a:gdLst>
              <a:gd name="T0" fmla="*/ 15 w 29"/>
              <a:gd name="T1" fmla="*/ 0 h 25"/>
              <a:gd name="T2" fmla="*/ 4 w 29"/>
              <a:gd name="T3" fmla="*/ 5 h 25"/>
              <a:gd name="T4" fmla="*/ 7 w 29"/>
              <a:gd name="T5" fmla="*/ 23 h 25"/>
              <a:gd name="T6" fmla="*/ 15 w 29"/>
              <a:gd name="T7" fmla="*/ 25 h 25"/>
              <a:gd name="T8" fmla="*/ 25 w 29"/>
              <a:gd name="T9" fmla="*/ 21 h 25"/>
              <a:gd name="T10" fmla="*/ 23 w 29"/>
              <a:gd name="T11" fmla="*/ 2 h 25"/>
              <a:gd name="T12" fmla="*/ 15 w 29"/>
              <a:gd name="T1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5">
                <a:moveTo>
                  <a:pt x="15" y="0"/>
                </a:moveTo>
                <a:cubicBezTo>
                  <a:pt x="11" y="0"/>
                  <a:pt x="7" y="1"/>
                  <a:pt x="4" y="5"/>
                </a:cubicBezTo>
                <a:cubicBezTo>
                  <a:pt x="0" y="10"/>
                  <a:pt x="1" y="18"/>
                  <a:pt x="7" y="23"/>
                </a:cubicBezTo>
                <a:cubicBezTo>
                  <a:pt x="9" y="25"/>
                  <a:pt x="12" y="25"/>
                  <a:pt x="15" y="25"/>
                </a:cubicBezTo>
                <a:cubicBezTo>
                  <a:pt x="18" y="25"/>
                  <a:pt x="22" y="24"/>
                  <a:pt x="25" y="21"/>
                </a:cubicBezTo>
                <a:cubicBezTo>
                  <a:pt x="29" y="15"/>
                  <a:pt x="28" y="7"/>
                  <a:pt x="23" y="2"/>
                </a:cubicBezTo>
                <a:cubicBezTo>
                  <a:pt x="20" y="1"/>
                  <a:pt x="17" y="0"/>
                  <a:pt x="15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08" name="Freeform 88"/>
          <p:cNvSpPr>
            <a:spLocks/>
          </p:cNvSpPr>
          <p:nvPr/>
        </p:nvSpPr>
        <p:spPr bwMode="auto">
          <a:xfrm>
            <a:off x="5435600" y="4619625"/>
            <a:ext cx="176213" cy="147638"/>
          </a:xfrm>
          <a:custGeom>
            <a:avLst/>
            <a:gdLst>
              <a:gd name="T0" fmla="*/ 16 w 43"/>
              <a:gd name="T1" fmla="*/ 0 h 36"/>
              <a:gd name="T2" fmla="*/ 0 w 43"/>
              <a:gd name="T3" fmla="*/ 7 h 36"/>
              <a:gd name="T4" fmla="*/ 38 w 43"/>
              <a:gd name="T5" fmla="*/ 36 h 36"/>
              <a:gd name="T6" fmla="*/ 31 w 43"/>
              <a:gd name="T7" fmla="*/ 5 h 36"/>
              <a:gd name="T8" fmla="*/ 16 w 43"/>
              <a:gd name="T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36">
                <a:moveTo>
                  <a:pt x="16" y="0"/>
                </a:moveTo>
                <a:cubicBezTo>
                  <a:pt x="10" y="0"/>
                  <a:pt x="5" y="2"/>
                  <a:pt x="0" y="7"/>
                </a:cubicBezTo>
                <a:cubicBezTo>
                  <a:pt x="38" y="36"/>
                  <a:pt x="38" y="36"/>
                  <a:pt x="38" y="36"/>
                </a:cubicBezTo>
                <a:cubicBezTo>
                  <a:pt x="43" y="26"/>
                  <a:pt x="41" y="13"/>
                  <a:pt x="31" y="5"/>
                </a:cubicBezTo>
                <a:cubicBezTo>
                  <a:pt x="27" y="2"/>
                  <a:pt x="22" y="0"/>
                  <a:pt x="16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09" name="Freeform 89"/>
          <p:cNvSpPr>
            <a:spLocks/>
          </p:cNvSpPr>
          <p:nvPr/>
        </p:nvSpPr>
        <p:spPr bwMode="auto">
          <a:xfrm>
            <a:off x="5803900" y="5232400"/>
            <a:ext cx="147638" cy="169863"/>
          </a:xfrm>
          <a:custGeom>
            <a:avLst/>
            <a:gdLst>
              <a:gd name="T0" fmla="*/ 18 w 36"/>
              <a:gd name="T1" fmla="*/ 0 h 41"/>
              <a:gd name="T2" fmla="*/ 6 w 36"/>
              <a:gd name="T3" fmla="*/ 10 h 41"/>
              <a:gd name="T4" fmla="*/ 12 w 36"/>
              <a:gd name="T5" fmla="*/ 41 h 41"/>
              <a:gd name="T6" fmla="*/ 36 w 36"/>
              <a:gd name="T7" fmla="*/ 0 h 41"/>
              <a:gd name="T8" fmla="*/ 36 w 36"/>
              <a:gd name="T9" fmla="*/ 0 h 41"/>
              <a:gd name="T10" fmla="*/ 27 w 36"/>
              <a:gd name="T11" fmla="*/ 2 h 41"/>
              <a:gd name="T12" fmla="*/ 18 w 36"/>
              <a:gd name="T13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41">
                <a:moveTo>
                  <a:pt x="18" y="0"/>
                </a:moveTo>
                <a:cubicBezTo>
                  <a:pt x="13" y="2"/>
                  <a:pt x="9" y="5"/>
                  <a:pt x="6" y="10"/>
                </a:cubicBezTo>
                <a:cubicBezTo>
                  <a:pt x="0" y="21"/>
                  <a:pt x="3" y="34"/>
                  <a:pt x="12" y="41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3" y="1"/>
                  <a:pt x="30" y="2"/>
                  <a:pt x="27" y="2"/>
                </a:cubicBezTo>
                <a:cubicBezTo>
                  <a:pt x="24" y="2"/>
                  <a:pt x="21" y="1"/>
                  <a:pt x="18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10" name="Freeform 90"/>
          <p:cNvSpPr>
            <a:spLocks/>
          </p:cNvSpPr>
          <p:nvPr/>
        </p:nvSpPr>
        <p:spPr bwMode="auto">
          <a:xfrm>
            <a:off x="5656263" y="5060950"/>
            <a:ext cx="196850" cy="80963"/>
          </a:xfrm>
          <a:custGeom>
            <a:avLst/>
            <a:gdLst>
              <a:gd name="T0" fmla="*/ 48 w 48"/>
              <a:gd name="T1" fmla="*/ 0 h 20"/>
              <a:gd name="T2" fmla="*/ 0 w 48"/>
              <a:gd name="T3" fmla="*/ 0 h 20"/>
              <a:gd name="T4" fmla="*/ 24 w 48"/>
              <a:gd name="T5" fmla="*/ 20 h 20"/>
              <a:gd name="T6" fmla="*/ 39 w 48"/>
              <a:gd name="T7" fmla="*/ 15 h 20"/>
              <a:gd name="T8" fmla="*/ 48 w 48"/>
              <a:gd name="T9" fmla="*/ 1 h 20"/>
              <a:gd name="T10" fmla="*/ 48 w 48"/>
              <a:gd name="T11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" h="20">
                <a:moveTo>
                  <a:pt x="48" y="0"/>
                </a:moveTo>
                <a:cubicBezTo>
                  <a:pt x="0" y="0"/>
                  <a:pt x="0" y="0"/>
                  <a:pt x="0" y="0"/>
                </a:cubicBezTo>
                <a:cubicBezTo>
                  <a:pt x="2" y="11"/>
                  <a:pt x="12" y="20"/>
                  <a:pt x="24" y="20"/>
                </a:cubicBezTo>
                <a:cubicBezTo>
                  <a:pt x="30" y="20"/>
                  <a:pt x="35" y="18"/>
                  <a:pt x="39" y="15"/>
                </a:cubicBezTo>
                <a:cubicBezTo>
                  <a:pt x="40" y="9"/>
                  <a:pt x="43" y="4"/>
                  <a:pt x="48" y="1"/>
                </a:cubicBezTo>
                <a:cubicBezTo>
                  <a:pt x="48" y="0"/>
                  <a:pt x="48" y="0"/>
                  <a:pt x="48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11" name="Freeform 91"/>
          <p:cNvSpPr>
            <a:spLocks/>
          </p:cNvSpPr>
          <p:nvPr/>
        </p:nvSpPr>
        <p:spPr bwMode="auto">
          <a:xfrm>
            <a:off x="5811838" y="5064125"/>
            <a:ext cx="139700" cy="168275"/>
          </a:xfrm>
          <a:custGeom>
            <a:avLst/>
            <a:gdLst>
              <a:gd name="T0" fmla="*/ 10 w 34"/>
              <a:gd name="T1" fmla="*/ 0 h 41"/>
              <a:gd name="T2" fmla="*/ 10 w 34"/>
              <a:gd name="T3" fmla="*/ 0 h 41"/>
              <a:gd name="T4" fmla="*/ 1 w 34"/>
              <a:gd name="T5" fmla="*/ 14 h 41"/>
              <a:gd name="T6" fmla="*/ 4 w 34"/>
              <a:gd name="T7" fmla="*/ 31 h 41"/>
              <a:gd name="T8" fmla="*/ 16 w 34"/>
              <a:gd name="T9" fmla="*/ 41 h 41"/>
              <a:gd name="T10" fmla="*/ 25 w 34"/>
              <a:gd name="T11" fmla="*/ 39 h 41"/>
              <a:gd name="T12" fmla="*/ 34 w 34"/>
              <a:gd name="T13" fmla="*/ 41 h 41"/>
              <a:gd name="T14" fmla="*/ 34 w 34"/>
              <a:gd name="T15" fmla="*/ 41 h 41"/>
              <a:gd name="T16" fmla="*/ 10 w 34"/>
              <a:gd name="T1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" h="41"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9" y="5"/>
                  <a:pt x="6" y="10"/>
                  <a:pt x="1" y="14"/>
                </a:cubicBezTo>
                <a:cubicBezTo>
                  <a:pt x="0" y="19"/>
                  <a:pt x="1" y="25"/>
                  <a:pt x="4" y="31"/>
                </a:cubicBezTo>
                <a:cubicBezTo>
                  <a:pt x="7" y="36"/>
                  <a:pt x="11" y="39"/>
                  <a:pt x="16" y="41"/>
                </a:cubicBezTo>
                <a:cubicBezTo>
                  <a:pt x="19" y="40"/>
                  <a:pt x="22" y="39"/>
                  <a:pt x="25" y="39"/>
                </a:cubicBezTo>
                <a:cubicBezTo>
                  <a:pt x="28" y="39"/>
                  <a:pt x="31" y="40"/>
                  <a:pt x="34" y="41"/>
                </a:cubicBezTo>
                <a:cubicBezTo>
                  <a:pt x="34" y="41"/>
                  <a:pt x="34" y="41"/>
                  <a:pt x="34" y="41"/>
                </a:cubicBezTo>
                <a:cubicBezTo>
                  <a:pt x="10" y="0"/>
                  <a:pt x="10" y="0"/>
                  <a:pt x="1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12" name="Freeform 92"/>
          <p:cNvSpPr>
            <a:spLocks/>
          </p:cNvSpPr>
          <p:nvPr/>
        </p:nvSpPr>
        <p:spPr bwMode="auto">
          <a:xfrm>
            <a:off x="5878513" y="5224463"/>
            <a:ext cx="73025" cy="17463"/>
          </a:xfrm>
          <a:custGeom>
            <a:avLst/>
            <a:gdLst>
              <a:gd name="T0" fmla="*/ 9 w 18"/>
              <a:gd name="T1" fmla="*/ 0 h 4"/>
              <a:gd name="T2" fmla="*/ 0 w 18"/>
              <a:gd name="T3" fmla="*/ 2 h 4"/>
              <a:gd name="T4" fmla="*/ 9 w 18"/>
              <a:gd name="T5" fmla="*/ 4 h 4"/>
              <a:gd name="T6" fmla="*/ 18 w 18"/>
              <a:gd name="T7" fmla="*/ 2 h 4"/>
              <a:gd name="T8" fmla="*/ 9 w 18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4">
                <a:moveTo>
                  <a:pt x="9" y="0"/>
                </a:moveTo>
                <a:cubicBezTo>
                  <a:pt x="6" y="0"/>
                  <a:pt x="3" y="1"/>
                  <a:pt x="0" y="2"/>
                </a:cubicBezTo>
                <a:cubicBezTo>
                  <a:pt x="3" y="3"/>
                  <a:pt x="6" y="4"/>
                  <a:pt x="9" y="4"/>
                </a:cubicBezTo>
                <a:cubicBezTo>
                  <a:pt x="12" y="4"/>
                  <a:pt x="15" y="3"/>
                  <a:pt x="18" y="2"/>
                </a:cubicBezTo>
                <a:cubicBezTo>
                  <a:pt x="15" y="1"/>
                  <a:pt x="12" y="0"/>
                  <a:pt x="9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13" name="Freeform 93"/>
          <p:cNvSpPr>
            <a:spLocks/>
          </p:cNvSpPr>
          <p:nvPr/>
        </p:nvSpPr>
        <p:spPr bwMode="auto">
          <a:xfrm>
            <a:off x="5816600" y="5064125"/>
            <a:ext cx="36513" cy="57150"/>
          </a:xfrm>
          <a:custGeom>
            <a:avLst/>
            <a:gdLst>
              <a:gd name="T0" fmla="*/ 9 w 9"/>
              <a:gd name="T1" fmla="*/ 0 h 14"/>
              <a:gd name="T2" fmla="*/ 0 w 9"/>
              <a:gd name="T3" fmla="*/ 14 h 14"/>
              <a:gd name="T4" fmla="*/ 9 w 9"/>
              <a:gd name="T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14">
                <a:moveTo>
                  <a:pt x="9" y="0"/>
                </a:moveTo>
                <a:cubicBezTo>
                  <a:pt x="4" y="3"/>
                  <a:pt x="1" y="8"/>
                  <a:pt x="0" y="14"/>
                </a:cubicBezTo>
                <a:cubicBezTo>
                  <a:pt x="5" y="10"/>
                  <a:pt x="8" y="5"/>
                  <a:pt x="9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14" name="Freeform 94"/>
          <p:cNvSpPr>
            <a:spLocks/>
          </p:cNvSpPr>
          <p:nvPr/>
        </p:nvSpPr>
        <p:spPr bwMode="auto">
          <a:xfrm>
            <a:off x="6637338" y="4940300"/>
            <a:ext cx="185738" cy="211138"/>
          </a:xfrm>
          <a:custGeom>
            <a:avLst/>
            <a:gdLst>
              <a:gd name="T0" fmla="*/ 25 w 45"/>
              <a:gd name="T1" fmla="*/ 51 h 51"/>
              <a:gd name="T2" fmla="*/ 15 w 45"/>
              <a:gd name="T3" fmla="*/ 49 h 51"/>
              <a:gd name="T4" fmla="*/ 7 w 45"/>
              <a:gd name="T5" fmla="*/ 44 h 51"/>
              <a:gd name="T6" fmla="*/ 2 w 45"/>
              <a:gd name="T7" fmla="*/ 35 h 51"/>
              <a:gd name="T8" fmla="*/ 0 w 45"/>
              <a:gd name="T9" fmla="*/ 25 h 51"/>
              <a:gd name="T10" fmla="*/ 0 w 45"/>
              <a:gd name="T11" fmla="*/ 25 h 51"/>
              <a:gd name="T12" fmla="*/ 2 w 45"/>
              <a:gd name="T13" fmla="*/ 15 h 51"/>
              <a:gd name="T14" fmla="*/ 7 w 45"/>
              <a:gd name="T15" fmla="*/ 7 h 51"/>
              <a:gd name="T16" fmla="*/ 15 w 45"/>
              <a:gd name="T17" fmla="*/ 2 h 51"/>
              <a:gd name="T18" fmla="*/ 26 w 45"/>
              <a:gd name="T19" fmla="*/ 0 h 51"/>
              <a:gd name="T20" fmla="*/ 32 w 45"/>
              <a:gd name="T21" fmla="*/ 0 h 51"/>
              <a:gd name="T22" fmla="*/ 37 w 45"/>
              <a:gd name="T23" fmla="*/ 2 h 51"/>
              <a:gd name="T24" fmla="*/ 41 w 45"/>
              <a:gd name="T25" fmla="*/ 4 h 51"/>
              <a:gd name="T26" fmla="*/ 45 w 45"/>
              <a:gd name="T27" fmla="*/ 7 h 51"/>
              <a:gd name="T28" fmla="*/ 38 w 45"/>
              <a:gd name="T29" fmla="*/ 15 h 51"/>
              <a:gd name="T30" fmla="*/ 32 w 45"/>
              <a:gd name="T31" fmla="*/ 11 h 51"/>
              <a:gd name="T32" fmla="*/ 26 w 45"/>
              <a:gd name="T33" fmla="*/ 10 h 51"/>
              <a:gd name="T34" fmla="*/ 20 w 45"/>
              <a:gd name="T35" fmla="*/ 11 h 51"/>
              <a:gd name="T36" fmla="*/ 15 w 45"/>
              <a:gd name="T37" fmla="*/ 14 h 51"/>
              <a:gd name="T38" fmla="*/ 12 w 45"/>
              <a:gd name="T39" fmla="*/ 19 h 51"/>
              <a:gd name="T40" fmla="*/ 11 w 45"/>
              <a:gd name="T41" fmla="*/ 25 h 51"/>
              <a:gd name="T42" fmla="*/ 11 w 45"/>
              <a:gd name="T43" fmla="*/ 25 h 51"/>
              <a:gd name="T44" fmla="*/ 12 w 45"/>
              <a:gd name="T45" fmla="*/ 31 h 51"/>
              <a:gd name="T46" fmla="*/ 15 w 45"/>
              <a:gd name="T47" fmla="*/ 36 h 51"/>
              <a:gd name="T48" fmla="*/ 20 w 45"/>
              <a:gd name="T49" fmla="*/ 40 h 51"/>
              <a:gd name="T50" fmla="*/ 26 w 45"/>
              <a:gd name="T51" fmla="*/ 41 h 51"/>
              <a:gd name="T52" fmla="*/ 33 w 45"/>
              <a:gd name="T53" fmla="*/ 39 h 51"/>
              <a:gd name="T54" fmla="*/ 39 w 45"/>
              <a:gd name="T55" fmla="*/ 35 h 51"/>
              <a:gd name="T56" fmla="*/ 45 w 45"/>
              <a:gd name="T57" fmla="*/ 42 h 51"/>
              <a:gd name="T58" fmla="*/ 41 w 45"/>
              <a:gd name="T59" fmla="*/ 46 h 51"/>
              <a:gd name="T60" fmla="*/ 37 w 45"/>
              <a:gd name="T61" fmla="*/ 49 h 51"/>
              <a:gd name="T62" fmla="*/ 32 w 45"/>
              <a:gd name="T63" fmla="*/ 50 h 51"/>
              <a:gd name="T64" fmla="*/ 25 w 45"/>
              <a:gd name="T65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" h="51">
                <a:moveTo>
                  <a:pt x="25" y="51"/>
                </a:moveTo>
                <a:cubicBezTo>
                  <a:pt x="22" y="51"/>
                  <a:pt x="18" y="50"/>
                  <a:pt x="15" y="49"/>
                </a:cubicBezTo>
                <a:cubicBezTo>
                  <a:pt x="12" y="48"/>
                  <a:pt x="9" y="46"/>
                  <a:pt x="7" y="44"/>
                </a:cubicBezTo>
                <a:cubicBezTo>
                  <a:pt x="5" y="41"/>
                  <a:pt x="3" y="39"/>
                  <a:pt x="2" y="35"/>
                </a:cubicBezTo>
                <a:cubicBezTo>
                  <a:pt x="0" y="32"/>
                  <a:pt x="0" y="29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2"/>
                  <a:pt x="0" y="19"/>
                  <a:pt x="2" y="15"/>
                </a:cubicBezTo>
                <a:cubicBezTo>
                  <a:pt x="3" y="12"/>
                  <a:pt x="5" y="10"/>
                  <a:pt x="7" y="7"/>
                </a:cubicBezTo>
                <a:cubicBezTo>
                  <a:pt x="9" y="5"/>
                  <a:pt x="12" y="3"/>
                  <a:pt x="15" y="2"/>
                </a:cubicBezTo>
                <a:cubicBezTo>
                  <a:pt x="18" y="0"/>
                  <a:pt x="22" y="0"/>
                  <a:pt x="26" y="0"/>
                </a:cubicBezTo>
                <a:cubicBezTo>
                  <a:pt x="28" y="0"/>
                  <a:pt x="30" y="0"/>
                  <a:pt x="32" y="0"/>
                </a:cubicBezTo>
                <a:cubicBezTo>
                  <a:pt x="34" y="1"/>
                  <a:pt x="36" y="1"/>
                  <a:pt x="37" y="2"/>
                </a:cubicBezTo>
                <a:cubicBezTo>
                  <a:pt x="39" y="3"/>
                  <a:pt x="40" y="3"/>
                  <a:pt x="41" y="4"/>
                </a:cubicBezTo>
                <a:cubicBezTo>
                  <a:pt x="43" y="5"/>
                  <a:pt x="44" y="6"/>
                  <a:pt x="45" y="7"/>
                </a:cubicBezTo>
                <a:cubicBezTo>
                  <a:pt x="38" y="15"/>
                  <a:pt x="38" y="15"/>
                  <a:pt x="38" y="15"/>
                </a:cubicBezTo>
                <a:cubicBezTo>
                  <a:pt x="36" y="14"/>
                  <a:pt x="34" y="12"/>
                  <a:pt x="32" y="11"/>
                </a:cubicBezTo>
                <a:cubicBezTo>
                  <a:pt x="30" y="10"/>
                  <a:pt x="28" y="10"/>
                  <a:pt x="26" y="10"/>
                </a:cubicBezTo>
                <a:cubicBezTo>
                  <a:pt x="23" y="10"/>
                  <a:pt x="22" y="10"/>
                  <a:pt x="20" y="11"/>
                </a:cubicBezTo>
                <a:cubicBezTo>
                  <a:pt x="18" y="12"/>
                  <a:pt x="17" y="13"/>
                  <a:pt x="15" y="14"/>
                </a:cubicBezTo>
                <a:cubicBezTo>
                  <a:pt x="14" y="16"/>
                  <a:pt x="13" y="17"/>
                  <a:pt x="12" y="19"/>
                </a:cubicBezTo>
                <a:cubicBezTo>
                  <a:pt x="12" y="21"/>
                  <a:pt x="11" y="23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7"/>
                  <a:pt x="12" y="29"/>
                  <a:pt x="12" y="31"/>
                </a:cubicBezTo>
                <a:cubicBezTo>
                  <a:pt x="13" y="33"/>
                  <a:pt x="14" y="35"/>
                  <a:pt x="15" y="36"/>
                </a:cubicBezTo>
                <a:cubicBezTo>
                  <a:pt x="16" y="38"/>
                  <a:pt x="18" y="39"/>
                  <a:pt x="20" y="40"/>
                </a:cubicBezTo>
                <a:cubicBezTo>
                  <a:pt x="21" y="40"/>
                  <a:pt x="23" y="41"/>
                  <a:pt x="26" y="41"/>
                </a:cubicBezTo>
                <a:cubicBezTo>
                  <a:pt x="28" y="41"/>
                  <a:pt x="31" y="40"/>
                  <a:pt x="33" y="39"/>
                </a:cubicBezTo>
                <a:cubicBezTo>
                  <a:pt x="35" y="38"/>
                  <a:pt x="37" y="37"/>
                  <a:pt x="39" y="35"/>
                </a:cubicBezTo>
                <a:cubicBezTo>
                  <a:pt x="45" y="42"/>
                  <a:pt x="45" y="42"/>
                  <a:pt x="45" y="42"/>
                </a:cubicBezTo>
                <a:cubicBezTo>
                  <a:pt x="44" y="43"/>
                  <a:pt x="43" y="45"/>
                  <a:pt x="41" y="46"/>
                </a:cubicBezTo>
                <a:cubicBezTo>
                  <a:pt x="40" y="47"/>
                  <a:pt x="39" y="48"/>
                  <a:pt x="37" y="49"/>
                </a:cubicBezTo>
                <a:cubicBezTo>
                  <a:pt x="35" y="49"/>
                  <a:pt x="34" y="50"/>
                  <a:pt x="32" y="50"/>
                </a:cubicBezTo>
                <a:cubicBezTo>
                  <a:pt x="30" y="51"/>
                  <a:pt x="28" y="51"/>
                  <a:pt x="25" y="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15" name="Freeform 95"/>
          <p:cNvSpPr>
            <a:spLocks noEditPoints="1"/>
          </p:cNvSpPr>
          <p:nvPr/>
        </p:nvSpPr>
        <p:spPr bwMode="auto">
          <a:xfrm>
            <a:off x="6842125" y="4989513"/>
            <a:ext cx="169863" cy="161925"/>
          </a:xfrm>
          <a:custGeom>
            <a:avLst/>
            <a:gdLst>
              <a:gd name="T0" fmla="*/ 20 w 41"/>
              <a:gd name="T1" fmla="*/ 39 h 39"/>
              <a:gd name="T2" fmla="*/ 12 w 41"/>
              <a:gd name="T3" fmla="*/ 37 h 39"/>
              <a:gd name="T4" fmla="*/ 6 w 41"/>
              <a:gd name="T5" fmla="*/ 33 h 39"/>
              <a:gd name="T6" fmla="*/ 1 w 41"/>
              <a:gd name="T7" fmla="*/ 27 h 39"/>
              <a:gd name="T8" fmla="*/ 0 w 41"/>
              <a:gd name="T9" fmla="*/ 19 h 39"/>
              <a:gd name="T10" fmla="*/ 0 w 41"/>
              <a:gd name="T11" fmla="*/ 19 h 39"/>
              <a:gd name="T12" fmla="*/ 1 w 41"/>
              <a:gd name="T13" fmla="*/ 12 h 39"/>
              <a:gd name="T14" fmla="*/ 6 w 41"/>
              <a:gd name="T15" fmla="*/ 5 h 39"/>
              <a:gd name="T16" fmla="*/ 12 w 41"/>
              <a:gd name="T17" fmla="*/ 1 h 39"/>
              <a:gd name="T18" fmla="*/ 20 w 41"/>
              <a:gd name="T19" fmla="*/ 0 h 39"/>
              <a:gd name="T20" fmla="*/ 28 w 41"/>
              <a:gd name="T21" fmla="*/ 1 h 39"/>
              <a:gd name="T22" fmla="*/ 35 w 41"/>
              <a:gd name="T23" fmla="*/ 5 h 39"/>
              <a:gd name="T24" fmla="*/ 39 w 41"/>
              <a:gd name="T25" fmla="*/ 11 h 39"/>
              <a:gd name="T26" fmla="*/ 41 w 41"/>
              <a:gd name="T27" fmla="*/ 19 h 39"/>
              <a:gd name="T28" fmla="*/ 41 w 41"/>
              <a:gd name="T29" fmla="*/ 19 h 39"/>
              <a:gd name="T30" fmla="*/ 39 w 41"/>
              <a:gd name="T31" fmla="*/ 27 h 39"/>
              <a:gd name="T32" fmla="*/ 35 w 41"/>
              <a:gd name="T33" fmla="*/ 33 h 39"/>
              <a:gd name="T34" fmla="*/ 28 w 41"/>
              <a:gd name="T35" fmla="*/ 37 h 39"/>
              <a:gd name="T36" fmla="*/ 20 w 41"/>
              <a:gd name="T37" fmla="*/ 39 h 39"/>
              <a:gd name="T38" fmla="*/ 20 w 41"/>
              <a:gd name="T39" fmla="*/ 30 h 39"/>
              <a:gd name="T40" fmla="*/ 24 w 41"/>
              <a:gd name="T41" fmla="*/ 29 h 39"/>
              <a:gd name="T42" fmla="*/ 27 w 41"/>
              <a:gd name="T43" fmla="*/ 27 h 39"/>
              <a:gd name="T44" fmla="*/ 29 w 41"/>
              <a:gd name="T45" fmla="*/ 23 h 39"/>
              <a:gd name="T46" fmla="*/ 30 w 41"/>
              <a:gd name="T47" fmla="*/ 19 h 39"/>
              <a:gd name="T48" fmla="*/ 30 w 41"/>
              <a:gd name="T49" fmla="*/ 19 h 39"/>
              <a:gd name="T50" fmla="*/ 29 w 41"/>
              <a:gd name="T51" fmla="*/ 15 h 39"/>
              <a:gd name="T52" fmla="*/ 27 w 41"/>
              <a:gd name="T53" fmla="*/ 12 h 39"/>
              <a:gd name="T54" fmla="*/ 24 w 41"/>
              <a:gd name="T55" fmla="*/ 10 h 39"/>
              <a:gd name="T56" fmla="*/ 20 w 41"/>
              <a:gd name="T57" fmla="*/ 9 h 39"/>
              <a:gd name="T58" fmla="*/ 16 w 41"/>
              <a:gd name="T59" fmla="*/ 10 h 39"/>
              <a:gd name="T60" fmla="*/ 13 w 41"/>
              <a:gd name="T61" fmla="*/ 12 h 39"/>
              <a:gd name="T62" fmla="*/ 11 w 41"/>
              <a:gd name="T63" fmla="*/ 15 h 39"/>
              <a:gd name="T64" fmla="*/ 10 w 41"/>
              <a:gd name="T65" fmla="*/ 19 h 39"/>
              <a:gd name="T66" fmla="*/ 10 w 41"/>
              <a:gd name="T67" fmla="*/ 19 h 39"/>
              <a:gd name="T68" fmla="*/ 11 w 41"/>
              <a:gd name="T69" fmla="*/ 23 h 39"/>
              <a:gd name="T70" fmla="*/ 13 w 41"/>
              <a:gd name="T71" fmla="*/ 27 h 39"/>
              <a:gd name="T72" fmla="*/ 16 w 41"/>
              <a:gd name="T73" fmla="*/ 29 h 39"/>
              <a:gd name="T74" fmla="*/ 20 w 41"/>
              <a:gd name="T75" fmla="*/ 3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1" h="39">
                <a:moveTo>
                  <a:pt x="20" y="39"/>
                </a:moveTo>
                <a:cubicBezTo>
                  <a:pt x="17" y="39"/>
                  <a:pt x="15" y="38"/>
                  <a:pt x="12" y="37"/>
                </a:cubicBezTo>
                <a:cubicBezTo>
                  <a:pt x="10" y="36"/>
                  <a:pt x="7" y="35"/>
                  <a:pt x="6" y="33"/>
                </a:cubicBezTo>
                <a:cubicBezTo>
                  <a:pt x="4" y="31"/>
                  <a:pt x="2" y="29"/>
                  <a:pt x="1" y="27"/>
                </a:cubicBezTo>
                <a:cubicBezTo>
                  <a:pt x="0" y="25"/>
                  <a:pt x="0" y="22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6"/>
                  <a:pt x="0" y="14"/>
                  <a:pt x="1" y="12"/>
                </a:cubicBezTo>
                <a:cubicBezTo>
                  <a:pt x="2" y="9"/>
                  <a:pt x="4" y="7"/>
                  <a:pt x="6" y="5"/>
                </a:cubicBezTo>
                <a:cubicBezTo>
                  <a:pt x="7" y="4"/>
                  <a:pt x="10" y="2"/>
                  <a:pt x="12" y="1"/>
                </a:cubicBezTo>
                <a:cubicBezTo>
                  <a:pt x="15" y="0"/>
                  <a:pt x="17" y="0"/>
                  <a:pt x="20" y="0"/>
                </a:cubicBezTo>
                <a:cubicBezTo>
                  <a:pt x="23" y="0"/>
                  <a:pt x="26" y="0"/>
                  <a:pt x="28" y="1"/>
                </a:cubicBezTo>
                <a:cubicBezTo>
                  <a:pt x="31" y="2"/>
                  <a:pt x="33" y="3"/>
                  <a:pt x="35" y="5"/>
                </a:cubicBezTo>
                <a:cubicBezTo>
                  <a:pt x="37" y="7"/>
                  <a:pt x="38" y="9"/>
                  <a:pt x="39" y="11"/>
                </a:cubicBezTo>
                <a:cubicBezTo>
                  <a:pt x="40" y="14"/>
                  <a:pt x="41" y="16"/>
                  <a:pt x="41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22"/>
                  <a:pt x="40" y="24"/>
                  <a:pt x="39" y="27"/>
                </a:cubicBezTo>
                <a:cubicBezTo>
                  <a:pt x="38" y="29"/>
                  <a:pt x="37" y="31"/>
                  <a:pt x="35" y="33"/>
                </a:cubicBezTo>
                <a:cubicBezTo>
                  <a:pt x="33" y="35"/>
                  <a:pt x="31" y="36"/>
                  <a:pt x="28" y="37"/>
                </a:cubicBezTo>
                <a:cubicBezTo>
                  <a:pt x="26" y="38"/>
                  <a:pt x="23" y="39"/>
                  <a:pt x="20" y="39"/>
                </a:cubicBezTo>
                <a:close/>
                <a:moveTo>
                  <a:pt x="20" y="30"/>
                </a:moveTo>
                <a:cubicBezTo>
                  <a:pt x="22" y="30"/>
                  <a:pt x="23" y="29"/>
                  <a:pt x="24" y="29"/>
                </a:cubicBezTo>
                <a:cubicBezTo>
                  <a:pt x="26" y="28"/>
                  <a:pt x="27" y="28"/>
                  <a:pt x="27" y="27"/>
                </a:cubicBezTo>
                <a:cubicBezTo>
                  <a:pt x="28" y="26"/>
                  <a:pt x="29" y="25"/>
                  <a:pt x="29" y="23"/>
                </a:cubicBezTo>
                <a:cubicBezTo>
                  <a:pt x="30" y="22"/>
                  <a:pt x="30" y="21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8"/>
                  <a:pt x="30" y="16"/>
                  <a:pt x="29" y="15"/>
                </a:cubicBezTo>
                <a:cubicBezTo>
                  <a:pt x="29" y="14"/>
                  <a:pt x="28" y="13"/>
                  <a:pt x="27" y="12"/>
                </a:cubicBezTo>
                <a:cubicBezTo>
                  <a:pt x="26" y="11"/>
                  <a:pt x="25" y="10"/>
                  <a:pt x="24" y="10"/>
                </a:cubicBezTo>
                <a:cubicBezTo>
                  <a:pt x="23" y="9"/>
                  <a:pt x="22" y="9"/>
                  <a:pt x="20" y="9"/>
                </a:cubicBezTo>
                <a:cubicBezTo>
                  <a:pt x="19" y="9"/>
                  <a:pt x="17" y="9"/>
                  <a:pt x="16" y="10"/>
                </a:cubicBezTo>
                <a:cubicBezTo>
                  <a:pt x="15" y="10"/>
                  <a:pt x="14" y="11"/>
                  <a:pt x="13" y="12"/>
                </a:cubicBezTo>
                <a:cubicBezTo>
                  <a:pt x="12" y="13"/>
                  <a:pt x="11" y="14"/>
                  <a:pt x="11" y="15"/>
                </a:cubicBezTo>
                <a:cubicBezTo>
                  <a:pt x="11" y="16"/>
                  <a:pt x="10" y="18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21"/>
                  <a:pt x="11" y="22"/>
                  <a:pt x="11" y="23"/>
                </a:cubicBezTo>
                <a:cubicBezTo>
                  <a:pt x="12" y="24"/>
                  <a:pt x="12" y="26"/>
                  <a:pt x="13" y="27"/>
                </a:cubicBezTo>
                <a:cubicBezTo>
                  <a:pt x="14" y="27"/>
                  <a:pt x="15" y="28"/>
                  <a:pt x="16" y="29"/>
                </a:cubicBezTo>
                <a:cubicBezTo>
                  <a:pt x="17" y="29"/>
                  <a:pt x="19" y="30"/>
                  <a:pt x="20" y="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16" name="Freeform 96"/>
          <p:cNvSpPr>
            <a:spLocks/>
          </p:cNvSpPr>
          <p:nvPr/>
        </p:nvSpPr>
        <p:spPr bwMode="auto">
          <a:xfrm>
            <a:off x="7035800" y="4989513"/>
            <a:ext cx="238125" cy="157163"/>
          </a:xfrm>
          <a:custGeom>
            <a:avLst/>
            <a:gdLst>
              <a:gd name="T0" fmla="*/ 0 w 58"/>
              <a:gd name="T1" fmla="*/ 0 h 38"/>
              <a:gd name="T2" fmla="*/ 11 w 58"/>
              <a:gd name="T3" fmla="*/ 0 h 38"/>
              <a:gd name="T4" fmla="*/ 11 w 58"/>
              <a:gd name="T5" fmla="*/ 6 h 38"/>
              <a:gd name="T6" fmla="*/ 13 w 58"/>
              <a:gd name="T7" fmla="*/ 3 h 38"/>
              <a:gd name="T8" fmla="*/ 15 w 58"/>
              <a:gd name="T9" fmla="*/ 1 h 38"/>
              <a:gd name="T10" fmla="*/ 18 w 58"/>
              <a:gd name="T11" fmla="*/ 0 h 38"/>
              <a:gd name="T12" fmla="*/ 22 w 58"/>
              <a:gd name="T13" fmla="*/ 0 h 38"/>
              <a:gd name="T14" fmla="*/ 28 w 58"/>
              <a:gd name="T15" fmla="*/ 1 h 38"/>
              <a:gd name="T16" fmla="*/ 33 w 58"/>
              <a:gd name="T17" fmla="*/ 6 h 38"/>
              <a:gd name="T18" fmla="*/ 38 w 58"/>
              <a:gd name="T19" fmla="*/ 1 h 38"/>
              <a:gd name="T20" fmla="*/ 45 w 58"/>
              <a:gd name="T21" fmla="*/ 0 h 38"/>
              <a:gd name="T22" fmla="*/ 54 w 58"/>
              <a:gd name="T23" fmla="*/ 3 h 38"/>
              <a:gd name="T24" fmla="*/ 58 w 58"/>
              <a:gd name="T25" fmla="*/ 13 h 38"/>
              <a:gd name="T26" fmla="*/ 58 w 58"/>
              <a:gd name="T27" fmla="*/ 38 h 38"/>
              <a:gd name="T28" fmla="*/ 47 w 58"/>
              <a:gd name="T29" fmla="*/ 38 h 38"/>
              <a:gd name="T30" fmla="*/ 47 w 58"/>
              <a:gd name="T31" fmla="*/ 17 h 38"/>
              <a:gd name="T32" fmla="*/ 45 w 58"/>
              <a:gd name="T33" fmla="*/ 11 h 38"/>
              <a:gd name="T34" fmla="*/ 41 w 58"/>
              <a:gd name="T35" fmla="*/ 9 h 38"/>
              <a:gd name="T36" fmla="*/ 36 w 58"/>
              <a:gd name="T37" fmla="*/ 11 h 38"/>
              <a:gd name="T38" fmla="*/ 34 w 58"/>
              <a:gd name="T39" fmla="*/ 17 h 38"/>
              <a:gd name="T40" fmla="*/ 34 w 58"/>
              <a:gd name="T41" fmla="*/ 38 h 38"/>
              <a:gd name="T42" fmla="*/ 24 w 58"/>
              <a:gd name="T43" fmla="*/ 38 h 38"/>
              <a:gd name="T44" fmla="*/ 24 w 58"/>
              <a:gd name="T45" fmla="*/ 17 h 38"/>
              <a:gd name="T46" fmla="*/ 22 w 58"/>
              <a:gd name="T47" fmla="*/ 11 h 38"/>
              <a:gd name="T48" fmla="*/ 17 w 58"/>
              <a:gd name="T49" fmla="*/ 9 h 38"/>
              <a:gd name="T50" fmla="*/ 12 w 58"/>
              <a:gd name="T51" fmla="*/ 11 h 38"/>
              <a:gd name="T52" fmla="*/ 11 w 58"/>
              <a:gd name="T53" fmla="*/ 17 h 38"/>
              <a:gd name="T54" fmla="*/ 11 w 58"/>
              <a:gd name="T55" fmla="*/ 38 h 38"/>
              <a:gd name="T56" fmla="*/ 0 w 58"/>
              <a:gd name="T57" fmla="*/ 38 h 38"/>
              <a:gd name="T58" fmla="*/ 0 w 58"/>
              <a:gd name="T5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8" h="38">
                <a:moveTo>
                  <a:pt x="0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2" y="4"/>
                  <a:pt x="13" y="3"/>
                </a:cubicBezTo>
                <a:cubicBezTo>
                  <a:pt x="13" y="3"/>
                  <a:pt x="14" y="2"/>
                  <a:pt x="15" y="1"/>
                </a:cubicBezTo>
                <a:cubicBezTo>
                  <a:pt x="16" y="1"/>
                  <a:pt x="17" y="0"/>
                  <a:pt x="18" y="0"/>
                </a:cubicBezTo>
                <a:cubicBezTo>
                  <a:pt x="19" y="0"/>
                  <a:pt x="21" y="0"/>
                  <a:pt x="22" y="0"/>
                </a:cubicBezTo>
                <a:cubicBezTo>
                  <a:pt x="24" y="0"/>
                  <a:pt x="27" y="0"/>
                  <a:pt x="28" y="1"/>
                </a:cubicBezTo>
                <a:cubicBezTo>
                  <a:pt x="30" y="2"/>
                  <a:pt x="32" y="4"/>
                  <a:pt x="33" y="6"/>
                </a:cubicBezTo>
                <a:cubicBezTo>
                  <a:pt x="34" y="4"/>
                  <a:pt x="36" y="2"/>
                  <a:pt x="38" y="1"/>
                </a:cubicBezTo>
                <a:cubicBezTo>
                  <a:pt x="40" y="0"/>
                  <a:pt x="42" y="0"/>
                  <a:pt x="45" y="0"/>
                </a:cubicBezTo>
                <a:cubicBezTo>
                  <a:pt x="49" y="0"/>
                  <a:pt x="52" y="1"/>
                  <a:pt x="54" y="3"/>
                </a:cubicBezTo>
                <a:cubicBezTo>
                  <a:pt x="57" y="5"/>
                  <a:pt x="58" y="9"/>
                  <a:pt x="58" y="13"/>
                </a:cubicBezTo>
                <a:cubicBezTo>
                  <a:pt x="58" y="38"/>
                  <a:pt x="58" y="38"/>
                  <a:pt x="58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7" y="17"/>
                  <a:pt x="47" y="17"/>
                  <a:pt x="47" y="17"/>
                </a:cubicBezTo>
                <a:cubicBezTo>
                  <a:pt x="47" y="14"/>
                  <a:pt x="46" y="13"/>
                  <a:pt x="45" y="11"/>
                </a:cubicBezTo>
                <a:cubicBezTo>
                  <a:pt x="44" y="10"/>
                  <a:pt x="43" y="9"/>
                  <a:pt x="41" y="9"/>
                </a:cubicBezTo>
                <a:cubicBezTo>
                  <a:pt x="39" y="9"/>
                  <a:pt x="37" y="10"/>
                  <a:pt x="36" y="11"/>
                </a:cubicBezTo>
                <a:cubicBezTo>
                  <a:pt x="35" y="13"/>
                  <a:pt x="34" y="14"/>
                  <a:pt x="34" y="17"/>
                </a:cubicBezTo>
                <a:cubicBezTo>
                  <a:pt x="34" y="38"/>
                  <a:pt x="34" y="38"/>
                  <a:pt x="3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4"/>
                  <a:pt x="23" y="13"/>
                  <a:pt x="22" y="11"/>
                </a:cubicBezTo>
                <a:cubicBezTo>
                  <a:pt x="21" y="10"/>
                  <a:pt x="19" y="9"/>
                  <a:pt x="17" y="9"/>
                </a:cubicBezTo>
                <a:cubicBezTo>
                  <a:pt x="15" y="9"/>
                  <a:pt x="14" y="10"/>
                  <a:pt x="12" y="11"/>
                </a:cubicBezTo>
                <a:cubicBezTo>
                  <a:pt x="11" y="13"/>
                  <a:pt x="11" y="14"/>
                  <a:pt x="11" y="17"/>
                </a:cubicBezTo>
                <a:cubicBezTo>
                  <a:pt x="11" y="38"/>
                  <a:pt x="11" y="38"/>
                  <a:pt x="11" y="38"/>
                </a:cubicBezTo>
                <a:cubicBezTo>
                  <a:pt x="0" y="38"/>
                  <a:pt x="0" y="38"/>
                  <a:pt x="0" y="38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17" name="Freeform 97"/>
          <p:cNvSpPr>
            <a:spLocks noEditPoints="1"/>
          </p:cNvSpPr>
          <p:nvPr/>
        </p:nvSpPr>
        <p:spPr bwMode="auto">
          <a:xfrm>
            <a:off x="7307263" y="4937125"/>
            <a:ext cx="44450" cy="209550"/>
          </a:xfrm>
          <a:custGeom>
            <a:avLst/>
            <a:gdLst>
              <a:gd name="T0" fmla="*/ 0 w 28"/>
              <a:gd name="T1" fmla="*/ 0 h 132"/>
              <a:gd name="T2" fmla="*/ 28 w 28"/>
              <a:gd name="T3" fmla="*/ 0 h 132"/>
              <a:gd name="T4" fmla="*/ 28 w 28"/>
              <a:gd name="T5" fmla="*/ 23 h 132"/>
              <a:gd name="T6" fmla="*/ 0 w 28"/>
              <a:gd name="T7" fmla="*/ 23 h 132"/>
              <a:gd name="T8" fmla="*/ 0 w 28"/>
              <a:gd name="T9" fmla="*/ 0 h 132"/>
              <a:gd name="T10" fmla="*/ 0 w 28"/>
              <a:gd name="T11" fmla="*/ 33 h 132"/>
              <a:gd name="T12" fmla="*/ 28 w 28"/>
              <a:gd name="T13" fmla="*/ 33 h 132"/>
              <a:gd name="T14" fmla="*/ 28 w 28"/>
              <a:gd name="T15" fmla="*/ 132 h 132"/>
              <a:gd name="T16" fmla="*/ 0 w 28"/>
              <a:gd name="T17" fmla="*/ 132 h 132"/>
              <a:gd name="T18" fmla="*/ 0 w 28"/>
              <a:gd name="T19" fmla="*/ 33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132">
                <a:moveTo>
                  <a:pt x="0" y="0"/>
                </a:moveTo>
                <a:lnTo>
                  <a:pt x="28" y="0"/>
                </a:lnTo>
                <a:lnTo>
                  <a:pt x="28" y="23"/>
                </a:lnTo>
                <a:lnTo>
                  <a:pt x="0" y="23"/>
                </a:lnTo>
                <a:lnTo>
                  <a:pt x="0" y="0"/>
                </a:lnTo>
                <a:close/>
                <a:moveTo>
                  <a:pt x="0" y="33"/>
                </a:moveTo>
                <a:lnTo>
                  <a:pt x="28" y="33"/>
                </a:lnTo>
                <a:lnTo>
                  <a:pt x="28" y="132"/>
                </a:lnTo>
                <a:lnTo>
                  <a:pt x="0" y="132"/>
                </a:lnTo>
                <a:lnTo>
                  <a:pt x="0" y="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18" name="Freeform 98"/>
          <p:cNvSpPr>
            <a:spLocks/>
          </p:cNvSpPr>
          <p:nvPr/>
        </p:nvSpPr>
        <p:spPr bwMode="auto">
          <a:xfrm>
            <a:off x="7377113" y="4989513"/>
            <a:ext cx="122238" cy="161925"/>
          </a:xfrm>
          <a:custGeom>
            <a:avLst/>
            <a:gdLst>
              <a:gd name="T0" fmla="*/ 16 w 30"/>
              <a:gd name="T1" fmla="*/ 39 h 39"/>
              <a:gd name="T2" fmla="*/ 8 w 30"/>
              <a:gd name="T3" fmla="*/ 37 h 39"/>
              <a:gd name="T4" fmla="*/ 0 w 30"/>
              <a:gd name="T5" fmla="*/ 33 h 39"/>
              <a:gd name="T6" fmla="*/ 4 w 30"/>
              <a:gd name="T7" fmla="*/ 26 h 39"/>
              <a:gd name="T8" fmla="*/ 10 w 30"/>
              <a:gd name="T9" fmla="*/ 29 h 39"/>
              <a:gd name="T10" fmla="*/ 16 w 30"/>
              <a:gd name="T11" fmla="*/ 31 h 39"/>
              <a:gd name="T12" fmla="*/ 20 w 30"/>
              <a:gd name="T13" fmla="*/ 30 h 39"/>
              <a:gd name="T14" fmla="*/ 21 w 30"/>
              <a:gd name="T15" fmla="*/ 28 h 39"/>
              <a:gd name="T16" fmla="*/ 21 w 30"/>
              <a:gd name="T17" fmla="*/ 28 h 39"/>
              <a:gd name="T18" fmla="*/ 20 w 30"/>
              <a:gd name="T19" fmla="*/ 26 h 39"/>
              <a:gd name="T20" fmla="*/ 18 w 30"/>
              <a:gd name="T21" fmla="*/ 25 h 39"/>
              <a:gd name="T22" fmla="*/ 16 w 30"/>
              <a:gd name="T23" fmla="*/ 24 h 39"/>
              <a:gd name="T24" fmla="*/ 13 w 30"/>
              <a:gd name="T25" fmla="*/ 23 h 39"/>
              <a:gd name="T26" fmla="*/ 9 w 30"/>
              <a:gd name="T27" fmla="*/ 22 h 39"/>
              <a:gd name="T28" fmla="*/ 5 w 30"/>
              <a:gd name="T29" fmla="*/ 20 h 39"/>
              <a:gd name="T30" fmla="*/ 3 w 30"/>
              <a:gd name="T31" fmla="*/ 16 h 39"/>
              <a:gd name="T32" fmla="*/ 1 w 30"/>
              <a:gd name="T33" fmla="*/ 12 h 39"/>
              <a:gd name="T34" fmla="*/ 1 w 30"/>
              <a:gd name="T35" fmla="*/ 12 h 39"/>
              <a:gd name="T36" fmla="*/ 3 w 30"/>
              <a:gd name="T37" fmla="*/ 7 h 39"/>
              <a:gd name="T38" fmla="*/ 6 w 30"/>
              <a:gd name="T39" fmla="*/ 3 h 39"/>
              <a:gd name="T40" fmla="*/ 10 w 30"/>
              <a:gd name="T41" fmla="*/ 0 h 39"/>
              <a:gd name="T42" fmla="*/ 15 w 30"/>
              <a:gd name="T43" fmla="*/ 0 h 39"/>
              <a:gd name="T44" fmla="*/ 23 w 30"/>
              <a:gd name="T45" fmla="*/ 1 h 39"/>
              <a:gd name="T46" fmla="*/ 29 w 30"/>
              <a:gd name="T47" fmla="*/ 4 h 39"/>
              <a:gd name="T48" fmla="*/ 25 w 30"/>
              <a:gd name="T49" fmla="*/ 11 h 39"/>
              <a:gd name="T50" fmla="*/ 20 w 30"/>
              <a:gd name="T51" fmla="*/ 9 h 39"/>
              <a:gd name="T52" fmla="*/ 15 w 30"/>
              <a:gd name="T53" fmla="*/ 8 h 39"/>
              <a:gd name="T54" fmla="*/ 12 w 30"/>
              <a:gd name="T55" fmla="*/ 9 h 39"/>
              <a:gd name="T56" fmla="*/ 11 w 30"/>
              <a:gd name="T57" fmla="*/ 11 h 39"/>
              <a:gd name="T58" fmla="*/ 11 w 30"/>
              <a:gd name="T59" fmla="*/ 11 h 39"/>
              <a:gd name="T60" fmla="*/ 12 w 30"/>
              <a:gd name="T61" fmla="*/ 12 h 39"/>
              <a:gd name="T62" fmla="*/ 13 w 30"/>
              <a:gd name="T63" fmla="*/ 13 h 39"/>
              <a:gd name="T64" fmla="*/ 16 w 30"/>
              <a:gd name="T65" fmla="*/ 14 h 39"/>
              <a:gd name="T66" fmla="*/ 19 w 30"/>
              <a:gd name="T67" fmla="*/ 15 h 39"/>
              <a:gd name="T68" fmla="*/ 23 w 30"/>
              <a:gd name="T69" fmla="*/ 17 h 39"/>
              <a:gd name="T70" fmla="*/ 27 w 30"/>
              <a:gd name="T71" fmla="*/ 19 h 39"/>
              <a:gd name="T72" fmla="*/ 29 w 30"/>
              <a:gd name="T73" fmla="*/ 22 h 39"/>
              <a:gd name="T74" fmla="*/ 30 w 30"/>
              <a:gd name="T75" fmla="*/ 26 h 39"/>
              <a:gd name="T76" fmla="*/ 30 w 30"/>
              <a:gd name="T77" fmla="*/ 27 h 39"/>
              <a:gd name="T78" fmla="*/ 29 w 30"/>
              <a:gd name="T79" fmla="*/ 32 h 39"/>
              <a:gd name="T80" fmla="*/ 26 w 30"/>
              <a:gd name="T81" fmla="*/ 36 h 39"/>
              <a:gd name="T82" fmla="*/ 21 w 30"/>
              <a:gd name="T83" fmla="*/ 38 h 39"/>
              <a:gd name="T84" fmla="*/ 16 w 30"/>
              <a:gd name="T85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0" h="39">
                <a:moveTo>
                  <a:pt x="16" y="39"/>
                </a:moveTo>
                <a:cubicBezTo>
                  <a:pt x="13" y="39"/>
                  <a:pt x="10" y="38"/>
                  <a:pt x="8" y="37"/>
                </a:cubicBezTo>
                <a:cubicBezTo>
                  <a:pt x="5" y="36"/>
                  <a:pt x="2" y="35"/>
                  <a:pt x="0" y="33"/>
                </a:cubicBezTo>
                <a:cubicBezTo>
                  <a:pt x="4" y="26"/>
                  <a:pt x="4" y="26"/>
                  <a:pt x="4" y="26"/>
                </a:cubicBezTo>
                <a:cubicBezTo>
                  <a:pt x="6" y="27"/>
                  <a:pt x="8" y="29"/>
                  <a:pt x="10" y="29"/>
                </a:cubicBezTo>
                <a:cubicBezTo>
                  <a:pt x="12" y="30"/>
                  <a:pt x="14" y="31"/>
                  <a:pt x="16" y="31"/>
                </a:cubicBezTo>
                <a:cubicBezTo>
                  <a:pt x="18" y="31"/>
                  <a:pt x="19" y="30"/>
                  <a:pt x="20" y="30"/>
                </a:cubicBezTo>
                <a:cubicBezTo>
                  <a:pt x="20" y="29"/>
                  <a:pt x="21" y="29"/>
                  <a:pt x="21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7"/>
                  <a:pt x="20" y="26"/>
                  <a:pt x="20" y="26"/>
                </a:cubicBezTo>
                <a:cubicBezTo>
                  <a:pt x="20" y="26"/>
                  <a:pt x="19" y="25"/>
                  <a:pt x="18" y="25"/>
                </a:cubicBezTo>
                <a:cubicBezTo>
                  <a:pt x="18" y="25"/>
                  <a:pt x="17" y="24"/>
                  <a:pt x="16" y="24"/>
                </a:cubicBezTo>
                <a:cubicBezTo>
                  <a:pt x="15" y="24"/>
                  <a:pt x="14" y="23"/>
                  <a:pt x="13" y="23"/>
                </a:cubicBezTo>
                <a:cubicBezTo>
                  <a:pt x="11" y="23"/>
                  <a:pt x="10" y="22"/>
                  <a:pt x="9" y="22"/>
                </a:cubicBezTo>
                <a:cubicBezTo>
                  <a:pt x="7" y="21"/>
                  <a:pt x="6" y="21"/>
                  <a:pt x="5" y="20"/>
                </a:cubicBezTo>
                <a:cubicBezTo>
                  <a:pt x="4" y="19"/>
                  <a:pt x="3" y="18"/>
                  <a:pt x="3" y="16"/>
                </a:cubicBezTo>
                <a:cubicBezTo>
                  <a:pt x="2" y="15"/>
                  <a:pt x="1" y="14"/>
                  <a:pt x="1" y="12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10"/>
                  <a:pt x="2" y="8"/>
                  <a:pt x="3" y="7"/>
                </a:cubicBezTo>
                <a:cubicBezTo>
                  <a:pt x="3" y="5"/>
                  <a:pt x="4" y="4"/>
                  <a:pt x="6" y="3"/>
                </a:cubicBezTo>
                <a:cubicBezTo>
                  <a:pt x="7" y="2"/>
                  <a:pt x="8" y="1"/>
                  <a:pt x="10" y="0"/>
                </a:cubicBezTo>
                <a:cubicBezTo>
                  <a:pt x="12" y="0"/>
                  <a:pt x="13" y="0"/>
                  <a:pt x="15" y="0"/>
                </a:cubicBezTo>
                <a:cubicBezTo>
                  <a:pt x="18" y="0"/>
                  <a:pt x="20" y="0"/>
                  <a:pt x="23" y="1"/>
                </a:cubicBezTo>
                <a:cubicBezTo>
                  <a:pt x="25" y="2"/>
                  <a:pt x="27" y="3"/>
                  <a:pt x="29" y="4"/>
                </a:cubicBezTo>
                <a:cubicBezTo>
                  <a:pt x="25" y="11"/>
                  <a:pt x="25" y="11"/>
                  <a:pt x="25" y="11"/>
                </a:cubicBezTo>
                <a:cubicBezTo>
                  <a:pt x="23" y="10"/>
                  <a:pt x="22" y="10"/>
                  <a:pt x="20" y="9"/>
                </a:cubicBezTo>
                <a:cubicBezTo>
                  <a:pt x="18" y="8"/>
                  <a:pt x="16" y="8"/>
                  <a:pt x="15" y="8"/>
                </a:cubicBezTo>
                <a:cubicBezTo>
                  <a:pt x="14" y="8"/>
                  <a:pt x="13" y="8"/>
                  <a:pt x="12" y="9"/>
                </a:cubicBezTo>
                <a:cubicBezTo>
                  <a:pt x="11" y="9"/>
                  <a:pt x="11" y="10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1"/>
                  <a:pt x="11" y="12"/>
                  <a:pt x="12" y="12"/>
                </a:cubicBezTo>
                <a:cubicBezTo>
                  <a:pt x="12" y="12"/>
                  <a:pt x="13" y="13"/>
                  <a:pt x="13" y="13"/>
                </a:cubicBezTo>
                <a:cubicBezTo>
                  <a:pt x="14" y="14"/>
                  <a:pt x="15" y="14"/>
                  <a:pt x="16" y="14"/>
                </a:cubicBezTo>
                <a:cubicBezTo>
                  <a:pt x="17" y="15"/>
                  <a:pt x="18" y="15"/>
                  <a:pt x="19" y="15"/>
                </a:cubicBezTo>
                <a:cubicBezTo>
                  <a:pt x="20" y="16"/>
                  <a:pt x="22" y="16"/>
                  <a:pt x="23" y="17"/>
                </a:cubicBezTo>
                <a:cubicBezTo>
                  <a:pt x="24" y="17"/>
                  <a:pt x="25" y="18"/>
                  <a:pt x="27" y="19"/>
                </a:cubicBezTo>
                <a:cubicBezTo>
                  <a:pt x="28" y="20"/>
                  <a:pt x="29" y="21"/>
                  <a:pt x="29" y="22"/>
                </a:cubicBezTo>
                <a:cubicBezTo>
                  <a:pt x="30" y="23"/>
                  <a:pt x="30" y="25"/>
                  <a:pt x="30" y="26"/>
                </a:cubicBezTo>
                <a:cubicBezTo>
                  <a:pt x="30" y="27"/>
                  <a:pt x="30" y="27"/>
                  <a:pt x="30" y="27"/>
                </a:cubicBezTo>
                <a:cubicBezTo>
                  <a:pt x="30" y="29"/>
                  <a:pt x="30" y="30"/>
                  <a:pt x="29" y="32"/>
                </a:cubicBezTo>
                <a:cubicBezTo>
                  <a:pt x="28" y="34"/>
                  <a:pt x="27" y="35"/>
                  <a:pt x="26" y="36"/>
                </a:cubicBezTo>
                <a:cubicBezTo>
                  <a:pt x="25" y="37"/>
                  <a:pt x="23" y="38"/>
                  <a:pt x="21" y="38"/>
                </a:cubicBezTo>
                <a:cubicBezTo>
                  <a:pt x="20" y="39"/>
                  <a:pt x="18" y="39"/>
                  <a:pt x="16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19" name="Freeform 99"/>
          <p:cNvSpPr>
            <a:spLocks noEditPoints="1"/>
          </p:cNvSpPr>
          <p:nvPr/>
        </p:nvSpPr>
        <p:spPr bwMode="auto">
          <a:xfrm>
            <a:off x="7527925" y="4937125"/>
            <a:ext cx="46038" cy="209550"/>
          </a:xfrm>
          <a:custGeom>
            <a:avLst/>
            <a:gdLst>
              <a:gd name="T0" fmla="*/ 0 w 29"/>
              <a:gd name="T1" fmla="*/ 0 h 132"/>
              <a:gd name="T2" fmla="*/ 29 w 29"/>
              <a:gd name="T3" fmla="*/ 0 h 132"/>
              <a:gd name="T4" fmla="*/ 29 w 29"/>
              <a:gd name="T5" fmla="*/ 23 h 132"/>
              <a:gd name="T6" fmla="*/ 0 w 29"/>
              <a:gd name="T7" fmla="*/ 23 h 132"/>
              <a:gd name="T8" fmla="*/ 0 w 29"/>
              <a:gd name="T9" fmla="*/ 0 h 132"/>
              <a:gd name="T10" fmla="*/ 0 w 29"/>
              <a:gd name="T11" fmla="*/ 33 h 132"/>
              <a:gd name="T12" fmla="*/ 29 w 29"/>
              <a:gd name="T13" fmla="*/ 33 h 132"/>
              <a:gd name="T14" fmla="*/ 29 w 29"/>
              <a:gd name="T15" fmla="*/ 132 h 132"/>
              <a:gd name="T16" fmla="*/ 0 w 29"/>
              <a:gd name="T17" fmla="*/ 132 h 132"/>
              <a:gd name="T18" fmla="*/ 0 w 29"/>
              <a:gd name="T19" fmla="*/ 33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" h="132">
                <a:moveTo>
                  <a:pt x="0" y="0"/>
                </a:moveTo>
                <a:lnTo>
                  <a:pt x="29" y="0"/>
                </a:lnTo>
                <a:lnTo>
                  <a:pt x="29" y="23"/>
                </a:lnTo>
                <a:lnTo>
                  <a:pt x="0" y="23"/>
                </a:lnTo>
                <a:lnTo>
                  <a:pt x="0" y="0"/>
                </a:lnTo>
                <a:close/>
                <a:moveTo>
                  <a:pt x="0" y="33"/>
                </a:moveTo>
                <a:lnTo>
                  <a:pt x="29" y="33"/>
                </a:lnTo>
                <a:lnTo>
                  <a:pt x="29" y="132"/>
                </a:lnTo>
                <a:lnTo>
                  <a:pt x="0" y="132"/>
                </a:lnTo>
                <a:lnTo>
                  <a:pt x="0" y="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20" name="Freeform 100"/>
          <p:cNvSpPr>
            <a:spLocks noEditPoints="1"/>
          </p:cNvSpPr>
          <p:nvPr/>
        </p:nvSpPr>
        <p:spPr bwMode="auto">
          <a:xfrm>
            <a:off x="7602538" y="4924425"/>
            <a:ext cx="168275" cy="227013"/>
          </a:xfrm>
          <a:custGeom>
            <a:avLst/>
            <a:gdLst>
              <a:gd name="T0" fmla="*/ 20 w 41"/>
              <a:gd name="T1" fmla="*/ 55 h 55"/>
              <a:gd name="T2" fmla="*/ 12 w 41"/>
              <a:gd name="T3" fmla="*/ 53 h 55"/>
              <a:gd name="T4" fmla="*/ 5 w 41"/>
              <a:gd name="T5" fmla="*/ 49 h 55"/>
              <a:gd name="T6" fmla="*/ 1 w 41"/>
              <a:gd name="T7" fmla="*/ 43 h 55"/>
              <a:gd name="T8" fmla="*/ 0 w 41"/>
              <a:gd name="T9" fmla="*/ 35 h 55"/>
              <a:gd name="T10" fmla="*/ 0 w 41"/>
              <a:gd name="T11" fmla="*/ 35 h 55"/>
              <a:gd name="T12" fmla="*/ 1 w 41"/>
              <a:gd name="T13" fmla="*/ 28 h 55"/>
              <a:gd name="T14" fmla="*/ 5 w 41"/>
              <a:gd name="T15" fmla="*/ 21 h 55"/>
              <a:gd name="T16" fmla="*/ 12 w 41"/>
              <a:gd name="T17" fmla="*/ 17 h 55"/>
              <a:gd name="T18" fmla="*/ 20 w 41"/>
              <a:gd name="T19" fmla="*/ 16 h 55"/>
              <a:gd name="T20" fmla="*/ 28 w 41"/>
              <a:gd name="T21" fmla="*/ 17 h 55"/>
              <a:gd name="T22" fmla="*/ 35 w 41"/>
              <a:gd name="T23" fmla="*/ 21 h 55"/>
              <a:gd name="T24" fmla="*/ 39 w 41"/>
              <a:gd name="T25" fmla="*/ 27 h 55"/>
              <a:gd name="T26" fmla="*/ 41 w 41"/>
              <a:gd name="T27" fmla="*/ 35 h 55"/>
              <a:gd name="T28" fmla="*/ 41 w 41"/>
              <a:gd name="T29" fmla="*/ 35 h 55"/>
              <a:gd name="T30" fmla="*/ 39 w 41"/>
              <a:gd name="T31" fmla="*/ 43 h 55"/>
              <a:gd name="T32" fmla="*/ 35 w 41"/>
              <a:gd name="T33" fmla="*/ 49 h 55"/>
              <a:gd name="T34" fmla="*/ 28 w 41"/>
              <a:gd name="T35" fmla="*/ 53 h 55"/>
              <a:gd name="T36" fmla="*/ 20 w 41"/>
              <a:gd name="T37" fmla="*/ 55 h 55"/>
              <a:gd name="T38" fmla="*/ 20 w 41"/>
              <a:gd name="T39" fmla="*/ 46 h 55"/>
              <a:gd name="T40" fmla="*/ 24 w 41"/>
              <a:gd name="T41" fmla="*/ 45 h 55"/>
              <a:gd name="T42" fmla="*/ 27 w 41"/>
              <a:gd name="T43" fmla="*/ 43 h 55"/>
              <a:gd name="T44" fmla="*/ 29 w 41"/>
              <a:gd name="T45" fmla="*/ 39 h 55"/>
              <a:gd name="T46" fmla="*/ 30 w 41"/>
              <a:gd name="T47" fmla="*/ 35 h 55"/>
              <a:gd name="T48" fmla="*/ 30 w 41"/>
              <a:gd name="T49" fmla="*/ 35 h 55"/>
              <a:gd name="T50" fmla="*/ 29 w 41"/>
              <a:gd name="T51" fmla="*/ 31 h 55"/>
              <a:gd name="T52" fmla="*/ 27 w 41"/>
              <a:gd name="T53" fmla="*/ 28 h 55"/>
              <a:gd name="T54" fmla="*/ 24 w 41"/>
              <a:gd name="T55" fmla="*/ 26 h 55"/>
              <a:gd name="T56" fmla="*/ 20 w 41"/>
              <a:gd name="T57" fmla="*/ 25 h 55"/>
              <a:gd name="T58" fmla="*/ 16 w 41"/>
              <a:gd name="T59" fmla="*/ 26 h 55"/>
              <a:gd name="T60" fmla="*/ 13 w 41"/>
              <a:gd name="T61" fmla="*/ 28 h 55"/>
              <a:gd name="T62" fmla="*/ 11 w 41"/>
              <a:gd name="T63" fmla="*/ 31 h 55"/>
              <a:gd name="T64" fmla="*/ 10 w 41"/>
              <a:gd name="T65" fmla="*/ 35 h 55"/>
              <a:gd name="T66" fmla="*/ 10 w 41"/>
              <a:gd name="T67" fmla="*/ 35 h 55"/>
              <a:gd name="T68" fmla="*/ 11 w 41"/>
              <a:gd name="T69" fmla="*/ 39 h 55"/>
              <a:gd name="T70" fmla="*/ 13 w 41"/>
              <a:gd name="T71" fmla="*/ 43 h 55"/>
              <a:gd name="T72" fmla="*/ 16 w 41"/>
              <a:gd name="T73" fmla="*/ 45 h 55"/>
              <a:gd name="T74" fmla="*/ 20 w 41"/>
              <a:gd name="T75" fmla="*/ 46 h 55"/>
              <a:gd name="T76" fmla="*/ 24 w 41"/>
              <a:gd name="T77" fmla="*/ 0 h 55"/>
              <a:gd name="T78" fmla="*/ 33 w 41"/>
              <a:gd name="T79" fmla="*/ 4 h 55"/>
              <a:gd name="T80" fmla="*/ 24 w 41"/>
              <a:gd name="T81" fmla="*/ 12 h 55"/>
              <a:gd name="T82" fmla="*/ 16 w 41"/>
              <a:gd name="T83" fmla="*/ 12 h 55"/>
              <a:gd name="T84" fmla="*/ 24 w 41"/>
              <a:gd name="T85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" h="55">
                <a:moveTo>
                  <a:pt x="20" y="55"/>
                </a:moveTo>
                <a:cubicBezTo>
                  <a:pt x="17" y="55"/>
                  <a:pt x="14" y="54"/>
                  <a:pt x="12" y="53"/>
                </a:cubicBezTo>
                <a:cubicBezTo>
                  <a:pt x="9" y="52"/>
                  <a:pt x="7" y="51"/>
                  <a:pt x="5" y="49"/>
                </a:cubicBezTo>
                <a:cubicBezTo>
                  <a:pt x="4" y="47"/>
                  <a:pt x="2" y="45"/>
                  <a:pt x="1" y="43"/>
                </a:cubicBezTo>
                <a:cubicBezTo>
                  <a:pt x="0" y="41"/>
                  <a:pt x="0" y="38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2"/>
                  <a:pt x="0" y="30"/>
                  <a:pt x="1" y="28"/>
                </a:cubicBezTo>
                <a:cubicBezTo>
                  <a:pt x="2" y="25"/>
                  <a:pt x="4" y="23"/>
                  <a:pt x="5" y="21"/>
                </a:cubicBezTo>
                <a:cubicBezTo>
                  <a:pt x="7" y="20"/>
                  <a:pt x="9" y="18"/>
                  <a:pt x="12" y="17"/>
                </a:cubicBezTo>
                <a:cubicBezTo>
                  <a:pt x="14" y="16"/>
                  <a:pt x="17" y="16"/>
                  <a:pt x="20" y="16"/>
                </a:cubicBezTo>
                <a:cubicBezTo>
                  <a:pt x="23" y="16"/>
                  <a:pt x="26" y="16"/>
                  <a:pt x="28" y="17"/>
                </a:cubicBezTo>
                <a:cubicBezTo>
                  <a:pt x="31" y="18"/>
                  <a:pt x="33" y="19"/>
                  <a:pt x="35" y="21"/>
                </a:cubicBezTo>
                <a:cubicBezTo>
                  <a:pt x="37" y="23"/>
                  <a:pt x="38" y="25"/>
                  <a:pt x="39" y="27"/>
                </a:cubicBezTo>
                <a:cubicBezTo>
                  <a:pt x="40" y="30"/>
                  <a:pt x="41" y="32"/>
                  <a:pt x="41" y="35"/>
                </a:cubicBezTo>
                <a:cubicBezTo>
                  <a:pt x="41" y="35"/>
                  <a:pt x="41" y="35"/>
                  <a:pt x="41" y="35"/>
                </a:cubicBezTo>
                <a:cubicBezTo>
                  <a:pt x="41" y="38"/>
                  <a:pt x="40" y="40"/>
                  <a:pt x="39" y="43"/>
                </a:cubicBezTo>
                <a:cubicBezTo>
                  <a:pt x="38" y="45"/>
                  <a:pt x="37" y="47"/>
                  <a:pt x="35" y="49"/>
                </a:cubicBezTo>
                <a:cubicBezTo>
                  <a:pt x="33" y="51"/>
                  <a:pt x="31" y="52"/>
                  <a:pt x="28" y="53"/>
                </a:cubicBezTo>
                <a:cubicBezTo>
                  <a:pt x="26" y="54"/>
                  <a:pt x="23" y="55"/>
                  <a:pt x="20" y="55"/>
                </a:cubicBezTo>
                <a:close/>
                <a:moveTo>
                  <a:pt x="20" y="46"/>
                </a:moveTo>
                <a:cubicBezTo>
                  <a:pt x="22" y="46"/>
                  <a:pt x="23" y="45"/>
                  <a:pt x="24" y="45"/>
                </a:cubicBezTo>
                <a:cubicBezTo>
                  <a:pt x="25" y="44"/>
                  <a:pt x="26" y="44"/>
                  <a:pt x="27" y="43"/>
                </a:cubicBezTo>
                <a:cubicBezTo>
                  <a:pt x="28" y="42"/>
                  <a:pt x="29" y="41"/>
                  <a:pt x="29" y="39"/>
                </a:cubicBezTo>
                <a:cubicBezTo>
                  <a:pt x="30" y="38"/>
                  <a:pt x="30" y="37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4"/>
                  <a:pt x="30" y="32"/>
                  <a:pt x="29" y="31"/>
                </a:cubicBezTo>
                <a:cubicBezTo>
                  <a:pt x="29" y="30"/>
                  <a:pt x="28" y="29"/>
                  <a:pt x="27" y="28"/>
                </a:cubicBezTo>
                <a:cubicBezTo>
                  <a:pt x="26" y="27"/>
                  <a:pt x="25" y="26"/>
                  <a:pt x="24" y="26"/>
                </a:cubicBezTo>
                <a:cubicBezTo>
                  <a:pt x="23" y="25"/>
                  <a:pt x="21" y="25"/>
                  <a:pt x="20" y="25"/>
                </a:cubicBezTo>
                <a:cubicBezTo>
                  <a:pt x="18" y="25"/>
                  <a:pt x="17" y="25"/>
                  <a:pt x="16" y="26"/>
                </a:cubicBezTo>
                <a:cubicBezTo>
                  <a:pt x="15" y="26"/>
                  <a:pt x="14" y="27"/>
                  <a:pt x="13" y="28"/>
                </a:cubicBezTo>
                <a:cubicBezTo>
                  <a:pt x="12" y="29"/>
                  <a:pt x="11" y="30"/>
                  <a:pt x="11" y="31"/>
                </a:cubicBezTo>
                <a:cubicBezTo>
                  <a:pt x="10" y="32"/>
                  <a:pt x="10" y="34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7"/>
                  <a:pt x="10" y="38"/>
                  <a:pt x="11" y="39"/>
                </a:cubicBezTo>
                <a:cubicBezTo>
                  <a:pt x="11" y="40"/>
                  <a:pt x="12" y="42"/>
                  <a:pt x="13" y="43"/>
                </a:cubicBezTo>
                <a:cubicBezTo>
                  <a:pt x="14" y="43"/>
                  <a:pt x="15" y="44"/>
                  <a:pt x="16" y="45"/>
                </a:cubicBezTo>
                <a:cubicBezTo>
                  <a:pt x="17" y="45"/>
                  <a:pt x="19" y="46"/>
                  <a:pt x="20" y="46"/>
                </a:cubicBezTo>
                <a:close/>
                <a:moveTo>
                  <a:pt x="24" y="0"/>
                </a:moveTo>
                <a:cubicBezTo>
                  <a:pt x="33" y="4"/>
                  <a:pt x="33" y="4"/>
                  <a:pt x="33" y="4"/>
                </a:cubicBezTo>
                <a:cubicBezTo>
                  <a:pt x="24" y="12"/>
                  <a:pt x="24" y="12"/>
                  <a:pt x="24" y="12"/>
                </a:cubicBezTo>
                <a:cubicBezTo>
                  <a:pt x="16" y="12"/>
                  <a:pt x="16" y="12"/>
                  <a:pt x="16" y="12"/>
                </a:cubicBezTo>
                <a:lnTo>
                  <a:pt x="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21" name="Freeform 101"/>
          <p:cNvSpPr>
            <a:spLocks/>
          </p:cNvSpPr>
          <p:nvPr/>
        </p:nvSpPr>
        <p:spPr bwMode="auto">
          <a:xfrm>
            <a:off x="7794625" y="4989513"/>
            <a:ext cx="144463" cy="157163"/>
          </a:xfrm>
          <a:custGeom>
            <a:avLst/>
            <a:gdLst>
              <a:gd name="T0" fmla="*/ 0 w 35"/>
              <a:gd name="T1" fmla="*/ 0 h 38"/>
              <a:gd name="T2" fmla="*/ 11 w 35"/>
              <a:gd name="T3" fmla="*/ 0 h 38"/>
              <a:gd name="T4" fmla="*/ 11 w 35"/>
              <a:gd name="T5" fmla="*/ 6 h 38"/>
              <a:gd name="T6" fmla="*/ 13 w 35"/>
              <a:gd name="T7" fmla="*/ 3 h 38"/>
              <a:gd name="T8" fmla="*/ 15 w 35"/>
              <a:gd name="T9" fmla="*/ 1 h 38"/>
              <a:gd name="T10" fmla="*/ 18 w 35"/>
              <a:gd name="T11" fmla="*/ 0 h 38"/>
              <a:gd name="T12" fmla="*/ 22 w 35"/>
              <a:gd name="T13" fmla="*/ 0 h 38"/>
              <a:gd name="T14" fmla="*/ 31 w 35"/>
              <a:gd name="T15" fmla="*/ 3 h 38"/>
              <a:gd name="T16" fmla="*/ 35 w 35"/>
              <a:gd name="T17" fmla="*/ 14 h 38"/>
              <a:gd name="T18" fmla="*/ 35 w 35"/>
              <a:gd name="T19" fmla="*/ 38 h 38"/>
              <a:gd name="T20" fmla="*/ 24 w 35"/>
              <a:gd name="T21" fmla="*/ 38 h 38"/>
              <a:gd name="T22" fmla="*/ 24 w 35"/>
              <a:gd name="T23" fmla="*/ 17 h 38"/>
              <a:gd name="T24" fmla="*/ 22 w 35"/>
              <a:gd name="T25" fmla="*/ 11 h 38"/>
              <a:gd name="T26" fmla="*/ 17 w 35"/>
              <a:gd name="T27" fmla="*/ 9 h 38"/>
              <a:gd name="T28" fmla="*/ 12 w 35"/>
              <a:gd name="T29" fmla="*/ 11 h 38"/>
              <a:gd name="T30" fmla="*/ 11 w 35"/>
              <a:gd name="T31" fmla="*/ 17 h 38"/>
              <a:gd name="T32" fmla="*/ 11 w 35"/>
              <a:gd name="T33" fmla="*/ 38 h 38"/>
              <a:gd name="T34" fmla="*/ 0 w 35"/>
              <a:gd name="T35" fmla="*/ 38 h 38"/>
              <a:gd name="T36" fmla="*/ 0 w 35"/>
              <a:gd name="T37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5" h="38">
                <a:moveTo>
                  <a:pt x="0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2" y="4"/>
                  <a:pt x="13" y="3"/>
                </a:cubicBezTo>
                <a:cubicBezTo>
                  <a:pt x="13" y="3"/>
                  <a:pt x="14" y="2"/>
                  <a:pt x="15" y="1"/>
                </a:cubicBezTo>
                <a:cubicBezTo>
                  <a:pt x="16" y="1"/>
                  <a:pt x="17" y="0"/>
                  <a:pt x="18" y="0"/>
                </a:cubicBezTo>
                <a:cubicBezTo>
                  <a:pt x="19" y="0"/>
                  <a:pt x="20" y="0"/>
                  <a:pt x="22" y="0"/>
                </a:cubicBezTo>
                <a:cubicBezTo>
                  <a:pt x="26" y="0"/>
                  <a:pt x="29" y="1"/>
                  <a:pt x="31" y="3"/>
                </a:cubicBezTo>
                <a:cubicBezTo>
                  <a:pt x="33" y="6"/>
                  <a:pt x="35" y="9"/>
                  <a:pt x="35" y="14"/>
                </a:cubicBezTo>
                <a:cubicBezTo>
                  <a:pt x="35" y="38"/>
                  <a:pt x="35" y="38"/>
                  <a:pt x="35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4"/>
                  <a:pt x="23" y="13"/>
                  <a:pt x="22" y="11"/>
                </a:cubicBezTo>
                <a:cubicBezTo>
                  <a:pt x="21" y="10"/>
                  <a:pt x="19" y="9"/>
                  <a:pt x="17" y="9"/>
                </a:cubicBezTo>
                <a:cubicBezTo>
                  <a:pt x="15" y="9"/>
                  <a:pt x="14" y="10"/>
                  <a:pt x="12" y="11"/>
                </a:cubicBezTo>
                <a:cubicBezTo>
                  <a:pt x="11" y="13"/>
                  <a:pt x="11" y="14"/>
                  <a:pt x="11" y="17"/>
                </a:cubicBezTo>
                <a:cubicBezTo>
                  <a:pt x="11" y="38"/>
                  <a:pt x="11" y="38"/>
                  <a:pt x="11" y="38"/>
                </a:cubicBezTo>
                <a:cubicBezTo>
                  <a:pt x="0" y="38"/>
                  <a:pt x="0" y="38"/>
                  <a:pt x="0" y="38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22" name="Freeform 102"/>
          <p:cNvSpPr>
            <a:spLocks noEditPoints="1"/>
          </p:cNvSpPr>
          <p:nvPr/>
        </p:nvSpPr>
        <p:spPr bwMode="auto">
          <a:xfrm>
            <a:off x="8045450" y="4937125"/>
            <a:ext cx="160338" cy="214313"/>
          </a:xfrm>
          <a:custGeom>
            <a:avLst/>
            <a:gdLst>
              <a:gd name="T0" fmla="*/ 17 w 39"/>
              <a:gd name="T1" fmla="*/ 52 h 52"/>
              <a:gd name="T2" fmla="*/ 10 w 39"/>
              <a:gd name="T3" fmla="*/ 50 h 52"/>
              <a:gd name="T4" fmla="*/ 5 w 39"/>
              <a:gd name="T5" fmla="*/ 47 h 52"/>
              <a:gd name="T6" fmla="*/ 1 w 39"/>
              <a:gd name="T7" fmla="*/ 41 h 52"/>
              <a:gd name="T8" fmla="*/ 0 w 39"/>
              <a:gd name="T9" fmla="*/ 32 h 52"/>
              <a:gd name="T10" fmla="*/ 0 w 39"/>
              <a:gd name="T11" fmla="*/ 32 h 52"/>
              <a:gd name="T12" fmla="*/ 1 w 39"/>
              <a:gd name="T13" fmla="*/ 24 h 52"/>
              <a:gd name="T14" fmla="*/ 5 w 39"/>
              <a:gd name="T15" fmla="*/ 18 h 52"/>
              <a:gd name="T16" fmla="*/ 10 w 39"/>
              <a:gd name="T17" fmla="*/ 14 h 52"/>
              <a:gd name="T18" fmla="*/ 17 w 39"/>
              <a:gd name="T19" fmla="*/ 13 h 52"/>
              <a:gd name="T20" fmla="*/ 24 w 39"/>
              <a:gd name="T21" fmla="*/ 14 h 52"/>
              <a:gd name="T22" fmla="*/ 29 w 39"/>
              <a:gd name="T23" fmla="*/ 18 h 52"/>
              <a:gd name="T24" fmla="*/ 29 w 39"/>
              <a:gd name="T25" fmla="*/ 0 h 52"/>
              <a:gd name="T26" fmla="*/ 39 w 39"/>
              <a:gd name="T27" fmla="*/ 0 h 52"/>
              <a:gd name="T28" fmla="*/ 39 w 39"/>
              <a:gd name="T29" fmla="*/ 51 h 52"/>
              <a:gd name="T30" fmla="*/ 29 w 39"/>
              <a:gd name="T31" fmla="*/ 51 h 52"/>
              <a:gd name="T32" fmla="*/ 29 w 39"/>
              <a:gd name="T33" fmla="*/ 46 h 52"/>
              <a:gd name="T34" fmla="*/ 24 w 39"/>
              <a:gd name="T35" fmla="*/ 50 h 52"/>
              <a:gd name="T36" fmla="*/ 17 w 39"/>
              <a:gd name="T37" fmla="*/ 52 h 52"/>
              <a:gd name="T38" fmla="*/ 19 w 39"/>
              <a:gd name="T39" fmla="*/ 43 h 52"/>
              <a:gd name="T40" fmla="*/ 23 w 39"/>
              <a:gd name="T41" fmla="*/ 42 h 52"/>
              <a:gd name="T42" fmla="*/ 26 w 39"/>
              <a:gd name="T43" fmla="*/ 40 h 52"/>
              <a:gd name="T44" fmla="*/ 28 w 39"/>
              <a:gd name="T45" fmla="*/ 36 h 52"/>
              <a:gd name="T46" fmla="*/ 29 w 39"/>
              <a:gd name="T47" fmla="*/ 32 h 52"/>
              <a:gd name="T48" fmla="*/ 29 w 39"/>
              <a:gd name="T49" fmla="*/ 32 h 52"/>
              <a:gd name="T50" fmla="*/ 28 w 39"/>
              <a:gd name="T51" fmla="*/ 28 h 52"/>
              <a:gd name="T52" fmla="*/ 26 w 39"/>
              <a:gd name="T53" fmla="*/ 24 h 52"/>
              <a:gd name="T54" fmla="*/ 23 w 39"/>
              <a:gd name="T55" fmla="*/ 22 h 52"/>
              <a:gd name="T56" fmla="*/ 19 w 39"/>
              <a:gd name="T57" fmla="*/ 22 h 52"/>
              <a:gd name="T58" fmla="*/ 16 w 39"/>
              <a:gd name="T59" fmla="*/ 22 h 52"/>
              <a:gd name="T60" fmla="*/ 13 w 39"/>
              <a:gd name="T61" fmla="*/ 24 h 52"/>
              <a:gd name="T62" fmla="*/ 11 w 39"/>
              <a:gd name="T63" fmla="*/ 28 h 52"/>
              <a:gd name="T64" fmla="*/ 10 w 39"/>
              <a:gd name="T65" fmla="*/ 32 h 52"/>
              <a:gd name="T66" fmla="*/ 10 w 39"/>
              <a:gd name="T67" fmla="*/ 32 h 52"/>
              <a:gd name="T68" fmla="*/ 11 w 39"/>
              <a:gd name="T69" fmla="*/ 36 h 52"/>
              <a:gd name="T70" fmla="*/ 13 w 39"/>
              <a:gd name="T71" fmla="*/ 40 h 52"/>
              <a:gd name="T72" fmla="*/ 16 w 39"/>
              <a:gd name="T73" fmla="*/ 42 h 52"/>
              <a:gd name="T74" fmla="*/ 19 w 39"/>
              <a:gd name="T75" fmla="*/ 43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" h="52">
                <a:moveTo>
                  <a:pt x="17" y="52"/>
                </a:moveTo>
                <a:cubicBezTo>
                  <a:pt x="15" y="52"/>
                  <a:pt x="12" y="51"/>
                  <a:pt x="10" y="50"/>
                </a:cubicBezTo>
                <a:cubicBezTo>
                  <a:pt x="8" y="50"/>
                  <a:pt x="6" y="48"/>
                  <a:pt x="5" y="47"/>
                </a:cubicBezTo>
                <a:cubicBezTo>
                  <a:pt x="3" y="45"/>
                  <a:pt x="2" y="43"/>
                  <a:pt x="1" y="41"/>
                </a:cubicBezTo>
                <a:cubicBezTo>
                  <a:pt x="0" y="38"/>
                  <a:pt x="0" y="35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29"/>
                  <a:pt x="0" y="26"/>
                  <a:pt x="1" y="24"/>
                </a:cubicBezTo>
                <a:cubicBezTo>
                  <a:pt x="2" y="21"/>
                  <a:pt x="3" y="19"/>
                  <a:pt x="5" y="18"/>
                </a:cubicBezTo>
                <a:cubicBezTo>
                  <a:pt x="6" y="16"/>
                  <a:pt x="8" y="15"/>
                  <a:pt x="10" y="14"/>
                </a:cubicBezTo>
                <a:cubicBezTo>
                  <a:pt x="12" y="13"/>
                  <a:pt x="14" y="13"/>
                  <a:pt x="17" y="13"/>
                </a:cubicBezTo>
                <a:cubicBezTo>
                  <a:pt x="20" y="13"/>
                  <a:pt x="22" y="13"/>
                  <a:pt x="24" y="14"/>
                </a:cubicBezTo>
                <a:cubicBezTo>
                  <a:pt x="26" y="15"/>
                  <a:pt x="27" y="17"/>
                  <a:pt x="29" y="18"/>
                </a:cubicBezTo>
                <a:cubicBezTo>
                  <a:pt x="29" y="0"/>
                  <a:pt x="29" y="0"/>
                  <a:pt x="2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51"/>
                  <a:pt x="39" y="51"/>
                  <a:pt x="39" y="51"/>
                </a:cubicBezTo>
                <a:cubicBezTo>
                  <a:pt x="29" y="51"/>
                  <a:pt x="29" y="51"/>
                  <a:pt x="29" y="51"/>
                </a:cubicBezTo>
                <a:cubicBezTo>
                  <a:pt x="29" y="46"/>
                  <a:pt x="29" y="46"/>
                  <a:pt x="29" y="46"/>
                </a:cubicBezTo>
                <a:cubicBezTo>
                  <a:pt x="27" y="47"/>
                  <a:pt x="26" y="49"/>
                  <a:pt x="24" y="50"/>
                </a:cubicBezTo>
                <a:cubicBezTo>
                  <a:pt x="22" y="51"/>
                  <a:pt x="20" y="52"/>
                  <a:pt x="17" y="52"/>
                </a:cubicBezTo>
                <a:close/>
                <a:moveTo>
                  <a:pt x="19" y="43"/>
                </a:moveTo>
                <a:cubicBezTo>
                  <a:pt x="21" y="43"/>
                  <a:pt x="22" y="42"/>
                  <a:pt x="23" y="42"/>
                </a:cubicBezTo>
                <a:cubicBezTo>
                  <a:pt x="24" y="41"/>
                  <a:pt x="25" y="41"/>
                  <a:pt x="26" y="40"/>
                </a:cubicBezTo>
                <a:cubicBezTo>
                  <a:pt x="27" y="39"/>
                  <a:pt x="27" y="38"/>
                  <a:pt x="28" y="36"/>
                </a:cubicBezTo>
                <a:cubicBezTo>
                  <a:pt x="28" y="35"/>
                  <a:pt x="29" y="34"/>
                  <a:pt x="29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1"/>
                  <a:pt x="28" y="29"/>
                  <a:pt x="28" y="28"/>
                </a:cubicBezTo>
                <a:cubicBezTo>
                  <a:pt x="27" y="27"/>
                  <a:pt x="27" y="25"/>
                  <a:pt x="26" y="24"/>
                </a:cubicBezTo>
                <a:cubicBezTo>
                  <a:pt x="25" y="24"/>
                  <a:pt x="24" y="23"/>
                  <a:pt x="23" y="22"/>
                </a:cubicBezTo>
                <a:cubicBezTo>
                  <a:pt x="22" y="22"/>
                  <a:pt x="21" y="22"/>
                  <a:pt x="19" y="22"/>
                </a:cubicBezTo>
                <a:cubicBezTo>
                  <a:pt x="18" y="22"/>
                  <a:pt x="17" y="22"/>
                  <a:pt x="16" y="22"/>
                </a:cubicBezTo>
                <a:cubicBezTo>
                  <a:pt x="15" y="23"/>
                  <a:pt x="14" y="24"/>
                  <a:pt x="13" y="24"/>
                </a:cubicBezTo>
                <a:cubicBezTo>
                  <a:pt x="12" y="25"/>
                  <a:pt x="11" y="26"/>
                  <a:pt x="11" y="28"/>
                </a:cubicBezTo>
                <a:cubicBezTo>
                  <a:pt x="10" y="29"/>
                  <a:pt x="10" y="30"/>
                  <a:pt x="1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10" y="34"/>
                  <a:pt x="10" y="35"/>
                  <a:pt x="11" y="36"/>
                </a:cubicBezTo>
                <a:cubicBezTo>
                  <a:pt x="11" y="38"/>
                  <a:pt x="12" y="39"/>
                  <a:pt x="13" y="40"/>
                </a:cubicBezTo>
                <a:cubicBezTo>
                  <a:pt x="14" y="41"/>
                  <a:pt x="15" y="41"/>
                  <a:pt x="16" y="42"/>
                </a:cubicBezTo>
                <a:cubicBezTo>
                  <a:pt x="17" y="42"/>
                  <a:pt x="18" y="43"/>
                  <a:pt x="19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23" name="Freeform 103"/>
          <p:cNvSpPr>
            <a:spLocks noEditPoints="1"/>
          </p:cNvSpPr>
          <p:nvPr/>
        </p:nvSpPr>
        <p:spPr bwMode="auto">
          <a:xfrm>
            <a:off x="8234363" y="4989513"/>
            <a:ext cx="152400" cy="161925"/>
          </a:xfrm>
          <a:custGeom>
            <a:avLst/>
            <a:gdLst>
              <a:gd name="T0" fmla="*/ 19 w 37"/>
              <a:gd name="T1" fmla="*/ 39 h 39"/>
              <a:gd name="T2" fmla="*/ 11 w 37"/>
              <a:gd name="T3" fmla="*/ 37 h 39"/>
              <a:gd name="T4" fmla="*/ 5 w 37"/>
              <a:gd name="T5" fmla="*/ 33 h 39"/>
              <a:gd name="T6" fmla="*/ 1 w 37"/>
              <a:gd name="T7" fmla="*/ 27 h 39"/>
              <a:gd name="T8" fmla="*/ 0 w 37"/>
              <a:gd name="T9" fmla="*/ 19 h 39"/>
              <a:gd name="T10" fmla="*/ 0 w 37"/>
              <a:gd name="T11" fmla="*/ 19 h 39"/>
              <a:gd name="T12" fmla="*/ 1 w 37"/>
              <a:gd name="T13" fmla="*/ 12 h 39"/>
              <a:gd name="T14" fmla="*/ 5 w 37"/>
              <a:gd name="T15" fmla="*/ 5 h 39"/>
              <a:gd name="T16" fmla="*/ 11 w 37"/>
              <a:gd name="T17" fmla="*/ 1 h 39"/>
              <a:gd name="T18" fmla="*/ 18 w 37"/>
              <a:gd name="T19" fmla="*/ 0 h 39"/>
              <a:gd name="T20" fmla="*/ 26 w 37"/>
              <a:gd name="T21" fmla="*/ 1 h 39"/>
              <a:gd name="T22" fmla="*/ 32 w 37"/>
              <a:gd name="T23" fmla="*/ 6 h 39"/>
              <a:gd name="T24" fmla="*/ 36 w 37"/>
              <a:gd name="T25" fmla="*/ 12 h 39"/>
              <a:gd name="T26" fmla="*/ 37 w 37"/>
              <a:gd name="T27" fmla="*/ 20 h 39"/>
              <a:gd name="T28" fmla="*/ 37 w 37"/>
              <a:gd name="T29" fmla="*/ 21 h 39"/>
              <a:gd name="T30" fmla="*/ 37 w 37"/>
              <a:gd name="T31" fmla="*/ 23 h 39"/>
              <a:gd name="T32" fmla="*/ 10 w 37"/>
              <a:gd name="T33" fmla="*/ 23 h 39"/>
              <a:gd name="T34" fmla="*/ 13 w 37"/>
              <a:gd name="T35" fmla="*/ 28 h 39"/>
              <a:gd name="T36" fmla="*/ 19 w 37"/>
              <a:gd name="T37" fmla="*/ 30 h 39"/>
              <a:gd name="T38" fmla="*/ 24 w 37"/>
              <a:gd name="T39" fmla="*/ 29 h 39"/>
              <a:gd name="T40" fmla="*/ 29 w 37"/>
              <a:gd name="T41" fmla="*/ 26 h 39"/>
              <a:gd name="T42" fmla="*/ 35 w 37"/>
              <a:gd name="T43" fmla="*/ 32 h 39"/>
              <a:gd name="T44" fmla="*/ 28 w 37"/>
              <a:gd name="T45" fmla="*/ 37 h 39"/>
              <a:gd name="T46" fmla="*/ 19 w 37"/>
              <a:gd name="T47" fmla="*/ 39 h 39"/>
              <a:gd name="T48" fmla="*/ 26 w 37"/>
              <a:gd name="T49" fmla="*/ 16 h 39"/>
              <a:gd name="T50" fmla="*/ 24 w 37"/>
              <a:gd name="T51" fmla="*/ 10 h 39"/>
              <a:gd name="T52" fmla="*/ 18 w 37"/>
              <a:gd name="T53" fmla="*/ 8 h 39"/>
              <a:gd name="T54" fmla="*/ 13 w 37"/>
              <a:gd name="T55" fmla="*/ 10 h 39"/>
              <a:gd name="T56" fmla="*/ 10 w 37"/>
              <a:gd name="T57" fmla="*/ 16 h 39"/>
              <a:gd name="T58" fmla="*/ 26 w 37"/>
              <a:gd name="T59" fmla="*/ 16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7" h="39">
                <a:moveTo>
                  <a:pt x="19" y="39"/>
                </a:moveTo>
                <a:cubicBezTo>
                  <a:pt x="17" y="39"/>
                  <a:pt x="14" y="38"/>
                  <a:pt x="11" y="37"/>
                </a:cubicBezTo>
                <a:cubicBezTo>
                  <a:pt x="9" y="37"/>
                  <a:pt x="7" y="35"/>
                  <a:pt x="5" y="33"/>
                </a:cubicBezTo>
                <a:cubicBezTo>
                  <a:pt x="3" y="32"/>
                  <a:pt x="2" y="30"/>
                  <a:pt x="1" y="27"/>
                </a:cubicBezTo>
                <a:cubicBezTo>
                  <a:pt x="0" y="25"/>
                  <a:pt x="0" y="22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7"/>
                  <a:pt x="0" y="14"/>
                  <a:pt x="1" y="12"/>
                </a:cubicBezTo>
                <a:cubicBezTo>
                  <a:pt x="2" y="9"/>
                  <a:pt x="3" y="7"/>
                  <a:pt x="5" y="5"/>
                </a:cubicBezTo>
                <a:cubicBezTo>
                  <a:pt x="6" y="4"/>
                  <a:pt x="8" y="2"/>
                  <a:pt x="11" y="1"/>
                </a:cubicBezTo>
                <a:cubicBezTo>
                  <a:pt x="13" y="0"/>
                  <a:pt x="16" y="0"/>
                  <a:pt x="18" y="0"/>
                </a:cubicBezTo>
                <a:cubicBezTo>
                  <a:pt x="21" y="0"/>
                  <a:pt x="24" y="0"/>
                  <a:pt x="26" y="1"/>
                </a:cubicBezTo>
                <a:cubicBezTo>
                  <a:pt x="29" y="2"/>
                  <a:pt x="31" y="4"/>
                  <a:pt x="32" y="6"/>
                </a:cubicBezTo>
                <a:cubicBezTo>
                  <a:pt x="34" y="8"/>
                  <a:pt x="35" y="10"/>
                  <a:pt x="36" y="12"/>
                </a:cubicBezTo>
                <a:cubicBezTo>
                  <a:pt x="36" y="15"/>
                  <a:pt x="37" y="17"/>
                  <a:pt x="37" y="20"/>
                </a:cubicBezTo>
                <a:cubicBezTo>
                  <a:pt x="37" y="20"/>
                  <a:pt x="37" y="21"/>
                  <a:pt x="37" y="21"/>
                </a:cubicBezTo>
                <a:cubicBezTo>
                  <a:pt x="37" y="22"/>
                  <a:pt x="37" y="22"/>
                  <a:pt x="37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1" y="25"/>
                  <a:pt x="12" y="27"/>
                  <a:pt x="13" y="28"/>
                </a:cubicBezTo>
                <a:cubicBezTo>
                  <a:pt x="15" y="30"/>
                  <a:pt x="17" y="30"/>
                  <a:pt x="19" y="30"/>
                </a:cubicBezTo>
                <a:cubicBezTo>
                  <a:pt x="21" y="30"/>
                  <a:pt x="23" y="30"/>
                  <a:pt x="24" y="29"/>
                </a:cubicBezTo>
                <a:cubicBezTo>
                  <a:pt x="26" y="29"/>
                  <a:pt x="27" y="28"/>
                  <a:pt x="29" y="26"/>
                </a:cubicBezTo>
                <a:cubicBezTo>
                  <a:pt x="35" y="32"/>
                  <a:pt x="35" y="32"/>
                  <a:pt x="35" y="32"/>
                </a:cubicBezTo>
                <a:cubicBezTo>
                  <a:pt x="33" y="34"/>
                  <a:pt x="31" y="36"/>
                  <a:pt x="28" y="37"/>
                </a:cubicBezTo>
                <a:cubicBezTo>
                  <a:pt x="26" y="38"/>
                  <a:pt x="23" y="39"/>
                  <a:pt x="19" y="39"/>
                </a:cubicBezTo>
                <a:close/>
                <a:moveTo>
                  <a:pt x="26" y="16"/>
                </a:moveTo>
                <a:cubicBezTo>
                  <a:pt x="26" y="14"/>
                  <a:pt x="25" y="12"/>
                  <a:pt x="24" y="10"/>
                </a:cubicBezTo>
                <a:cubicBezTo>
                  <a:pt x="22" y="9"/>
                  <a:pt x="21" y="8"/>
                  <a:pt x="18" y="8"/>
                </a:cubicBezTo>
                <a:cubicBezTo>
                  <a:pt x="16" y="8"/>
                  <a:pt x="14" y="9"/>
                  <a:pt x="13" y="10"/>
                </a:cubicBezTo>
                <a:cubicBezTo>
                  <a:pt x="11" y="12"/>
                  <a:pt x="11" y="14"/>
                  <a:pt x="10" y="16"/>
                </a:cubicBezTo>
                <a:lnTo>
                  <a:pt x="26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24" name="Freeform 104"/>
          <p:cNvSpPr>
            <a:spLocks noEditPoints="1"/>
          </p:cNvSpPr>
          <p:nvPr/>
        </p:nvSpPr>
        <p:spPr bwMode="auto">
          <a:xfrm>
            <a:off x="6629400" y="5175250"/>
            <a:ext cx="212725" cy="206375"/>
          </a:xfrm>
          <a:custGeom>
            <a:avLst/>
            <a:gdLst>
              <a:gd name="T0" fmla="*/ 54 w 134"/>
              <a:gd name="T1" fmla="*/ 0 h 130"/>
              <a:gd name="T2" fmla="*/ 80 w 134"/>
              <a:gd name="T3" fmla="*/ 0 h 130"/>
              <a:gd name="T4" fmla="*/ 134 w 134"/>
              <a:gd name="T5" fmla="*/ 130 h 130"/>
              <a:gd name="T6" fmla="*/ 106 w 134"/>
              <a:gd name="T7" fmla="*/ 130 h 130"/>
              <a:gd name="T8" fmla="*/ 93 w 134"/>
              <a:gd name="T9" fmla="*/ 99 h 130"/>
              <a:gd name="T10" fmla="*/ 39 w 134"/>
              <a:gd name="T11" fmla="*/ 99 h 130"/>
              <a:gd name="T12" fmla="*/ 28 w 134"/>
              <a:gd name="T13" fmla="*/ 130 h 130"/>
              <a:gd name="T14" fmla="*/ 0 w 134"/>
              <a:gd name="T15" fmla="*/ 130 h 130"/>
              <a:gd name="T16" fmla="*/ 54 w 134"/>
              <a:gd name="T17" fmla="*/ 0 h 130"/>
              <a:gd name="T18" fmla="*/ 83 w 134"/>
              <a:gd name="T19" fmla="*/ 75 h 130"/>
              <a:gd name="T20" fmla="*/ 67 w 134"/>
              <a:gd name="T21" fmla="*/ 34 h 130"/>
              <a:gd name="T22" fmla="*/ 49 w 134"/>
              <a:gd name="T23" fmla="*/ 75 h 130"/>
              <a:gd name="T24" fmla="*/ 83 w 134"/>
              <a:gd name="T25" fmla="*/ 75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4" h="130">
                <a:moveTo>
                  <a:pt x="54" y="0"/>
                </a:moveTo>
                <a:lnTo>
                  <a:pt x="80" y="0"/>
                </a:lnTo>
                <a:lnTo>
                  <a:pt x="134" y="130"/>
                </a:lnTo>
                <a:lnTo>
                  <a:pt x="106" y="130"/>
                </a:lnTo>
                <a:lnTo>
                  <a:pt x="93" y="99"/>
                </a:lnTo>
                <a:lnTo>
                  <a:pt x="39" y="99"/>
                </a:lnTo>
                <a:lnTo>
                  <a:pt x="28" y="130"/>
                </a:lnTo>
                <a:lnTo>
                  <a:pt x="0" y="130"/>
                </a:lnTo>
                <a:lnTo>
                  <a:pt x="54" y="0"/>
                </a:lnTo>
                <a:close/>
                <a:moveTo>
                  <a:pt x="83" y="75"/>
                </a:moveTo>
                <a:lnTo>
                  <a:pt x="67" y="34"/>
                </a:lnTo>
                <a:lnTo>
                  <a:pt x="49" y="75"/>
                </a:lnTo>
                <a:lnTo>
                  <a:pt x="83" y="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25" name="Freeform 105"/>
          <p:cNvSpPr>
            <a:spLocks/>
          </p:cNvSpPr>
          <p:nvPr/>
        </p:nvSpPr>
        <p:spPr bwMode="auto">
          <a:xfrm>
            <a:off x="6851650" y="5221288"/>
            <a:ext cx="127000" cy="160338"/>
          </a:xfrm>
          <a:custGeom>
            <a:avLst/>
            <a:gdLst>
              <a:gd name="T0" fmla="*/ 17 w 31"/>
              <a:gd name="T1" fmla="*/ 39 h 39"/>
              <a:gd name="T2" fmla="*/ 8 w 31"/>
              <a:gd name="T3" fmla="*/ 38 h 39"/>
              <a:gd name="T4" fmla="*/ 0 w 31"/>
              <a:gd name="T5" fmla="*/ 33 h 39"/>
              <a:gd name="T6" fmla="*/ 5 w 31"/>
              <a:gd name="T7" fmla="*/ 26 h 39"/>
              <a:gd name="T8" fmla="*/ 11 w 31"/>
              <a:gd name="T9" fmla="*/ 30 h 39"/>
              <a:gd name="T10" fmla="*/ 17 w 31"/>
              <a:gd name="T11" fmla="*/ 31 h 39"/>
              <a:gd name="T12" fmla="*/ 20 w 31"/>
              <a:gd name="T13" fmla="*/ 30 h 39"/>
              <a:gd name="T14" fmla="*/ 21 w 31"/>
              <a:gd name="T15" fmla="*/ 28 h 39"/>
              <a:gd name="T16" fmla="*/ 21 w 31"/>
              <a:gd name="T17" fmla="*/ 28 h 39"/>
              <a:gd name="T18" fmla="*/ 21 w 31"/>
              <a:gd name="T19" fmla="*/ 27 h 39"/>
              <a:gd name="T20" fmla="*/ 19 w 31"/>
              <a:gd name="T21" fmla="*/ 25 h 39"/>
              <a:gd name="T22" fmla="*/ 16 w 31"/>
              <a:gd name="T23" fmla="*/ 25 h 39"/>
              <a:gd name="T24" fmla="*/ 13 w 31"/>
              <a:gd name="T25" fmla="*/ 24 h 39"/>
              <a:gd name="T26" fmla="*/ 9 w 31"/>
              <a:gd name="T27" fmla="*/ 22 h 39"/>
              <a:gd name="T28" fmla="*/ 6 w 31"/>
              <a:gd name="T29" fmla="*/ 20 h 39"/>
              <a:gd name="T30" fmla="*/ 3 w 31"/>
              <a:gd name="T31" fmla="*/ 17 h 39"/>
              <a:gd name="T32" fmla="*/ 2 w 31"/>
              <a:gd name="T33" fmla="*/ 12 h 39"/>
              <a:gd name="T34" fmla="*/ 2 w 31"/>
              <a:gd name="T35" fmla="*/ 12 h 39"/>
              <a:gd name="T36" fmla="*/ 3 w 31"/>
              <a:gd name="T37" fmla="*/ 7 h 39"/>
              <a:gd name="T38" fmla="*/ 6 w 31"/>
              <a:gd name="T39" fmla="*/ 3 h 39"/>
              <a:gd name="T40" fmla="*/ 11 w 31"/>
              <a:gd name="T41" fmla="*/ 1 h 39"/>
              <a:gd name="T42" fmla="*/ 16 w 31"/>
              <a:gd name="T43" fmla="*/ 0 h 39"/>
              <a:gd name="T44" fmla="*/ 23 w 31"/>
              <a:gd name="T45" fmla="*/ 1 h 39"/>
              <a:gd name="T46" fmla="*/ 30 w 31"/>
              <a:gd name="T47" fmla="*/ 4 h 39"/>
              <a:gd name="T48" fmla="*/ 26 w 31"/>
              <a:gd name="T49" fmla="*/ 12 h 39"/>
              <a:gd name="T50" fmla="*/ 21 w 31"/>
              <a:gd name="T51" fmla="*/ 9 h 39"/>
              <a:gd name="T52" fmla="*/ 16 w 31"/>
              <a:gd name="T53" fmla="*/ 8 h 39"/>
              <a:gd name="T54" fmla="*/ 13 w 31"/>
              <a:gd name="T55" fmla="*/ 9 h 39"/>
              <a:gd name="T56" fmla="*/ 12 w 31"/>
              <a:gd name="T57" fmla="*/ 11 h 39"/>
              <a:gd name="T58" fmla="*/ 12 w 31"/>
              <a:gd name="T59" fmla="*/ 11 h 39"/>
              <a:gd name="T60" fmla="*/ 12 w 31"/>
              <a:gd name="T61" fmla="*/ 13 h 39"/>
              <a:gd name="T62" fmla="*/ 14 w 31"/>
              <a:gd name="T63" fmla="*/ 14 h 39"/>
              <a:gd name="T64" fmla="*/ 17 w 31"/>
              <a:gd name="T65" fmla="*/ 15 h 39"/>
              <a:gd name="T66" fmla="*/ 20 w 31"/>
              <a:gd name="T67" fmla="*/ 16 h 39"/>
              <a:gd name="T68" fmla="*/ 24 w 31"/>
              <a:gd name="T69" fmla="*/ 17 h 39"/>
              <a:gd name="T70" fmla="*/ 27 w 31"/>
              <a:gd name="T71" fmla="*/ 19 h 39"/>
              <a:gd name="T72" fmla="*/ 30 w 31"/>
              <a:gd name="T73" fmla="*/ 22 h 39"/>
              <a:gd name="T74" fmla="*/ 31 w 31"/>
              <a:gd name="T75" fmla="*/ 27 h 39"/>
              <a:gd name="T76" fmla="*/ 31 w 31"/>
              <a:gd name="T77" fmla="*/ 27 h 39"/>
              <a:gd name="T78" fmla="*/ 30 w 31"/>
              <a:gd name="T79" fmla="*/ 32 h 39"/>
              <a:gd name="T80" fmla="*/ 27 w 31"/>
              <a:gd name="T81" fmla="*/ 36 h 39"/>
              <a:gd name="T82" fmla="*/ 22 w 31"/>
              <a:gd name="T83" fmla="*/ 38 h 39"/>
              <a:gd name="T84" fmla="*/ 17 w 31"/>
              <a:gd name="T85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1" h="39">
                <a:moveTo>
                  <a:pt x="17" y="39"/>
                </a:moveTo>
                <a:cubicBezTo>
                  <a:pt x="14" y="39"/>
                  <a:pt x="11" y="39"/>
                  <a:pt x="8" y="38"/>
                </a:cubicBezTo>
                <a:cubicBezTo>
                  <a:pt x="5" y="37"/>
                  <a:pt x="3" y="35"/>
                  <a:pt x="0" y="33"/>
                </a:cubicBezTo>
                <a:cubicBezTo>
                  <a:pt x="5" y="26"/>
                  <a:pt x="5" y="26"/>
                  <a:pt x="5" y="26"/>
                </a:cubicBezTo>
                <a:cubicBezTo>
                  <a:pt x="7" y="28"/>
                  <a:pt x="9" y="29"/>
                  <a:pt x="11" y="30"/>
                </a:cubicBezTo>
                <a:cubicBezTo>
                  <a:pt x="13" y="31"/>
                  <a:pt x="15" y="31"/>
                  <a:pt x="17" y="31"/>
                </a:cubicBezTo>
                <a:cubicBezTo>
                  <a:pt x="18" y="31"/>
                  <a:pt x="19" y="31"/>
                  <a:pt x="20" y="30"/>
                </a:cubicBezTo>
                <a:cubicBezTo>
                  <a:pt x="21" y="30"/>
                  <a:pt x="21" y="29"/>
                  <a:pt x="21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7"/>
                  <a:pt x="21" y="27"/>
                  <a:pt x="21" y="27"/>
                </a:cubicBezTo>
                <a:cubicBezTo>
                  <a:pt x="20" y="26"/>
                  <a:pt x="20" y="26"/>
                  <a:pt x="19" y="25"/>
                </a:cubicBezTo>
                <a:cubicBezTo>
                  <a:pt x="18" y="25"/>
                  <a:pt x="17" y="25"/>
                  <a:pt x="16" y="25"/>
                </a:cubicBezTo>
                <a:cubicBezTo>
                  <a:pt x="15" y="24"/>
                  <a:pt x="15" y="24"/>
                  <a:pt x="13" y="24"/>
                </a:cubicBezTo>
                <a:cubicBezTo>
                  <a:pt x="12" y="23"/>
                  <a:pt x="11" y="23"/>
                  <a:pt x="9" y="22"/>
                </a:cubicBezTo>
                <a:cubicBezTo>
                  <a:pt x="8" y="22"/>
                  <a:pt x="7" y="21"/>
                  <a:pt x="6" y="20"/>
                </a:cubicBezTo>
                <a:cubicBezTo>
                  <a:pt x="5" y="19"/>
                  <a:pt x="4" y="18"/>
                  <a:pt x="3" y="17"/>
                </a:cubicBezTo>
                <a:cubicBezTo>
                  <a:pt x="3" y="16"/>
                  <a:pt x="2" y="14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0"/>
                  <a:pt x="3" y="8"/>
                  <a:pt x="3" y="7"/>
                </a:cubicBezTo>
                <a:cubicBezTo>
                  <a:pt x="4" y="6"/>
                  <a:pt x="5" y="4"/>
                  <a:pt x="6" y="3"/>
                </a:cubicBezTo>
                <a:cubicBezTo>
                  <a:pt x="7" y="2"/>
                  <a:pt x="9" y="1"/>
                  <a:pt x="11" y="1"/>
                </a:cubicBezTo>
                <a:cubicBezTo>
                  <a:pt x="12" y="0"/>
                  <a:pt x="14" y="0"/>
                  <a:pt x="16" y="0"/>
                </a:cubicBezTo>
                <a:cubicBezTo>
                  <a:pt x="18" y="0"/>
                  <a:pt x="21" y="1"/>
                  <a:pt x="23" y="1"/>
                </a:cubicBezTo>
                <a:cubicBezTo>
                  <a:pt x="26" y="2"/>
                  <a:pt x="28" y="3"/>
                  <a:pt x="30" y="4"/>
                </a:cubicBezTo>
                <a:cubicBezTo>
                  <a:pt x="26" y="12"/>
                  <a:pt x="26" y="12"/>
                  <a:pt x="26" y="12"/>
                </a:cubicBezTo>
                <a:cubicBezTo>
                  <a:pt x="24" y="11"/>
                  <a:pt x="22" y="10"/>
                  <a:pt x="21" y="9"/>
                </a:cubicBezTo>
                <a:cubicBezTo>
                  <a:pt x="19" y="9"/>
                  <a:pt x="17" y="8"/>
                  <a:pt x="16" y="8"/>
                </a:cubicBezTo>
                <a:cubicBezTo>
                  <a:pt x="14" y="8"/>
                  <a:pt x="13" y="9"/>
                  <a:pt x="13" y="9"/>
                </a:cubicBezTo>
                <a:cubicBezTo>
                  <a:pt x="12" y="10"/>
                  <a:pt x="12" y="10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2"/>
                  <a:pt x="12" y="12"/>
                  <a:pt x="12" y="13"/>
                </a:cubicBezTo>
                <a:cubicBezTo>
                  <a:pt x="13" y="13"/>
                  <a:pt x="13" y="13"/>
                  <a:pt x="14" y="14"/>
                </a:cubicBezTo>
                <a:cubicBezTo>
                  <a:pt x="15" y="14"/>
                  <a:pt x="16" y="14"/>
                  <a:pt x="17" y="15"/>
                </a:cubicBezTo>
                <a:cubicBezTo>
                  <a:pt x="18" y="15"/>
                  <a:pt x="19" y="15"/>
                  <a:pt x="20" y="16"/>
                </a:cubicBezTo>
                <a:cubicBezTo>
                  <a:pt x="21" y="16"/>
                  <a:pt x="22" y="17"/>
                  <a:pt x="24" y="17"/>
                </a:cubicBezTo>
                <a:cubicBezTo>
                  <a:pt x="25" y="18"/>
                  <a:pt x="26" y="18"/>
                  <a:pt x="27" y="19"/>
                </a:cubicBezTo>
                <a:cubicBezTo>
                  <a:pt x="28" y="20"/>
                  <a:pt x="29" y="21"/>
                  <a:pt x="30" y="22"/>
                </a:cubicBezTo>
                <a:cubicBezTo>
                  <a:pt x="31" y="24"/>
                  <a:pt x="31" y="25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9"/>
                  <a:pt x="31" y="31"/>
                  <a:pt x="30" y="32"/>
                </a:cubicBezTo>
                <a:cubicBezTo>
                  <a:pt x="29" y="34"/>
                  <a:pt x="28" y="35"/>
                  <a:pt x="27" y="36"/>
                </a:cubicBezTo>
                <a:cubicBezTo>
                  <a:pt x="25" y="37"/>
                  <a:pt x="24" y="38"/>
                  <a:pt x="22" y="38"/>
                </a:cubicBezTo>
                <a:cubicBezTo>
                  <a:pt x="20" y="39"/>
                  <a:pt x="19" y="39"/>
                  <a:pt x="17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26" name="Freeform 106"/>
          <p:cNvSpPr>
            <a:spLocks/>
          </p:cNvSpPr>
          <p:nvPr/>
        </p:nvSpPr>
        <p:spPr bwMode="auto">
          <a:xfrm>
            <a:off x="7002463" y="5224463"/>
            <a:ext cx="144463" cy="157163"/>
          </a:xfrm>
          <a:custGeom>
            <a:avLst/>
            <a:gdLst>
              <a:gd name="T0" fmla="*/ 13 w 35"/>
              <a:gd name="T1" fmla="*/ 38 h 38"/>
              <a:gd name="T2" fmla="*/ 3 w 35"/>
              <a:gd name="T3" fmla="*/ 34 h 38"/>
              <a:gd name="T4" fmla="*/ 0 w 35"/>
              <a:gd name="T5" fmla="*/ 24 h 38"/>
              <a:gd name="T6" fmla="*/ 0 w 35"/>
              <a:gd name="T7" fmla="*/ 0 h 38"/>
              <a:gd name="T8" fmla="*/ 11 w 35"/>
              <a:gd name="T9" fmla="*/ 0 h 38"/>
              <a:gd name="T10" fmla="*/ 11 w 35"/>
              <a:gd name="T11" fmla="*/ 21 h 38"/>
              <a:gd name="T12" fmla="*/ 12 w 35"/>
              <a:gd name="T13" fmla="*/ 26 h 38"/>
              <a:gd name="T14" fmla="*/ 17 w 35"/>
              <a:gd name="T15" fmla="*/ 28 h 38"/>
              <a:gd name="T16" fmla="*/ 22 w 35"/>
              <a:gd name="T17" fmla="*/ 26 h 38"/>
              <a:gd name="T18" fmla="*/ 24 w 35"/>
              <a:gd name="T19" fmla="*/ 21 h 38"/>
              <a:gd name="T20" fmla="*/ 24 w 35"/>
              <a:gd name="T21" fmla="*/ 0 h 38"/>
              <a:gd name="T22" fmla="*/ 35 w 35"/>
              <a:gd name="T23" fmla="*/ 0 h 38"/>
              <a:gd name="T24" fmla="*/ 35 w 35"/>
              <a:gd name="T25" fmla="*/ 38 h 38"/>
              <a:gd name="T26" fmla="*/ 24 w 35"/>
              <a:gd name="T27" fmla="*/ 38 h 38"/>
              <a:gd name="T28" fmla="*/ 24 w 35"/>
              <a:gd name="T29" fmla="*/ 32 h 38"/>
              <a:gd name="T30" fmla="*/ 22 w 35"/>
              <a:gd name="T31" fmla="*/ 34 h 38"/>
              <a:gd name="T32" fmla="*/ 19 w 35"/>
              <a:gd name="T33" fmla="*/ 36 h 38"/>
              <a:gd name="T34" fmla="*/ 16 w 35"/>
              <a:gd name="T35" fmla="*/ 38 h 38"/>
              <a:gd name="T36" fmla="*/ 13 w 35"/>
              <a:gd name="T37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5" h="38">
                <a:moveTo>
                  <a:pt x="13" y="38"/>
                </a:moveTo>
                <a:cubicBezTo>
                  <a:pt x="9" y="38"/>
                  <a:pt x="6" y="37"/>
                  <a:pt x="3" y="34"/>
                </a:cubicBezTo>
                <a:cubicBezTo>
                  <a:pt x="1" y="32"/>
                  <a:pt x="0" y="29"/>
                  <a:pt x="0" y="24"/>
                </a:cubicBezTo>
                <a:cubicBezTo>
                  <a:pt x="0" y="0"/>
                  <a:pt x="0" y="0"/>
                  <a:pt x="0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3"/>
                  <a:pt x="11" y="25"/>
                  <a:pt x="12" y="26"/>
                </a:cubicBezTo>
                <a:cubicBezTo>
                  <a:pt x="14" y="28"/>
                  <a:pt x="15" y="28"/>
                  <a:pt x="17" y="28"/>
                </a:cubicBezTo>
                <a:cubicBezTo>
                  <a:pt x="19" y="28"/>
                  <a:pt x="21" y="28"/>
                  <a:pt x="22" y="26"/>
                </a:cubicBezTo>
                <a:cubicBezTo>
                  <a:pt x="23" y="25"/>
                  <a:pt x="24" y="23"/>
                  <a:pt x="24" y="21"/>
                </a:cubicBezTo>
                <a:cubicBezTo>
                  <a:pt x="24" y="0"/>
                  <a:pt x="24" y="0"/>
                  <a:pt x="24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38"/>
                  <a:pt x="35" y="38"/>
                  <a:pt x="35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3" y="33"/>
                  <a:pt x="23" y="34"/>
                  <a:pt x="22" y="34"/>
                </a:cubicBezTo>
                <a:cubicBezTo>
                  <a:pt x="21" y="35"/>
                  <a:pt x="20" y="36"/>
                  <a:pt x="19" y="36"/>
                </a:cubicBezTo>
                <a:cubicBezTo>
                  <a:pt x="19" y="37"/>
                  <a:pt x="18" y="37"/>
                  <a:pt x="16" y="38"/>
                </a:cubicBezTo>
                <a:cubicBezTo>
                  <a:pt x="15" y="38"/>
                  <a:pt x="14" y="38"/>
                  <a:pt x="13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27" name="Freeform 107"/>
          <p:cNvSpPr>
            <a:spLocks/>
          </p:cNvSpPr>
          <p:nvPr/>
        </p:nvSpPr>
        <p:spPr bwMode="auto">
          <a:xfrm>
            <a:off x="7180263" y="5221288"/>
            <a:ext cx="138113" cy="160338"/>
          </a:xfrm>
          <a:custGeom>
            <a:avLst/>
            <a:gdLst>
              <a:gd name="T0" fmla="*/ 0 w 34"/>
              <a:gd name="T1" fmla="*/ 1 h 39"/>
              <a:gd name="T2" fmla="*/ 11 w 34"/>
              <a:gd name="T3" fmla="*/ 1 h 39"/>
              <a:gd name="T4" fmla="*/ 11 w 34"/>
              <a:gd name="T5" fmla="*/ 6 h 39"/>
              <a:gd name="T6" fmla="*/ 13 w 34"/>
              <a:gd name="T7" fmla="*/ 4 h 39"/>
              <a:gd name="T8" fmla="*/ 15 w 34"/>
              <a:gd name="T9" fmla="*/ 2 h 39"/>
              <a:gd name="T10" fmla="*/ 18 w 34"/>
              <a:gd name="T11" fmla="*/ 0 h 39"/>
              <a:gd name="T12" fmla="*/ 22 w 34"/>
              <a:gd name="T13" fmla="*/ 0 h 39"/>
              <a:gd name="T14" fmla="*/ 31 w 34"/>
              <a:gd name="T15" fmla="*/ 4 h 39"/>
              <a:gd name="T16" fmla="*/ 34 w 34"/>
              <a:gd name="T17" fmla="*/ 14 h 39"/>
              <a:gd name="T18" fmla="*/ 34 w 34"/>
              <a:gd name="T19" fmla="*/ 39 h 39"/>
              <a:gd name="T20" fmla="*/ 24 w 34"/>
              <a:gd name="T21" fmla="*/ 39 h 39"/>
              <a:gd name="T22" fmla="*/ 24 w 34"/>
              <a:gd name="T23" fmla="*/ 17 h 39"/>
              <a:gd name="T24" fmla="*/ 22 w 34"/>
              <a:gd name="T25" fmla="*/ 12 h 39"/>
              <a:gd name="T26" fmla="*/ 17 w 34"/>
              <a:gd name="T27" fmla="*/ 10 h 39"/>
              <a:gd name="T28" fmla="*/ 12 w 34"/>
              <a:gd name="T29" fmla="*/ 12 h 39"/>
              <a:gd name="T30" fmla="*/ 11 w 34"/>
              <a:gd name="T31" fmla="*/ 17 h 39"/>
              <a:gd name="T32" fmla="*/ 11 w 34"/>
              <a:gd name="T33" fmla="*/ 39 h 39"/>
              <a:gd name="T34" fmla="*/ 0 w 34"/>
              <a:gd name="T35" fmla="*/ 39 h 39"/>
              <a:gd name="T36" fmla="*/ 0 w 34"/>
              <a:gd name="T37" fmla="*/ 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" h="39">
                <a:moveTo>
                  <a:pt x="0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2" y="5"/>
                  <a:pt x="13" y="4"/>
                </a:cubicBezTo>
                <a:cubicBezTo>
                  <a:pt x="13" y="3"/>
                  <a:pt x="14" y="2"/>
                  <a:pt x="15" y="2"/>
                </a:cubicBezTo>
                <a:cubicBezTo>
                  <a:pt x="16" y="1"/>
                  <a:pt x="17" y="1"/>
                  <a:pt x="18" y="0"/>
                </a:cubicBezTo>
                <a:cubicBezTo>
                  <a:pt x="19" y="0"/>
                  <a:pt x="20" y="0"/>
                  <a:pt x="22" y="0"/>
                </a:cubicBezTo>
                <a:cubicBezTo>
                  <a:pt x="26" y="0"/>
                  <a:pt x="29" y="1"/>
                  <a:pt x="31" y="4"/>
                </a:cubicBezTo>
                <a:cubicBezTo>
                  <a:pt x="33" y="6"/>
                  <a:pt x="34" y="10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5"/>
                  <a:pt x="23" y="13"/>
                  <a:pt x="22" y="12"/>
                </a:cubicBezTo>
                <a:cubicBezTo>
                  <a:pt x="21" y="10"/>
                  <a:pt x="19" y="10"/>
                  <a:pt x="17" y="10"/>
                </a:cubicBezTo>
                <a:cubicBezTo>
                  <a:pt x="15" y="10"/>
                  <a:pt x="14" y="10"/>
                  <a:pt x="12" y="12"/>
                </a:cubicBezTo>
                <a:cubicBezTo>
                  <a:pt x="11" y="13"/>
                  <a:pt x="11" y="15"/>
                  <a:pt x="11" y="17"/>
                </a:cubicBezTo>
                <a:cubicBezTo>
                  <a:pt x="11" y="39"/>
                  <a:pt x="11" y="39"/>
                  <a:pt x="11" y="39"/>
                </a:cubicBezTo>
                <a:cubicBezTo>
                  <a:pt x="0" y="39"/>
                  <a:pt x="0" y="39"/>
                  <a:pt x="0" y="39"/>
                </a:cubicBez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28" name="Freeform 108"/>
          <p:cNvSpPr>
            <a:spLocks/>
          </p:cNvSpPr>
          <p:nvPr/>
        </p:nvSpPr>
        <p:spPr bwMode="auto">
          <a:xfrm>
            <a:off x="7343775" y="5183188"/>
            <a:ext cx="98425" cy="198438"/>
          </a:xfrm>
          <a:custGeom>
            <a:avLst/>
            <a:gdLst>
              <a:gd name="T0" fmla="*/ 15 w 24"/>
              <a:gd name="T1" fmla="*/ 48 h 48"/>
              <a:gd name="T2" fmla="*/ 11 w 24"/>
              <a:gd name="T3" fmla="*/ 48 h 48"/>
              <a:gd name="T4" fmla="*/ 7 w 24"/>
              <a:gd name="T5" fmla="*/ 46 h 48"/>
              <a:gd name="T6" fmla="*/ 5 w 24"/>
              <a:gd name="T7" fmla="*/ 42 h 48"/>
              <a:gd name="T8" fmla="*/ 4 w 24"/>
              <a:gd name="T9" fmla="*/ 37 h 48"/>
              <a:gd name="T10" fmla="*/ 4 w 24"/>
              <a:gd name="T11" fmla="*/ 19 h 48"/>
              <a:gd name="T12" fmla="*/ 0 w 24"/>
              <a:gd name="T13" fmla="*/ 19 h 48"/>
              <a:gd name="T14" fmla="*/ 0 w 24"/>
              <a:gd name="T15" fmla="*/ 10 h 48"/>
              <a:gd name="T16" fmla="*/ 4 w 24"/>
              <a:gd name="T17" fmla="*/ 10 h 48"/>
              <a:gd name="T18" fmla="*/ 4 w 24"/>
              <a:gd name="T19" fmla="*/ 0 h 48"/>
              <a:gd name="T20" fmla="*/ 15 w 24"/>
              <a:gd name="T21" fmla="*/ 0 h 48"/>
              <a:gd name="T22" fmla="*/ 15 w 24"/>
              <a:gd name="T23" fmla="*/ 10 h 48"/>
              <a:gd name="T24" fmla="*/ 24 w 24"/>
              <a:gd name="T25" fmla="*/ 10 h 48"/>
              <a:gd name="T26" fmla="*/ 24 w 24"/>
              <a:gd name="T27" fmla="*/ 19 h 48"/>
              <a:gd name="T28" fmla="*/ 15 w 24"/>
              <a:gd name="T29" fmla="*/ 19 h 48"/>
              <a:gd name="T30" fmla="*/ 15 w 24"/>
              <a:gd name="T31" fmla="*/ 35 h 48"/>
              <a:gd name="T32" fmla="*/ 18 w 24"/>
              <a:gd name="T33" fmla="*/ 39 h 48"/>
              <a:gd name="T34" fmla="*/ 24 w 24"/>
              <a:gd name="T35" fmla="*/ 37 h 48"/>
              <a:gd name="T36" fmla="*/ 24 w 24"/>
              <a:gd name="T37" fmla="*/ 46 h 48"/>
              <a:gd name="T38" fmla="*/ 20 w 24"/>
              <a:gd name="T39" fmla="*/ 48 h 48"/>
              <a:gd name="T40" fmla="*/ 15 w 24"/>
              <a:gd name="T41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" h="48">
                <a:moveTo>
                  <a:pt x="15" y="48"/>
                </a:moveTo>
                <a:cubicBezTo>
                  <a:pt x="13" y="48"/>
                  <a:pt x="12" y="48"/>
                  <a:pt x="11" y="48"/>
                </a:cubicBezTo>
                <a:cubicBezTo>
                  <a:pt x="9" y="47"/>
                  <a:pt x="8" y="47"/>
                  <a:pt x="7" y="46"/>
                </a:cubicBezTo>
                <a:cubicBezTo>
                  <a:pt x="6" y="45"/>
                  <a:pt x="5" y="44"/>
                  <a:pt x="5" y="42"/>
                </a:cubicBezTo>
                <a:cubicBezTo>
                  <a:pt x="4" y="41"/>
                  <a:pt x="4" y="39"/>
                  <a:pt x="4" y="37"/>
                </a:cubicBezTo>
                <a:cubicBezTo>
                  <a:pt x="4" y="19"/>
                  <a:pt x="4" y="19"/>
                  <a:pt x="4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0"/>
                  <a:pt x="0" y="10"/>
                  <a:pt x="0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0"/>
                  <a:pt x="4" y="0"/>
                  <a:pt x="4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10"/>
                  <a:pt x="15" y="10"/>
                  <a:pt x="15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9"/>
                  <a:pt x="24" y="19"/>
                  <a:pt x="24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38"/>
                  <a:pt x="16" y="39"/>
                  <a:pt x="18" y="39"/>
                </a:cubicBezTo>
                <a:cubicBezTo>
                  <a:pt x="20" y="39"/>
                  <a:pt x="22" y="38"/>
                  <a:pt x="24" y="37"/>
                </a:cubicBezTo>
                <a:cubicBezTo>
                  <a:pt x="24" y="46"/>
                  <a:pt x="24" y="46"/>
                  <a:pt x="24" y="46"/>
                </a:cubicBezTo>
                <a:cubicBezTo>
                  <a:pt x="22" y="47"/>
                  <a:pt x="21" y="47"/>
                  <a:pt x="20" y="48"/>
                </a:cubicBezTo>
                <a:cubicBezTo>
                  <a:pt x="18" y="48"/>
                  <a:pt x="17" y="48"/>
                  <a:pt x="15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29" name="Freeform 109"/>
          <p:cNvSpPr>
            <a:spLocks noEditPoints="1"/>
          </p:cNvSpPr>
          <p:nvPr/>
        </p:nvSpPr>
        <p:spPr bwMode="auto">
          <a:xfrm>
            <a:off x="7458075" y="5221288"/>
            <a:ext cx="168275" cy="160338"/>
          </a:xfrm>
          <a:custGeom>
            <a:avLst/>
            <a:gdLst>
              <a:gd name="T0" fmla="*/ 21 w 41"/>
              <a:gd name="T1" fmla="*/ 39 h 39"/>
              <a:gd name="T2" fmla="*/ 13 w 41"/>
              <a:gd name="T3" fmla="*/ 38 h 39"/>
              <a:gd name="T4" fmla="*/ 6 w 41"/>
              <a:gd name="T5" fmla="*/ 34 h 39"/>
              <a:gd name="T6" fmla="*/ 2 w 41"/>
              <a:gd name="T7" fmla="*/ 27 h 39"/>
              <a:gd name="T8" fmla="*/ 0 w 41"/>
              <a:gd name="T9" fmla="*/ 20 h 39"/>
              <a:gd name="T10" fmla="*/ 0 w 41"/>
              <a:gd name="T11" fmla="*/ 20 h 39"/>
              <a:gd name="T12" fmla="*/ 2 w 41"/>
              <a:gd name="T13" fmla="*/ 12 h 39"/>
              <a:gd name="T14" fmla="*/ 6 w 41"/>
              <a:gd name="T15" fmla="*/ 6 h 39"/>
              <a:gd name="T16" fmla="*/ 13 w 41"/>
              <a:gd name="T17" fmla="*/ 2 h 39"/>
              <a:gd name="T18" fmla="*/ 21 w 41"/>
              <a:gd name="T19" fmla="*/ 0 h 39"/>
              <a:gd name="T20" fmla="*/ 29 w 41"/>
              <a:gd name="T21" fmla="*/ 1 h 39"/>
              <a:gd name="T22" fmla="*/ 36 w 41"/>
              <a:gd name="T23" fmla="*/ 6 h 39"/>
              <a:gd name="T24" fmla="*/ 40 w 41"/>
              <a:gd name="T25" fmla="*/ 12 h 39"/>
              <a:gd name="T26" fmla="*/ 41 w 41"/>
              <a:gd name="T27" fmla="*/ 20 h 39"/>
              <a:gd name="T28" fmla="*/ 41 w 41"/>
              <a:gd name="T29" fmla="*/ 20 h 39"/>
              <a:gd name="T30" fmla="*/ 40 w 41"/>
              <a:gd name="T31" fmla="*/ 27 h 39"/>
              <a:gd name="T32" fmla="*/ 35 w 41"/>
              <a:gd name="T33" fmla="*/ 34 h 39"/>
              <a:gd name="T34" fmla="*/ 29 w 41"/>
              <a:gd name="T35" fmla="*/ 38 h 39"/>
              <a:gd name="T36" fmla="*/ 21 w 41"/>
              <a:gd name="T37" fmla="*/ 39 h 39"/>
              <a:gd name="T38" fmla="*/ 21 w 41"/>
              <a:gd name="T39" fmla="*/ 30 h 39"/>
              <a:gd name="T40" fmla="*/ 25 w 41"/>
              <a:gd name="T41" fmla="*/ 29 h 39"/>
              <a:gd name="T42" fmla="*/ 28 w 41"/>
              <a:gd name="T43" fmla="*/ 27 h 39"/>
              <a:gd name="T44" fmla="*/ 30 w 41"/>
              <a:gd name="T45" fmla="*/ 24 h 39"/>
              <a:gd name="T46" fmla="*/ 31 w 41"/>
              <a:gd name="T47" fmla="*/ 20 h 39"/>
              <a:gd name="T48" fmla="*/ 31 w 41"/>
              <a:gd name="T49" fmla="*/ 20 h 39"/>
              <a:gd name="T50" fmla="*/ 30 w 41"/>
              <a:gd name="T51" fmla="*/ 16 h 39"/>
              <a:gd name="T52" fmla="*/ 28 w 41"/>
              <a:gd name="T53" fmla="*/ 12 h 39"/>
              <a:gd name="T54" fmla="*/ 25 w 41"/>
              <a:gd name="T55" fmla="*/ 10 h 39"/>
              <a:gd name="T56" fmla="*/ 21 w 41"/>
              <a:gd name="T57" fmla="*/ 9 h 39"/>
              <a:gd name="T58" fmla="*/ 17 w 41"/>
              <a:gd name="T59" fmla="*/ 10 h 39"/>
              <a:gd name="T60" fmla="*/ 14 w 41"/>
              <a:gd name="T61" fmla="*/ 12 h 39"/>
              <a:gd name="T62" fmla="*/ 12 w 41"/>
              <a:gd name="T63" fmla="*/ 16 h 39"/>
              <a:gd name="T64" fmla="*/ 11 w 41"/>
              <a:gd name="T65" fmla="*/ 20 h 39"/>
              <a:gd name="T66" fmla="*/ 11 w 41"/>
              <a:gd name="T67" fmla="*/ 20 h 39"/>
              <a:gd name="T68" fmla="*/ 12 w 41"/>
              <a:gd name="T69" fmla="*/ 24 h 39"/>
              <a:gd name="T70" fmla="*/ 14 w 41"/>
              <a:gd name="T71" fmla="*/ 27 h 39"/>
              <a:gd name="T72" fmla="*/ 17 w 41"/>
              <a:gd name="T73" fmla="*/ 29 h 39"/>
              <a:gd name="T74" fmla="*/ 21 w 41"/>
              <a:gd name="T75" fmla="*/ 3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1" h="39">
                <a:moveTo>
                  <a:pt x="21" y="39"/>
                </a:moveTo>
                <a:cubicBezTo>
                  <a:pt x="18" y="39"/>
                  <a:pt x="15" y="39"/>
                  <a:pt x="13" y="38"/>
                </a:cubicBezTo>
                <a:cubicBezTo>
                  <a:pt x="10" y="37"/>
                  <a:pt x="8" y="35"/>
                  <a:pt x="6" y="34"/>
                </a:cubicBezTo>
                <a:cubicBezTo>
                  <a:pt x="4" y="32"/>
                  <a:pt x="3" y="30"/>
                  <a:pt x="2" y="27"/>
                </a:cubicBezTo>
                <a:cubicBezTo>
                  <a:pt x="1" y="25"/>
                  <a:pt x="0" y="23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"/>
                  <a:pt x="1" y="14"/>
                  <a:pt x="2" y="12"/>
                </a:cubicBezTo>
                <a:cubicBezTo>
                  <a:pt x="3" y="10"/>
                  <a:pt x="4" y="8"/>
                  <a:pt x="6" y="6"/>
                </a:cubicBezTo>
                <a:cubicBezTo>
                  <a:pt x="8" y="4"/>
                  <a:pt x="10" y="3"/>
                  <a:pt x="13" y="2"/>
                </a:cubicBezTo>
                <a:cubicBezTo>
                  <a:pt x="15" y="0"/>
                  <a:pt x="18" y="0"/>
                  <a:pt x="21" y="0"/>
                </a:cubicBezTo>
                <a:cubicBezTo>
                  <a:pt x="24" y="0"/>
                  <a:pt x="27" y="0"/>
                  <a:pt x="29" y="1"/>
                </a:cubicBezTo>
                <a:cubicBezTo>
                  <a:pt x="32" y="3"/>
                  <a:pt x="34" y="4"/>
                  <a:pt x="36" y="6"/>
                </a:cubicBezTo>
                <a:cubicBezTo>
                  <a:pt x="37" y="7"/>
                  <a:pt x="39" y="9"/>
                  <a:pt x="40" y="12"/>
                </a:cubicBezTo>
                <a:cubicBezTo>
                  <a:pt x="41" y="14"/>
                  <a:pt x="41" y="17"/>
                  <a:pt x="41" y="20"/>
                </a:cubicBezTo>
                <a:cubicBezTo>
                  <a:pt x="41" y="20"/>
                  <a:pt x="41" y="20"/>
                  <a:pt x="41" y="20"/>
                </a:cubicBezTo>
                <a:cubicBezTo>
                  <a:pt x="41" y="22"/>
                  <a:pt x="41" y="25"/>
                  <a:pt x="40" y="27"/>
                </a:cubicBezTo>
                <a:cubicBezTo>
                  <a:pt x="39" y="30"/>
                  <a:pt x="37" y="32"/>
                  <a:pt x="35" y="34"/>
                </a:cubicBezTo>
                <a:cubicBezTo>
                  <a:pt x="34" y="35"/>
                  <a:pt x="31" y="37"/>
                  <a:pt x="29" y="38"/>
                </a:cubicBezTo>
                <a:cubicBezTo>
                  <a:pt x="26" y="39"/>
                  <a:pt x="24" y="39"/>
                  <a:pt x="21" y="39"/>
                </a:cubicBezTo>
                <a:close/>
                <a:moveTo>
                  <a:pt x="21" y="30"/>
                </a:moveTo>
                <a:cubicBezTo>
                  <a:pt x="22" y="30"/>
                  <a:pt x="24" y="30"/>
                  <a:pt x="25" y="29"/>
                </a:cubicBezTo>
                <a:cubicBezTo>
                  <a:pt x="26" y="29"/>
                  <a:pt x="27" y="28"/>
                  <a:pt x="28" y="27"/>
                </a:cubicBezTo>
                <a:cubicBezTo>
                  <a:pt x="29" y="26"/>
                  <a:pt x="30" y="25"/>
                  <a:pt x="30" y="24"/>
                </a:cubicBezTo>
                <a:cubicBezTo>
                  <a:pt x="31" y="23"/>
                  <a:pt x="31" y="21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18"/>
                  <a:pt x="31" y="17"/>
                  <a:pt x="30" y="16"/>
                </a:cubicBezTo>
                <a:cubicBezTo>
                  <a:pt x="30" y="14"/>
                  <a:pt x="29" y="13"/>
                  <a:pt x="28" y="12"/>
                </a:cubicBezTo>
                <a:cubicBezTo>
                  <a:pt x="27" y="11"/>
                  <a:pt x="26" y="11"/>
                  <a:pt x="25" y="10"/>
                </a:cubicBezTo>
                <a:cubicBezTo>
                  <a:pt x="24" y="10"/>
                  <a:pt x="22" y="9"/>
                  <a:pt x="21" y="9"/>
                </a:cubicBezTo>
                <a:cubicBezTo>
                  <a:pt x="19" y="9"/>
                  <a:pt x="18" y="9"/>
                  <a:pt x="17" y="10"/>
                </a:cubicBezTo>
                <a:cubicBezTo>
                  <a:pt x="15" y="11"/>
                  <a:pt x="14" y="11"/>
                  <a:pt x="14" y="12"/>
                </a:cubicBezTo>
                <a:cubicBezTo>
                  <a:pt x="13" y="13"/>
                  <a:pt x="12" y="14"/>
                  <a:pt x="12" y="16"/>
                </a:cubicBezTo>
                <a:cubicBezTo>
                  <a:pt x="11" y="17"/>
                  <a:pt x="11" y="18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1"/>
                  <a:pt x="11" y="22"/>
                  <a:pt x="12" y="24"/>
                </a:cubicBezTo>
                <a:cubicBezTo>
                  <a:pt x="12" y="25"/>
                  <a:pt x="13" y="26"/>
                  <a:pt x="14" y="27"/>
                </a:cubicBezTo>
                <a:cubicBezTo>
                  <a:pt x="15" y="28"/>
                  <a:pt x="16" y="29"/>
                  <a:pt x="17" y="29"/>
                </a:cubicBezTo>
                <a:cubicBezTo>
                  <a:pt x="18" y="30"/>
                  <a:pt x="19" y="30"/>
                  <a:pt x="21" y="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30" name="Freeform 110"/>
          <p:cNvSpPr>
            <a:spLocks/>
          </p:cNvSpPr>
          <p:nvPr/>
        </p:nvSpPr>
        <p:spPr bwMode="auto">
          <a:xfrm>
            <a:off x="7643813" y="5221288"/>
            <a:ext cx="122238" cy="160338"/>
          </a:xfrm>
          <a:custGeom>
            <a:avLst/>
            <a:gdLst>
              <a:gd name="T0" fmla="*/ 16 w 30"/>
              <a:gd name="T1" fmla="*/ 39 h 39"/>
              <a:gd name="T2" fmla="*/ 8 w 30"/>
              <a:gd name="T3" fmla="*/ 38 h 39"/>
              <a:gd name="T4" fmla="*/ 0 w 30"/>
              <a:gd name="T5" fmla="*/ 33 h 39"/>
              <a:gd name="T6" fmla="*/ 4 w 30"/>
              <a:gd name="T7" fmla="*/ 26 h 39"/>
              <a:gd name="T8" fmla="*/ 10 w 30"/>
              <a:gd name="T9" fmla="*/ 30 h 39"/>
              <a:gd name="T10" fmla="*/ 16 w 30"/>
              <a:gd name="T11" fmla="*/ 31 h 39"/>
              <a:gd name="T12" fmla="*/ 20 w 30"/>
              <a:gd name="T13" fmla="*/ 30 h 39"/>
              <a:gd name="T14" fmla="*/ 21 w 30"/>
              <a:gd name="T15" fmla="*/ 28 h 39"/>
              <a:gd name="T16" fmla="*/ 21 w 30"/>
              <a:gd name="T17" fmla="*/ 28 h 39"/>
              <a:gd name="T18" fmla="*/ 20 w 30"/>
              <a:gd name="T19" fmla="*/ 27 h 39"/>
              <a:gd name="T20" fmla="*/ 18 w 30"/>
              <a:gd name="T21" fmla="*/ 25 h 39"/>
              <a:gd name="T22" fmla="*/ 16 w 30"/>
              <a:gd name="T23" fmla="*/ 25 h 39"/>
              <a:gd name="T24" fmla="*/ 13 w 30"/>
              <a:gd name="T25" fmla="*/ 24 h 39"/>
              <a:gd name="T26" fmla="*/ 9 w 30"/>
              <a:gd name="T27" fmla="*/ 22 h 39"/>
              <a:gd name="T28" fmla="*/ 5 w 30"/>
              <a:gd name="T29" fmla="*/ 20 h 39"/>
              <a:gd name="T30" fmla="*/ 3 w 30"/>
              <a:gd name="T31" fmla="*/ 17 h 39"/>
              <a:gd name="T32" fmla="*/ 2 w 30"/>
              <a:gd name="T33" fmla="*/ 12 h 39"/>
              <a:gd name="T34" fmla="*/ 2 w 30"/>
              <a:gd name="T35" fmla="*/ 12 h 39"/>
              <a:gd name="T36" fmla="*/ 3 w 30"/>
              <a:gd name="T37" fmla="*/ 7 h 39"/>
              <a:gd name="T38" fmla="*/ 6 w 30"/>
              <a:gd name="T39" fmla="*/ 3 h 39"/>
              <a:gd name="T40" fmla="*/ 10 w 30"/>
              <a:gd name="T41" fmla="*/ 1 h 39"/>
              <a:gd name="T42" fmla="*/ 15 w 30"/>
              <a:gd name="T43" fmla="*/ 0 h 39"/>
              <a:gd name="T44" fmla="*/ 23 w 30"/>
              <a:gd name="T45" fmla="*/ 1 h 39"/>
              <a:gd name="T46" fmla="*/ 30 w 30"/>
              <a:gd name="T47" fmla="*/ 4 h 39"/>
              <a:gd name="T48" fmla="*/ 25 w 30"/>
              <a:gd name="T49" fmla="*/ 12 h 39"/>
              <a:gd name="T50" fmla="*/ 20 w 30"/>
              <a:gd name="T51" fmla="*/ 9 h 39"/>
              <a:gd name="T52" fmla="*/ 15 w 30"/>
              <a:gd name="T53" fmla="*/ 8 h 39"/>
              <a:gd name="T54" fmla="*/ 12 w 30"/>
              <a:gd name="T55" fmla="*/ 9 h 39"/>
              <a:gd name="T56" fmla="*/ 11 w 30"/>
              <a:gd name="T57" fmla="*/ 11 h 39"/>
              <a:gd name="T58" fmla="*/ 11 w 30"/>
              <a:gd name="T59" fmla="*/ 11 h 39"/>
              <a:gd name="T60" fmla="*/ 12 w 30"/>
              <a:gd name="T61" fmla="*/ 13 h 39"/>
              <a:gd name="T62" fmla="*/ 14 w 30"/>
              <a:gd name="T63" fmla="*/ 14 h 39"/>
              <a:gd name="T64" fmla="*/ 16 w 30"/>
              <a:gd name="T65" fmla="*/ 15 h 39"/>
              <a:gd name="T66" fmla="*/ 19 w 30"/>
              <a:gd name="T67" fmla="*/ 16 h 39"/>
              <a:gd name="T68" fmla="*/ 23 w 30"/>
              <a:gd name="T69" fmla="*/ 17 h 39"/>
              <a:gd name="T70" fmla="*/ 27 w 30"/>
              <a:gd name="T71" fmla="*/ 19 h 39"/>
              <a:gd name="T72" fmla="*/ 29 w 30"/>
              <a:gd name="T73" fmla="*/ 22 h 39"/>
              <a:gd name="T74" fmla="*/ 30 w 30"/>
              <a:gd name="T75" fmla="*/ 27 h 39"/>
              <a:gd name="T76" fmla="*/ 30 w 30"/>
              <a:gd name="T77" fmla="*/ 27 h 39"/>
              <a:gd name="T78" fmla="*/ 29 w 30"/>
              <a:gd name="T79" fmla="*/ 32 h 39"/>
              <a:gd name="T80" fmla="*/ 26 w 30"/>
              <a:gd name="T81" fmla="*/ 36 h 39"/>
              <a:gd name="T82" fmla="*/ 22 w 30"/>
              <a:gd name="T83" fmla="*/ 38 h 39"/>
              <a:gd name="T84" fmla="*/ 16 w 30"/>
              <a:gd name="T85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0" h="39">
                <a:moveTo>
                  <a:pt x="16" y="39"/>
                </a:moveTo>
                <a:cubicBezTo>
                  <a:pt x="13" y="39"/>
                  <a:pt x="11" y="39"/>
                  <a:pt x="8" y="38"/>
                </a:cubicBezTo>
                <a:cubicBezTo>
                  <a:pt x="5" y="37"/>
                  <a:pt x="2" y="35"/>
                  <a:pt x="0" y="33"/>
                </a:cubicBezTo>
                <a:cubicBezTo>
                  <a:pt x="4" y="26"/>
                  <a:pt x="4" y="26"/>
                  <a:pt x="4" y="26"/>
                </a:cubicBezTo>
                <a:cubicBezTo>
                  <a:pt x="6" y="28"/>
                  <a:pt x="8" y="29"/>
                  <a:pt x="10" y="30"/>
                </a:cubicBezTo>
                <a:cubicBezTo>
                  <a:pt x="13" y="31"/>
                  <a:pt x="14" y="31"/>
                  <a:pt x="16" y="31"/>
                </a:cubicBezTo>
                <a:cubicBezTo>
                  <a:pt x="18" y="31"/>
                  <a:pt x="19" y="31"/>
                  <a:pt x="20" y="30"/>
                </a:cubicBezTo>
                <a:cubicBezTo>
                  <a:pt x="20" y="30"/>
                  <a:pt x="21" y="29"/>
                  <a:pt x="21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7"/>
                  <a:pt x="21" y="27"/>
                  <a:pt x="20" y="27"/>
                </a:cubicBezTo>
                <a:cubicBezTo>
                  <a:pt x="20" y="26"/>
                  <a:pt x="19" y="26"/>
                  <a:pt x="18" y="25"/>
                </a:cubicBezTo>
                <a:cubicBezTo>
                  <a:pt x="18" y="25"/>
                  <a:pt x="17" y="25"/>
                  <a:pt x="16" y="25"/>
                </a:cubicBezTo>
                <a:cubicBezTo>
                  <a:pt x="15" y="24"/>
                  <a:pt x="14" y="24"/>
                  <a:pt x="13" y="24"/>
                </a:cubicBezTo>
                <a:cubicBezTo>
                  <a:pt x="12" y="23"/>
                  <a:pt x="10" y="23"/>
                  <a:pt x="9" y="22"/>
                </a:cubicBezTo>
                <a:cubicBezTo>
                  <a:pt x="8" y="22"/>
                  <a:pt x="6" y="21"/>
                  <a:pt x="5" y="20"/>
                </a:cubicBezTo>
                <a:cubicBezTo>
                  <a:pt x="4" y="19"/>
                  <a:pt x="3" y="18"/>
                  <a:pt x="3" y="17"/>
                </a:cubicBezTo>
                <a:cubicBezTo>
                  <a:pt x="2" y="16"/>
                  <a:pt x="2" y="14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0"/>
                  <a:pt x="2" y="8"/>
                  <a:pt x="3" y="7"/>
                </a:cubicBezTo>
                <a:cubicBezTo>
                  <a:pt x="3" y="6"/>
                  <a:pt x="4" y="4"/>
                  <a:pt x="6" y="3"/>
                </a:cubicBezTo>
                <a:cubicBezTo>
                  <a:pt x="7" y="2"/>
                  <a:pt x="8" y="1"/>
                  <a:pt x="10" y="1"/>
                </a:cubicBezTo>
                <a:cubicBezTo>
                  <a:pt x="12" y="0"/>
                  <a:pt x="14" y="0"/>
                  <a:pt x="15" y="0"/>
                </a:cubicBezTo>
                <a:cubicBezTo>
                  <a:pt x="18" y="0"/>
                  <a:pt x="20" y="1"/>
                  <a:pt x="23" y="1"/>
                </a:cubicBezTo>
                <a:cubicBezTo>
                  <a:pt x="25" y="2"/>
                  <a:pt x="27" y="3"/>
                  <a:pt x="30" y="4"/>
                </a:cubicBezTo>
                <a:cubicBezTo>
                  <a:pt x="25" y="12"/>
                  <a:pt x="25" y="12"/>
                  <a:pt x="25" y="12"/>
                </a:cubicBezTo>
                <a:cubicBezTo>
                  <a:pt x="24" y="11"/>
                  <a:pt x="22" y="10"/>
                  <a:pt x="20" y="9"/>
                </a:cubicBezTo>
                <a:cubicBezTo>
                  <a:pt x="18" y="9"/>
                  <a:pt x="17" y="8"/>
                  <a:pt x="15" y="8"/>
                </a:cubicBezTo>
                <a:cubicBezTo>
                  <a:pt x="14" y="8"/>
                  <a:pt x="13" y="9"/>
                  <a:pt x="12" y="9"/>
                </a:cubicBezTo>
                <a:cubicBezTo>
                  <a:pt x="12" y="10"/>
                  <a:pt x="11" y="10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2"/>
                  <a:pt x="11" y="12"/>
                  <a:pt x="12" y="13"/>
                </a:cubicBezTo>
                <a:cubicBezTo>
                  <a:pt x="12" y="13"/>
                  <a:pt x="13" y="13"/>
                  <a:pt x="14" y="14"/>
                </a:cubicBezTo>
                <a:cubicBezTo>
                  <a:pt x="14" y="14"/>
                  <a:pt x="15" y="14"/>
                  <a:pt x="16" y="15"/>
                </a:cubicBezTo>
                <a:cubicBezTo>
                  <a:pt x="17" y="15"/>
                  <a:pt x="18" y="15"/>
                  <a:pt x="19" y="16"/>
                </a:cubicBezTo>
                <a:cubicBezTo>
                  <a:pt x="20" y="16"/>
                  <a:pt x="22" y="17"/>
                  <a:pt x="23" y="17"/>
                </a:cubicBezTo>
                <a:cubicBezTo>
                  <a:pt x="24" y="18"/>
                  <a:pt x="26" y="18"/>
                  <a:pt x="27" y="19"/>
                </a:cubicBezTo>
                <a:cubicBezTo>
                  <a:pt x="28" y="20"/>
                  <a:pt x="29" y="21"/>
                  <a:pt x="29" y="22"/>
                </a:cubicBezTo>
                <a:cubicBezTo>
                  <a:pt x="30" y="24"/>
                  <a:pt x="30" y="25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0" y="29"/>
                  <a:pt x="30" y="31"/>
                  <a:pt x="29" y="32"/>
                </a:cubicBezTo>
                <a:cubicBezTo>
                  <a:pt x="29" y="34"/>
                  <a:pt x="28" y="35"/>
                  <a:pt x="26" y="36"/>
                </a:cubicBezTo>
                <a:cubicBezTo>
                  <a:pt x="25" y="37"/>
                  <a:pt x="23" y="38"/>
                  <a:pt x="22" y="38"/>
                </a:cubicBezTo>
                <a:cubicBezTo>
                  <a:pt x="20" y="39"/>
                  <a:pt x="18" y="39"/>
                  <a:pt x="16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31" name="Freeform 111"/>
          <p:cNvSpPr>
            <a:spLocks/>
          </p:cNvSpPr>
          <p:nvPr/>
        </p:nvSpPr>
        <p:spPr bwMode="auto">
          <a:xfrm>
            <a:off x="6645275" y="5410200"/>
            <a:ext cx="201613" cy="201613"/>
          </a:xfrm>
          <a:custGeom>
            <a:avLst/>
            <a:gdLst>
              <a:gd name="T0" fmla="*/ 0 w 127"/>
              <a:gd name="T1" fmla="*/ 0 h 127"/>
              <a:gd name="T2" fmla="*/ 31 w 127"/>
              <a:gd name="T3" fmla="*/ 0 h 127"/>
              <a:gd name="T4" fmla="*/ 65 w 127"/>
              <a:gd name="T5" fmla="*/ 52 h 127"/>
              <a:gd name="T6" fmla="*/ 99 w 127"/>
              <a:gd name="T7" fmla="*/ 0 h 127"/>
              <a:gd name="T8" fmla="*/ 127 w 127"/>
              <a:gd name="T9" fmla="*/ 0 h 127"/>
              <a:gd name="T10" fmla="*/ 127 w 127"/>
              <a:gd name="T11" fmla="*/ 127 h 127"/>
              <a:gd name="T12" fmla="*/ 101 w 127"/>
              <a:gd name="T13" fmla="*/ 127 h 127"/>
              <a:gd name="T14" fmla="*/ 101 w 127"/>
              <a:gd name="T15" fmla="*/ 44 h 127"/>
              <a:gd name="T16" fmla="*/ 65 w 127"/>
              <a:gd name="T17" fmla="*/ 99 h 127"/>
              <a:gd name="T18" fmla="*/ 65 w 127"/>
              <a:gd name="T19" fmla="*/ 99 h 127"/>
              <a:gd name="T20" fmla="*/ 29 w 127"/>
              <a:gd name="T21" fmla="*/ 44 h 127"/>
              <a:gd name="T22" fmla="*/ 29 w 127"/>
              <a:gd name="T23" fmla="*/ 127 h 127"/>
              <a:gd name="T24" fmla="*/ 0 w 127"/>
              <a:gd name="T25" fmla="*/ 127 h 127"/>
              <a:gd name="T26" fmla="*/ 0 w 127"/>
              <a:gd name="T27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7" h="127">
                <a:moveTo>
                  <a:pt x="0" y="0"/>
                </a:moveTo>
                <a:lnTo>
                  <a:pt x="31" y="0"/>
                </a:lnTo>
                <a:lnTo>
                  <a:pt x="65" y="52"/>
                </a:lnTo>
                <a:lnTo>
                  <a:pt x="99" y="0"/>
                </a:lnTo>
                <a:lnTo>
                  <a:pt x="127" y="0"/>
                </a:lnTo>
                <a:lnTo>
                  <a:pt x="127" y="127"/>
                </a:lnTo>
                <a:lnTo>
                  <a:pt x="101" y="127"/>
                </a:lnTo>
                <a:lnTo>
                  <a:pt x="101" y="44"/>
                </a:lnTo>
                <a:lnTo>
                  <a:pt x="65" y="99"/>
                </a:lnTo>
                <a:lnTo>
                  <a:pt x="65" y="99"/>
                </a:lnTo>
                <a:lnTo>
                  <a:pt x="29" y="44"/>
                </a:lnTo>
                <a:lnTo>
                  <a:pt x="29" y="127"/>
                </a:lnTo>
                <a:lnTo>
                  <a:pt x="0" y="1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32" name="Freeform 112"/>
          <p:cNvSpPr>
            <a:spLocks noEditPoints="1"/>
          </p:cNvSpPr>
          <p:nvPr/>
        </p:nvSpPr>
        <p:spPr bwMode="auto">
          <a:xfrm>
            <a:off x="6880225" y="5451475"/>
            <a:ext cx="150813" cy="165100"/>
          </a:xfrm>
          <a:custGeom>
            <a:avLst/>
            <a:gdLst>
              <a:gd name="T0" fmla="*/ 20 w 37"/>
              <a:gd name="T1" fmla="*/ 40 h 40"/>
              <a:gd name="T2" fmla="*/ 12 w 37"/>
              <a:gd name="T3" fmla="*/ 38 h 40"/>
              <a:gd name="T4" fmla="*/ 6 w 37"/>
              <a:gd name="T5" fmla="*/ 34 h 40"/>
              <a:gd name="T6" fmla="*/ 1 w 37"/>
              <a:gd name="T7" fmla="*/ 28 h 40"/>
              <a:gd name="T8" fmla="*/ 0 w 37"/>
              <a:gd name="T9" fmla="*/ 20 h 40"/>
              <a:gd name="T10" fmla="*/ 0 w 37"/>
              <a:gd name="T11" fmla="*/ 20 h 40"/>
              <a:gd name="T12" fmla="*/ 1 w 37"/>
              <a:gd name="T13" fmla="*/ 12 h 40"/>
              <a:gd name="T14" fmla="*/ 5 w 37"/>
              <a:gd name="T15" fmla="*/ 6 h 40"/>
              <a:gd name="T16" fmla="*/ 11 w 37"/>
              <a:gd name="T17" fmla="*/ 2 h 40"/>
              <a:gd name="T18" fmla="*/ 19 w 37"/>
              <a:gd name="T19" fmla="*/ 0 h 40"/>
              <a:gd name="T20" fmla="*/ 27 w 37"/>
              <a:gd name="T21" fmla="*/ 2 h 40"/>
              <a:gd name="T22" fmla="*/ 33 w 37"/>
              <a:gd name="T23" fmla="*/ 7 h 40"/>
              <a:gd name="T24" fmla="*/ 36 w 37"/>
              <a:gd name="T25" fmla="*/ 13 h 40"/>
              <a:gd name="T26" fmla="*/ 37 w 37"/>
              <a:gd name="T27" fmla="*/ 21 h 40"/>
              <a:gd name="T28" fmla="*/ 37 w 37"/>
              <a:gd name="T29" fmla="*/ 22 h 40"/>
              <a:gd name="T30" fmla="*/ 37 w 37"/>
              <a:gd name="T31" fmla="*/ 24 h 40"/>
              <a:gd name="T32" fmla="*/ 11 w 37"/>
              <a:gd name="T33" fmla="*/ 24 h 40"/>
              <a:gd name="T34" fmla="*/ 14 w 37"/>
              <a:gd name="T35" fmla="*/ 29 h 40"/>
              <a:gd name="T36" fmla="*/ 20 w 37"/>
              <a:gd name="T37" fmla="*/ 31 h 40"/>
              <a:gd name="T38" fmla="*/ 25 w 37"/>
              <a:gd name="T39" fmla="*/ 30 h 40"/>
              <a:gd name="T40" fmla="*/ 29 w 37"/>
              <a:gd name="T41" fmla="*/ 27 h 40"/>
              <a:gd name="T42" fmla="*/ 35 w 37"/>
              <a:gd name="T43" fmla="*/ 33 h 40"/>
              <a:gd name="T44" fmla="*/ 29 w 37"/>
              <a:gd name="T45" fmla="*/ 38 h 40"/>
              <a:gd name="T46" fmla="*/ 20 w 37"/>
              <a:gd name="T47" fmla="*/ 40 h 40"/>
              <a:gd name="T48" fmla="*/ 27 w 37"/>
              <a:gd name="T49" fmla="*/ 17 h 40"/>
              <a:gd name="T50" fmla="*/ 24 w 37"/>
              <a:gd name="T51" fmla="*/ 11 h 40"/>
              <a:gd name="T52" fmla="*/ 19 w 37"/>
              <a:gd name="T53" fmla="*/ 9 h 40"/>
              <a:gd name="T54" fmla="*/ 13 w 37"/>
              <a:gd name="T55" fmla="*/ 11 h 40"/>
              <a:gd name="T56" fmla="*/ 10 w 37"/>
              <a:gd name="T57" fmla="*/ 17 h 40"/>
              <a:gd name="T58" fmla="*/ 27 w 37"/>
              <a:gd name="T59" fmla="*/ 17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7" h="40">
                <a:moveTo>
                  <a:pt x="20" y="40"/>
                </a:moveTo>
                <a:cubicBezTo>
                  <a:pt x="17" y="40"/>
                  <a:pt x="14" y="39"/>
                  <a:pt x="12" y="38"/>
                </a:cubicBezTo>
                <a:cubicBezTo>
                  <a:pt x="9" y="37"/>
                  <a:pt x="7" y="36"/>
                  <a:pt x="6" y="34"/>
                </a:cubicBezTo>
                <a:cubicBezTo>
                  <a:pt x="4" y="33"/>
                  <a:pt x="2" y="31"/>
                  <a:pt x="1" y="28"/>
                </a:cubicBezTo>
                <a:cubicBezTo>
                  <a:pt x="0" y="26"/>
                  <a:pt x="0" y="23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"/>
                  <a:pt x="0" y="15"/>
                  <a:pt x="1" y="12"/>
                </a:cubicBezTo>
                <a:cubicBezTo>
                  <a:pt x="2" y="10"/>
                  <a:pt x="3" y="8"/>
                  <a:pt x="5" y="6"/>
                </a:cubicBezTo>
                <a:cubicBezTo>
                  <a:pt x="7" y="4"/>
                  <a:pt x="9" y="3"/>
                  <a:pt x="11" y="2"/>
                </a:cubicBezTo>
                <a:cubicBezTo>
                  <a:pt x="13" y="1"/>
                  <a:pt x="16" y="0"/>
                  <a:pt x="19" y="0"/>
                </a:cubicBezTo>
                <a:cubicBezTo>
                  <a:pt x="22" y="0"/>
                  <a:pt x="24" y="1"/>
                  <a:pt x="27" y="2"/>
                </a:cubicBezTo>
                <a:cubicBezTo>
                  <a:pt x="29" y="3"/>
                  <a:pt x="31" y="5"/>
                  <a:pt x="33" y="7"/>
                </a:cubicBezTo>
                <a:cubicBezTo>
                  <a:pt x="34" y="9"/>
                  <a:pt x="35" y="11"/>
                  <a:pt x="36" y="13"/>
                </a:cubicBezTo>
                <a:cubicBezTo>
                  <a:pt x="37" y="16"/>
                  <a:pt x="37" y="18"/>
                  <a:pt x="37" y="21"/>
                </a:cubicBezTo>
                <a:cubicBezTo>
                  <a:pt x="37" y="21"/>
                  <a:pt x="37" y="22"/>
                  <a:pt x="37" y="22"/>
                </a:cubicBezTo>
                <a:cubicBezTo>
                  <a:pt x="37" y="23"/>
                  <a:pt x="37" y="23"/>
                  <a:pt x="37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6"/>
                  <a:pt x="12" y="28"/>
                  <a:pt x="14" y="29"/>
                </a:cubicBezTo>
                <a:cubicBezTo>
                  <a:pt x="15" y="31"/>
                  <a:pt x="17" y="31"/>
                  <a:pt x="20" y="31"/>
                </a:cubicBezTo>
                <a:cubicBezTo>
                  <a:pt x="22" y="31"/>
                  <a:pt x="23" y="31"/>
                  <a:pt x="25" y="30"/>
                </a:cubicBezTo>
                <a:cubicBezTo>
                  <a:pt x="26" y="30"/>
                  <a:pt x="27" y="29"/>
                  <a:pt x="29" y="27"/>
                </a:cubicBezTo>
                <a:cubicBezTo>
                  <a:pt x="35" y="33"/>
                  <a:pt x="35" y="33"/>
                  <a:pt x="35" y="33"/>
                </a:cubicBezTo>
                <a:cubicBezTo>
                  <a:pt x="33" y="35"/>
                  <a:pt x="31" y="37"/>
                  <a:pt x="29" y="38"/>
                </a:cubicBezTo>
                <a:cubicBezTo>
                  <a:pt x="26" y="39"/>
                  <a:pt x="23" y="40"/>
                  <a:pt x="20" y="40"/>
                </a:cubicBezTo>
                <a:close/>
                <a:moveTo>
                  <a:pt x="27" y="17"/>
                </a:moveTo>
                <a:cubicBezTo>
                  <a:pt x="26" y="15"/>
                  <a:pt x="25" y="13"/>
                  <a:pt x="24" y="11"/>
                </a:cubicBezTo>
                <a:cubicBezTo>
                  <a:pt x="23" y="10"/>
                  <a:pt x="21" y="9"/>
                  <a:pt x="19" y="9"/>
                </a:cubicBezTo>
                <a:cubicBezTo>
                  <a:pt x="16" y="9"/>
                  <a:pt x="15" y="10"/>
                  <a:pt x="13" y="11"/>
                </a:cubicBezTo>
                <a:cubicBezTo>
                  <a:pt x="12" y="13"/>
                  <a:pt x="11" y="15"/>
                  <a:pt x="10" y="17"/>
                </a:cubicBezTo>
                <a:lnTo>
                  <a:pt x="27" y="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33" name="Freeform 113"/>
          <p:cNvSpPr>
            <a:spLocks/>
          </p:cNvSpPr>
          <p:nvPr/>
        </p:nvSpPr>
        <p:spPr bwMode="auto">
          <a:xfrm>
            <a:off x="7048500" y="5414963"/>
            <a:ext cx="98425" cy="201613"/>
          </a:xfrm>
          <a:custGeom>
            <a:avLst/>
            <a:gdLst>
              <a:gd name="T0" fmla="*/ 15 w 24"/>
              <a:gd name="T1" fmla="*/ 49 h 49"/>
              <a:gd name="T2" fmla="*/ 11 w 24"/>
              <a:gd name="T3" fmla="*/ 48 h 49"/>
              <a:gd name="T4" fmla="*/ 7 w 24"/>
              <a:gd name="T5" fmla="*/ 46 h 49"/>
              <a:gd name="T6" fmla="*/ 5 w 24"/>
              <a:gd name="T7" fmla="*/ 43 h 49"/>
              <a:gd name="T8" fmla="*/ 4 w 24"/>
              <a:gd name="T9" fmla="*/ 37 h 49"/>
              <a:gd name="T10" fmla="*/ 4 w 24"/>
              <a:gd name="T11" fmla="*/ 19 h 49"/>
              <a:gd name="T12" fmla="*/ 0 w 24"/>
              <a:gd name="T13" fmla="*/ 19 h 49"/>
              <a:gd name="T14" fmla="*/ 0 w 24"/>
              <a:gd name="T15" fmla="*/ 10 h 49"/>
              <a:gd name="T16" fmla="*/ 4 w 24"/>
              <a:gd name="T17" fmla="*/ 10 h 49"/>
              <a:gd name="T18" fmla="*/ 4 w 24"/>
              <a:gd name="T19" fmla="*/ 0 h 49"/>
              <a:gd name="T20" fmla="*/ 15 w 24"/>
              <a:gd name="T21" fmla="*/ 0 h 49"/>
              <a:gd name="T22" fmla="*/ 15 w 24"/>
              <a:gd name="T23" fmla="*/ 10 h 49"/>
              <a:gd name="T24" fmla="*/ 24 w 24"/>
              <a:gd name="T25" fmla="*/ 10 h 49"/>
              <a:gd name="T26" fmla="*/ 24 w 24"/>
              <a:gd name="T27" fmla="*/ 19 h 49"/>
              <a:gd name="T28" fmla="*/ 15 w 24"/>
              <a:gd name="T29" fmla="*/ 19 h 49"/>
              <a:gd name="T30" fmla="*/ 15 w 24"/>
              <a:gd name="T31" fmla="*/ 36 h 49"/>
              <a:gd name="T32" fmla="*/ 19 w 24"/>
              <a:gd name="T33" fmla="*/ 39 h 49"/>
              <a:gd name="T34" fmla="*/ 24 w 24"/>
              <a:gd name="T35" fmla="*/ 38 h 49"/>
              <a:gd name="T36" fmla="*/ 24 w 24"/>
              <a:gd name="T37" fmla="*/ 46 h 49"/>
              <a:gd name="T38" fmla="*/ 20 w 24"/>
              <a:gd name="T39" fmla="*/ 48 h 49"/>
              <a:gd name="T40" fmla="*/ 15 w 24"/>
              <a:gd name="T4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" h="49">
                <a:moveTo>
                  <a:pt x="15" y="49"/>
                </a:moveTo>
                <a:cubicBezTo>
                  <a:pt x="14" y="49"/>
                  <a:pt x="12" y="48"/>
                  <a:pt x="11" y="48"/>
                </a:cubicBezTo>
                <a:cubicBezTo>
                  <a:pt x="10" y="48"/>
                  <a:pt x="8" y="47"/>
                  <a:pt x="7" y="46"/>
                </a:cubicBezTo>
                <a:cubicBezTo>
                  <a:pt x="6" y="45"/>
                  <a:pt x="6" y="44"/>
                  <a:pt x="5" y="43"/>
                </a:cubicBezTo>
                <a:cubicBezTo>
                  <a:pt x="5" y="41"/>
                  <a:pt x="4" y="39"/>
                  <a:pt x="4" y="37"/>
                </a:cubicBezTo>
                <a:cubicBezTo>
                  <a:pt x="4" y="19"/>
                  <a:pt x="4" y="19"/>
                  <a:pt x="4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0"/>
                  <a:pt x="0" y="10"/>
                  <a:pt x="0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0"/>
                  <a:pt x="4" y="0"/>
                  <a:pt x="4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10"/>
                  <a:pt x="15" y="10"/>
                  <a:pt x="15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9"/>
                  <a:pt x="24" y="19"/>
                  <a:pt x="24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36"/>
                  <a:pt x="15" y="36"/>
                  <a:pt x="15" y="36"/>
                </a:cubicBezTo>
                <a:cubicBezTo>
                  <a:pt x="15" y="38"/>
                  <a:pt x="16" y="39"/>
                  <a:pt x="19" y="39"/>
                </a:cubicBezTo>
                <a:cubicBezTo>
                  <a:pt x="20" y="39"/>
                  <a:pt x="22" y="39"/>
                  <a:pt x="24" y="38"/>
                </a:cubicBezTo>
                <a:cubicBezTo>
                  <a:pt x="24" y="46"/>
                  <a:pt x="24" y="46"/>
                  <a:pt x="24" y="46"/>
                </a:cubicBezTo>
                <a:cubicBezTo>
                  <a:pt x="23" y="47"/>
                  <a:pt x="21" y="48"/>
                  <a:pt x="20" y="48"/>
                </a:cubicBezTo>
                <a:cubicBezTo>
                  <a:pt x="19" y="48"/>
                  <a:pt x="17" y="49"/>
                  <a:pt x="15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34" name="Freeform 114"/>
          <p:cNvSpPr>
            <a:spLocks/>
          </p:cNvSpPr>
          <p:nvPr/>
        </p:nvSpPr>
        <p:spPr bwMode="auto">
          <a:xfrm>
            <a:off x="7170738" y="5451475"/>
            <a:ext cx="95250" cy="160338"/>
          </a:xfrm>
          <a:custGeom>
            <a:avLst/>
            <a:gdLst>
              <a:gd name="T0" fmla="*/ 0 w 23"/>
              <a:gd name="T1" fmla="*/ 1 h 39"/>
              <a:gd name="T2" fmla="*/ 11 w 23"/>
              <a:gd name="T3" fmla="*/ 1 h 39"/>
              <a:gd name="T4" fmla="*/ 11 w 23"/>
              <a:gd name="T5" fmla="*/ 9 h 39"/>
              <a:gd name="T6" fmla="*/ 16 w 23"/>
              <a:gd name="T7" fmla="*/ 3 h 39"/>
              <a:gd name="T8" fmla="*/ 23 w 23"/>
              <a:gd name="T9" fmla="*/ 0 h 39"/>
              <a:gd name="T10" fmla="*/ 23 w 23"/>
              <a:gd name="T11" fmla="*/ 12 h 39"/>
              <a:gd name="T12" fmla="*/ 23 w 23"/>
              <a:gd name="T13" fmla="*/ 12 h 39"/>
              <a:gd name="T14" fmla="*/ 14 w 23"/>
              <a:gd name="T15" fmla="*/ 15 h 39"/>
              <a:gd name="T16" fmla="*/ 11 w 23"/>
              <a:gd name="T17" fmla="*/ 25 h 39"/>
              <a:gd name="T18" fmla="*/ 11 w 23"/>
              <a:gd name="T19" fmla="*/ 39 h 39"/>
              <a:gd name="T20" fmla="*/ 0 w 23"/>
              <a:gd name="T21" fmla="*/ 39 h 39"/>
              <a:gd name="T22" fmla="*/ 0 w 23"/>
              <a:gd name="T23" fmla="*/ 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" h="39">
                <a:moveTo>
                  <a:pt x="0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6"/>
                  <a:pt x="14" y="4"/>
                  <a:pt x="16" y="3"/>
                </a:cubicBezTo>
                <a:cubicBezTo>
                  <a:pt x="18" y="1"/>
                  <a:pt x="20" y="0"/>
                  <a:pt x="23" y="0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19" y="12"/>
                  <a:pt x="16" y="13"/>
                  <a:pt x="14" y="15"/>
                </a:cubicBezTo>
                <a:cubicBezTo>
                  <a:pt x="12" y="17"/>
                  <a:pt x="11" y="20"/>
                  <a:pt x="11" y="25"/>
                </a:cubicBezTo>
                <a:cubicBezTo>
                  <a:pt x="11" y="39"/>
                  <a:pt x="11" y="39"/>
                  <a:pt x="11" y="39"/>
                </a:cubicBezTo>
                <a:cubicBezTo>
                  <a:pt x="0" y="39"/>
                  <a:pt x="0" y="39"/>
                  <a:pt x="0" y="39"/>
                </a:cubicBez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35" name="Freeform 115"/>
          <p:cNvSpPr>
            <a:spLocks noEditPoints="1"/>
          </p:cNvSpPr>
          <p:nvPr/>
        </p:nvSpPr>
        <p:spPr bwMode="auto">
          <a:xfrm>
            <a:off x="7281863" y="5451475"/>
            <a:ext cx="168275" cy="165100"/>
          </a:xfrm>
          <a:custGeom>
            <a:avLst/>
            <a:gdLst>
              <a:gd name="T0" fmla="*/ 20 w 41"/>
              <a:gd name="T1" fmla="*/ 40 h 40"/>
              <a:gd name="T2" fmla="*/ 12 w 41"/>
              <a:gd name="T3" fmla="*/ 38 h 40"/>
              <a:gd name="T4" fmla="*/ 6 w 41"/>
              <a:gd name="T5" fmla="*/ 34 h 40"/>
              <a:gd name="T6" fmla="*/ 1 w 41"/>
              <a:gd name="T7" fmla="*/ 28 h 40"/>
              <a:gd name="T8" fmla="*/ 0 w 41"/>
              <a:gd name="T9" fmla="*/ 20 h 40"/>
              <a:gd name="T10" fmla="*/ 0 w 41"/>
              <a:gd name="T11" fmla="*/ 20 h 40"/>
              <a:gd name="T12" fmla="*/ 1 w 41"/>
              <a:gd name="T13" fmla="*/ 12 h 40"/>
              <a:gd name="T14" fmla="*/ 6 w 41"/>
              <a:gd name="T15" fmla="*/ 6 h 40"/>
              <a:gd name="T16" fmla="*/ 12 w 41"/>
              <a:gd name="T17" fmla="*/ 2 h 40"/>
              <a:gd name="T18" fmla="*/ 20 w 41"/>
              <a:gd name="T19" fmla="*/ 0 h 40"/>
              <a:gd name="T20" fmla="*/ 28 w 41"/>
              <a:gd name="T21" fmla="*/ 2 h 40"/>
              <a:gd name="T22" fmla="*/ 35 w 41"/>
              <a:gd name="T23" fmla="*/ 6 h 40"/>
              <a:gd name="T24" fmla="*/ 39 w 41"/>
              <a:gd name="T25" fmla="*/ 12 h 40"/>
              <a:gd name="T26" fmla="*/ 41 w 41"/>
              <a:gd name="T27" fmla="*/ 20 h 40"/>
              <a:gd name="T28" fmla="*/ 41 w 41"/>
              <a:gd name="T29" fmla="*/ 20 h 40"/>
              <a:gd name="T30" fmla="*/ 39 w 41"/>
              <a:gd name="T31" fmla="*/ 28 h 40"/>
              <a:gd name="T32" fmla="*/ 35 w 41"/>
              <a:gd name="T33" fmla="*/ 34 h 40"/>
              <a:gd name="T34" fmla="*/ 28 w 41"/>
              <a:gd name="T35" fmla="*/ 38 h 40"/>
              <a:gd name="T36" fmla="*/ 20 w 41"/>
              <a:gd name="T37" fmla="*/ 40 h 40"/>
              <a:gd name="T38" fmla="*/ 20 w 41"/>
              <a:gd name="T39" fmla="*/ 31 h 40"/>
              <a:gd name="T40" fmla="*/ 24 w 41"/>
              <a:gd name="T41" fmla="*/ 30 h 40"/>
              <a:gd name="T42" fmla="*/ 27 w 41"/>
              <a:gd name="T43" fmla="*/ 28 h 40"/>
              <a:gd name="T44" fmla="*/ 29 w 41"/>
              <a:gd name="T45" fmla="*/ 24 h 40"/>
              <a:gd name="T46" fmla="*/ 30 w 41"/>
              <a:gd name="T47" fmla="*/ 20 h 40"/>
              <a:gd name="T48" fmla="*/ 30 w 41"/>
              <a:gd name="T49" fmla="*/ 20 h 40"/>
              <a:gd name="T50" fmla="*/ 29 w 41"/>
              <a:gd name="T51" fmla="*/ 16 h 40"/>
              <a:gd name="T52" fmla="*/ 27 w 41"/>
              <a:gd name="T53" fmla="*/ 13 h 40"/>
              <a:gd name="T54" fmla="*/ 24 w 41"/>
              <a:gd name="T55" fmla="*/ 11 h 40"/>
              <a:gd name="T56" fmla="*/ 20 w 41"/>
              <a:gd name="T57" fmla="*/ 10 h 40"/>
              <a:gd name="T58" fmla="*/ 16 w 41"/>
              <a:gd name="T59" fmla="*/ 10 h 40"/>
              <a:gd name="T60" fmla="*/ 13 w 41"/>
              <a:gd name="T61" fmla="*/ 13 h 40"/>
              <a:gd name="T62" fmla="*/ 11 w 41"/>
              <a:gd name="T63" fmla="*/ 16 h 40"/>
              <a:gd name="T64" fmla="*/ 10 w 41"/>
              <a:gd name="T65" fmla="*/ 20 h 40"/>
              <a:gd name="T66" fmla="*/ 10 w 41"/>
              <a:gd name="T67" fmla="*/ 20 h 40"/>
              <a:gd name="T68" fmla="*/ 11 w 41"/>
              <a:gd name="T69" fmla="*/ 24 h 40"/>
              <a:gd name="T70" fmla="*/ 13 w 41"/>
              <a:gd name="T71" fmla="*/ 27 h 40"/>
              <a:gd name="T72" fmla="*/ 16 w 41"/>
              <a:gd name="T73" fmla="*/ 30 h 40"/>
              <a:gd name="T74" fmla="*/ 20 w 41"/>
              <a:gd name="T75" fmla="*/ 31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1" h="40">
                <a:moveTo>
                  <a:pt x="20" y="40"/>
                </a:moveTo>
                <a:cubicBezTo>
                  <a:pt x="17" y="40"/>
                  <a:pt x="14" y="39"/>
                  <a:pt x="12" y="38"/>
                </a:cubicBezTo>
                <a:cubicBezTo>
                  <a:pt x="10" y="37"/>
                  <a:pt x="7" y="36"/>
                  <a:pt x="6" y="34"/>
                </a:cubicBezTo>
                <a:cubicBezTo>
                  <a:pt x="4" y="32"/>
                  <a:pt x="2" y="30"/>
                  <a:pt x="1" y="28"/>
                </a:cubicBezTo>
                <a:cubicBezTo>
                  <a:pt x="0" y="26"/>
                  <a:pt x="0" y="23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"/>
                  <a:pt x="0" y="15"/>
                  <a:pt x="1" y="12"/>
                </a:cubicBezTo>
                <a:cubicBezTo>
                  <a:pt x="2" y="10"/>
                  <a:pt x="4" y="8"/>
                  <a:pt x="6" y="6"/>
                </a:cubicBezTo>
                <a:cubicBezTo>
                  <a:pt x="7" y="4"/>
                  <a:pt x="10" y="3"/>
                  <a:pt x="12" y="2"/>
                </a:cubicBezTo>
                <a:cubicBezTo>
                  <a:pt x="15" y="1"/>
                  <a:pt x="17" y="0"/>
                  <a:pt x="20" y="0"/>
                </a:cubicBezTo>
                <a:cubicBezTo>
                  <a:pt x="23" y="0"/>
                  <a:pt x="26" y="1"/>
                  <a:pt x="28" y="2"/>
                </a:cubicBezTo>
                <a:cubicBezTo>
                  <a:pt x="31" y="3"/>
                  <a:pt x="33" y="4"/>
                  <a:pt x="35" y="6"/>
                </a:cubicBezTo>
                <a:cubicBezTo>
                  <a:pt x="37" y="8"/>
                  <a:pt x="38" y="10"/>
                  <a:pt x="39" y="12"/>
                </a:cubicBezTo>
                <a:cubicBezTo>
                  <a:pt x="40" y="15"/>
                  <a:pt x="41" y="17"/>
                  <a:pt x="41" y="20"/>
                </a:cubicBezTo>
                <a:cubicBezTo>
                  <a:pt x="41" y="20"/>
                  <a:pt x="41" y="20"/>
                  <a:pt x="41" y="20"/>
                </a:cubicBezTo>
                <a:cubicBezTo>
                  <a:pt x="41" y="23"/>
                  <a:pt x="40" y="25"/>
                  <a:pt x="39" y="28"/>
                </a:cubicBezTo>
                <a:cubicBezTo>
                  <a:pt x="38" y="30"/>
                  <a:pt x="37" y="32"/>
                  <a:pt x="35" y="34"/>
                </a:cubicBezTo>
                <a:cubicBezTo>
                  <a:pt x="33" y="36"/>
                  <a:pt x="31" y="37"/>
                  <a:pt x="28" y="38"/>
                </a:cubicBezTo>
                <a:cubicBezTo>
                  <a:pt x="26" y="39"/>
                  <a:pt x="23" y="40"/>
                  <a:pt x="20" y="40"/>
                </a:cubicBezTo>
                <a:close/>
                <a:moveTo>
                  <a:pt x="20" y="31"/>
                </a:moveTo>
                <a:cubicBezTo>
                  <a:pt x="22" y="31"/>
                  <a:pt x="23" y="30"/>
                  <a:pt x="24" y="30"/>
                </a:cubicBezTo>
                <a:cubicBezTo>
                  <a:pt x="26" y="29"/>
                  <a:pt x="27" y="28"/>
                  <a:pt x="27" y="28"/>
                </a:cubicBezTo>
                <a:cubicBezTo>
                  <a:pt x="28" y="27"/>
                  <a:pt x="29" y="25"/>
                  <a:pt x="29" y="24"/>
                </a:cubicBezTo>
                <a:cubicBezTo>
                  <a:pt x="30" y="23"/>
                  <a:pt x="30" y="22"/>
                  <a:pt x="30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19"/>
                  <a:pt x="30" y="17"/>
                  <a:pt x="29" y="16"/>
                </a:cubicBezTo>
                <a:cubicBezTo>
                  <a:pt x="29" y="15"/>
                  <a:pt x="28" y="14"/>
                  <a:pt x="27" y="13"/>
                </a:cubicBezTo>
                <a:cubicBezTo>
                  <a:pt x="26" y="12"/>
                  <a:pt x="25" y="11"/>
                  <a:pt x="24" y="11"/>
                </a:cubicBezTo>
                <a:cubicBezTo>
                  <a:pt x="23" y="10"/>
                  <a:pt x="22" y="10"/>
                  <a:pt x="20" y="10"/>
                </a:cubicBezTo>
                <a:cubicBezTo>
                  <a:pt x="19" y="10"/>
                  <a:pt x="17" y="10"/>
                  <a:pt x="16" y="10"/>
                </a:cubicBezTo>
                <a:cubicBezTo>
                  <a:pt x="15" y="11"/>
                  <a:pt x="14" y="12"/>
                  <a:pt x="13" y="13"/>
                </a:cubicBezTo>
                <a:cubicBezTo>
                  <a:pt x="12" y="14"/>
                  <a:pt x="11" y="15"/>
                  <a:pt x="11" y="16"/>
                </a:cubicBezTo>
                <a:cubicBezTo>
                  <a:pt x="11" y="17"/>
                  <a:pt x="10" y="19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2"/>
                  <a:pt x="11" y="23"/>
                  <a:pt x="11" y="24"/>
                </a:cubicBezTo>
                <a:cubicBezTo>
                  <a:pt x="11" y="25"/>
                  <a:pt x="12" y="26"/>
                  <a:pt x="13" y="27"/>
                </a:cubicBezTo>
                <a:cubicBezTo>
                  <a:pt x="14" y="28"/>
                  <a:pt x="15" y="29"/>
                  <a:pt x="16" y="30"/>
                </a:cubicBezTo>
                <a:cubicBezTo>
                  <a:pt x="17" y="30"/>
                  <a:pt x="19" y="31"/>
                  <a:pt x="20" y="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36" name="Freeform 116"/>
          <p:cNvSpPr>
            <a:spLocks noEditPoints="1"/>
          </p:cNvSpPr>
          <p:nvPr/>
        </p:nvSpPr>
        <p:spPr bwMode="auto">
          <a:xfrm>
            <a:off x="7475538" y="5451475"/>
            <a:ext cx="163513" cy="206375"/>
          </a:xfrm>
          <a:custGeom>
            <a:avLst/>
            <a:gdLst>
              <a:gd name="T0" fmla="*/ 0 w 40"/>
              <a:gd name="T1" fmla="*/ 1 h 50"/>
              <a:gd name="T2" fmla="*/ 11 w 40"/>
              <a:gd name="T3" fmla="*/ 1 h 50"/>
              <a:gd name="T4" fmla="*/ 11 w 40"/>
              <a:gd name="T5" fmla="*/ 7 h 50"/>
              <a:gd name="T6" fmla="*/ 15 w 40"/>
              <a:gd name="T7" fmla="*/ 2 h 50"/>
              <a:gd name="T8" fmla="*/ 23 w 40"/>
              <a:gd name="T9" fmla="*/ 0 h 50"/>
              <a:gd name="T10" fmla="*/ 29 w 40"/>
              <a:gd name="T11" fmla="*/ 2 h 50"/>
              <a:gd name="T12" fmla="*/ 34 w 40"/>
              <a:gd name="T13" fmla="*/ 5 h 50"/>
              <a:gd name="T14" fmla="*/ 38 w 40"/>
              <a:gd name="T15" fmla="*/ 12 h 50"/>
              <a:gd name="T16" fmla="*/ 40 w 40"/>
              <a:gd name="T17" fmla="*/ 20 h 50"/>
              <a:gd name="T18" fmla="*/ 40 w 40"/>
              <a:gd name="T19" fmla="*/ 20 h 50"/>
              <a:gd name="T20" fmla="*/ 38 w 40"/>
              <a:gd name="T21" fmla="*/ 28 h 50"/>
              <a:gd name="T22" fmla="*/ 34 w 40"/>
              <a:gd name="T23" fmla="*/ 35 h 50"/>
              <a:gd name="T24" fmla="*/ 29 w 40"/>
              <a:gd name="T25" fmla="*/ 38 h 50"/>
              <a:gd name="T26" fmla="*/ 23 w 40"/>
              <a:gd name="T27" fmla="*/ 40 h 50"/>
              <a:gd name="T28" fmla="*/ 15 w 40"/>
              <a:gd name="T29" fmla="*/ 38 h 50"/>
              <a:gd name="T30" fmla="*/ 11 w 40"/>
              <a:gd name="T31" fmla="*/ 34 h 50"/>
              <a:gd name="T32" fmla="*/ 11 w 40"/>
              <a:gd name="T33" fmla="*/ 50 h 50"/>
              <a:gd name="T34" fmla="*/ 0 w 40"/>
              <a:gd name="T35" fmla="*/ 50 h 50"/>
              <a:gd name="T36" fmla="*/ 0 w 40"/>
              <a:gd name="T37" fmla="*/ 1 h 50"/>
              <a:gd name="T38" fmla="*/ 20 w 40"/>
              <a:gd name="T39" fmla="*/ 31 h 50"/>
              <a:gd name="T40" fmla="*/ 23 w 40"/>
              <a:gd name="T41" fmla="*/ 30 h 50"/>
              <a:gd name="T42" fmla="*/ 26 w 40"/>
              <a:gd name="T43" fmla="*/ 28 h 50"/>
              <a:gd name="T44" fmla="*/ 28 w 40"/>
              <a:gd name="T45" fmla="*/ 24 h 50"/>
              <a:gd name="T46" fmla="*/ 29 w 40"/>
              <a:gd name="T47" fmla="*/ 20 h 50"/>
              <a:gd name="T48" fmla="*/ 29 w 40"/>
              <a:gd name="T49" fmla="*/ 20 h 50"/>
              <a:gd name="T50" fmla="*/ 28 w 40"/>
              <a:gd name="T51" fmla="*/ 16 h 50"/>
              <a:gd name="T52" fmla="*/ 26 w 40"/>
              <a:gd name="T53" fmla="*/ 12 h 50"/>
              <a:gd name="T54" fmla="*/ 23 w 40"/>
              <a:gd name="T55" fmla="*/ 10 h 50"/>
              <a:gd name="T56" fmla="*/ 20 w 40"/>
              <a:gd name="T57" fmla="*/ 10 h 50"/>
              <a:gd name="T58" fmla="*/ 16 w 40"/>
              <a:gd name="T59" fmla="*/ 10 h 50"/>
              <a:gd name="T60" fmla="*/ 13 w 40"/>
              <a:gd name="T61" fmla="*/ 12 h 50"/>
              <a:gd name="T62" fmla="*/ 11 w 40"/>
              <a:gd name="T63" fmla="*/ 16 h 50"/>
              <a:gd name="T64" fmla="*/ 11 w 40"/>
              <a:gd name="T65" fmla="*/ 20 h 50"/>
              <a:gd name="T66" fmla="*/ 11 w 40"/>
              <a:gd name="T67" fmla="*/ 20 h 50"/>
              <a:gd name="T68" fmla="*/ 11 w 40"/>
              <a:gd name="T69" fmla="*/ 24 h 50"/>
              <a:gd name="T70" fmla="*/ 13 w 40"/>
              <a:gd name="T71" fmla="*/ 28 h 50"/>
              <a:gd name="T72" fmla="*/ 16 w 40"/>
              <a:gd name="T73" fmla="*/ 30 h 50"/>
              <a:gd name="T74" fmla="*/ 20 w 40"/>
              <a:gd name="T75" fmla="*/ 31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0" h="50">
                <a:moveTo>
                  <a:pt x="0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7"/>
                  <a:pt x="11" y="7"/>
                  <a:pt x="11" y="7"/>
                </a:cubicBezTo>
                <a:cubicBezTo>
                  <a:pt x="12" y="5"/>
                  <a:pt x="14" y="3"/>
                  <a:pt x="15" y="2"/>
                </a:cubicBezTo>
                <a:cubicBezTo>
                  <a:pt x="17" y="1"/>
                  <a:pt x="20" y="0"/>
                  <a:pt x="23" y="0"/>
                </a:cubicBezTo>
                <a:cubicBezTo>
                  <a:pt x="25" y="0"/>
                  <a:pt x="27" y="1"/>
                  <a:pt x="29" y="2"/>
                </a:cubicBezTo>
                <a:cubicBezTo>
                  <a:pt x="31" y="3"/>
                  <a:pt x="33" y="4"/>
                  <a:pt x="34" y="5"/>
                </a:cubicBezTo>
                <a:cubicBezTo>
                  <a:pt x="36" y="7"/>
                  <a:pt x="37" y="9"/>
                  <a:pt x="38" y="12"/>
                </a:cubicBezTo>
                <a:cubicBezTo>
                  <a:pt x="39" y="14"/>
                  <a:pt x="40" y="17"/>
                  <a:pt x="40" y="20"/>
                </a:cubicBezTo>
                <a:cubicBezTo>
                  <a:pt x="40" y="20"/>
                  <a:pt x="40" y="20"/>
                  <a:pt x="40" y="20"/>
                </a:cubicBezTo>
                <a:cubicBezTo>
                  <a:pt x="40" y="23"/>
                  <a:pt x="39" y="26"/>
                  <a:pt x="38" y="28"/>
                </a:cubicBezTo>
                <a:cubicBezTo>
                  <a:pt x="37" y="31"/>
                  <a:pt x="36" y="33"/>
                  <a:pt x="34" y="35"/>
                </a:cubicBezTo>
                <a:cubicBezTo>
                  <a:pt x="33" y="36"/>
                  <a:pt x="31" y="38"/>
                  <a:pt x="29" y="38"/>
                </a:cubicBezTo>
                <a:cubicBezTo>
                  <a:pt x="27" y="39"/>
                  <a:pt x="25" y="40"/>
                  <a:pt x="23" y="40"/>
                </a:cubicBezTo>
                <a:cubicBezTo>
                  <a:pt x="20" y="40"/>
                  <a:pt x="17" y="39"/>
                  <a:pt x="15" y="38"/>
                </a:cubicBezTo>
                <a:cubicBezTo>
                  <a:pt x="14" y="37"/>
                  <a:pt x="12" y="36"/>
                  <a:pt x="11" y="34"/>
                </a:cubicBezTo>
                <a:cubicBezTo>
                  <a:pt x="11" y="50"/>
                  <a:pt x="11" y="50"/>
                  <a:pt x="11" y="50"/>
                </a:cubicBezTo>
                <a:cubicBezTo>
                  <a:pt x="0" y="50"/>
                  <a:pt x="0" y="50"/>
                  <a:pt x="0" y="50"/>
                </a:cubicBezTo>
                <a:lnTo>
                  <a:pt x="0" y="1"/>
                </a:lnTo>
                <a:close/>
                <a:moveTo>
                  <a:pt x="20" y="31"/>
                </a:moveTo>
                <a:cubicBezTo>
                  <a:pt x="21" y="31"/>
                  <a:pt x="22" y="30"/>
                  <a:pt x="23" y="30"/>
                </a:cubicBezTo>
                <a:cubicBezTo>
                  <a:pt x="24" y="29"/>
                  <a:pt x="25" y="29"/>
                  <a:pt x="26" y="28"/>
                </a:cubicBezTo>
                <a:cubicBezTo>
                  <a:pt x="27" y="27"/>
                  <a:pt x="28" y="26"/>
                  <a:pt x="28" y="24"/>
                </a:cubicBezTo>
                <a:cubicBezTo>
                  <a:pt x="29" y="23"/>
                  <a:pt x="29" y="22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18"/>
                  <a:pt x="29" y="17"/>
                  <a:pt x="28" y="16"/>
                </a:cubicBezTo>
                <a:cubicBezTo>
                  <a:pt x="28" y="14"/>
                  <a:pt x="27" y="13"/>
                  <a:pt x="26" y="12"/>
                </a:cubicBezTo>
                <a:cubicBezTo>
                  <a:pt x="25" y="11"/>
                  <a:pt x="24" y="11"/>
                  <a:pt x="23" y="10"/>
                </a:cubicBezTo>
                <a:cubicBezTo>
                  <a:pt x="22" y="10"/>
                  <a:pt x="21" y="10"/>
                  <a:pt x="20" y="10"/>
                </a:cubicBezTo>
                <a:cubicBezTo>
                  <a:pt x="18" y="10"/>
                  <a:pt x="17" y="10"/>
                  <a:pt x="16" y="10"/>
                </a:cubicBezTo>
                <a:cubicBezTo>
                  <a:pt x="15" y="11"/>
                  <a:pt x="14" y="11"/>
                  <a:pt x="13" y="12"/>
                </a:cubicBezTo>
                <a:cubicBezTo>
                  <a:pt x="12" y="13"/>
                  <a:pt x="12" y="14"/>
                  <a:pt x="11" y="16"/>
                </a:cubicBezTo>
                <a:cubicBezTo>
                  <a:pt x="11" y="17"/>
                  <a:pt x="11" y="18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2"/>
                  <a:pt x="11" y="23"/>
                  <a:pt x="11" y="24"/>
                </a:cubicBezTo>
                <a:cubicBezTo>
                  <a:pt x="12" y="26"/>
                  <a:pt x="12" y="27"/>
                  <a:pt x="13" y="28"/>
                </a:cubicBezTo>
                <a:cubicBezTo>
                  <a:pt x="14" y="29"/>
                  <a:pt x="15" y="29"/>
                  <a:pt x="16" y="30"/>
                </a:cubicBezTo>
                <a:cubicBezTo>
                  <a:pt x="17" y="30"/>
                  <a:pt x="18" y="31"/>
                  <a:pt x="20" y="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37" name="Freeform 117"/>
          <p:cNvSpPr>
            <a:spLocks noEditPoints="1"/>
          </p:cNvSpPr>
          <p:nvPr/>
        </p:nvSpPr>
        <p:spPr bwMode="auto">
          <a:xfrm>
            <a:off x="7654925" y="5451475"/>
            <a:ext cx="169863" cy="165100"/>
          </a:xfrm>
          <a:custGeom>
            <a:avLst/>
            <a:gdLst>
              <a:gd name="T0" fmla="*/ 21 w 41"/>
              <a:gd name="T1" fmla="*/ 40 h 40"/>
              <a:gd name="T2" fmla="*/ 13 w 41"/>
              <a:gd name="T3" fmla="*/ 38 h 40"/>
              <a:gd name="T4" fmla="*/ 6 w 41"/>
              <a:gd name="T5" fmla="*/ 34 h 40"/>
              <a:gd name="T6" fmla="*/ 2 w 41"/>
              <a:gd name="T7" fmla="*/ 28 h 40"/>
              <a:gd name="T8" fmla="*/ 0 w 41"/>
              <a:gd name="T9" fmla="*/ 20 h 40"/>
              <a:gd name="T10" fmla="*/ 0 w 41"/>
              <a:gd name="T11" fmla="*/ 20 h 40"/>
              <a:gd name="T12" fmla="*/ 2 w 41"/>
              <a:gd name="T13" fmla="*/ 12 h 40"/>
              <a:gd name="T14" fmla="*/ 6 w 41"/>
              <a:gd name="T15" fmla="*/ 6 h 40"/>
              <a:gd name="T16" fmla="*/ 13 w 41"/>
              <a:gd name="T17" fmla="*/ 2 h 40"/>
              <a:gd name="T18" fmla="*/ 21 w 41"/>
              <a:gd name="T19" fmla="*/ 0 h 40"/>
              <a:gd name="T20" fmla="*/ 29 w 41"/>
              <a:gd name="T21" fmla="*/ 2 h 40"/>
              <a:gd name="T22" fmla="*/ 35 w 41"/>
              <a:gd name="T23" fmla="*/ 6 h 40"/>
              <a:gd name="T24" fmla="*/ 40 w 41"/>
              <a:gd name="T25" fmla="*/ 12 h 40"/>
              <a:gd name="T26" fmla="*/ 41 w 41"/>
              <a:gd name="T27" fmla="*/ 20 h 40"/>
              <a:gd name="T28" fmla="*/ 41 w 41"/>
              <a:gd name="T29" fmla="*/ 20 h 40"/>
              <a:gd name="T30" fmla="*/ 40 w 41"/>
              <a:gd name="T31" fmla="*/ 28 h 40"/>
              <a:gd name="T32" fmla="*/ 35 w 41"/>
              <a:gd name="T33" fmla="*/ 34 h 40"/>
              <a:gd name="T34" fmla="*/ 29 w 41"/>
              <a:gd name="T35" fmla="*/ 38 h 40"/>
              <a:gd name="T36" fmla="*/ 21 w 41"/>
              <a:gd name="T37" fmla="*/ 40 h 40"/>
              <a:gd name="T38" fmla="*/ 21 w 41"/>
              <a:gd name="T39" fmla="*/ 31 h 40"/>
              <a:gd name="T40" fmla="*/ 25 w 41"/>
              <a:gd name="T41" fmla="*/ 30 h 40"/>
              <a:gd name="T42" fmla="*/ 28 w 41"/>
              <a:gd name="T43" fmla="*/ 28 h 40"/>
              <a:gd name="T44" fmla="*/ 30 w 41"/>
              <a:gd name="T45" fmla="*/ 24 h 40"/>
              <a:gd name="T46" fmla="*/ 31 w 41"/>
              <a:gd name="T47" fmla="*/ 20 h 40"/>
              <a:gd name="T48" fmla="*/ 31 w 41"/>
              <a:gd name="T49" fmla="*/ 20 h 40"/>
              <a:gd name="T50" fmla="*/ 30 w 41"/>
              <a:gd name="T51" fmla="*/ 16 h 40"/>
              <a:gd name="T52" fmla="*/ 28 w 41"/>
              <a:gd name="T53" fmla="*/ 13 h 40"/>
              <a:gd name="T54" fmla="*/ 25 w 41"/>
              <a:gd name="T55" fmla="*/ 11 h 40"/>
              <a:gd name="T56" fmla="*/ 21 w 41"/>
              <a:gd name="T57" fmla="*/ 10 h 40"/>
              <a:gd name="T58" fmla="*/ 17 w 41"/>
              <a:gd name="T59" fmla="*/ 10 h 40"/>
              <a:gd name="T60" fmla="*/ 14 w 41"/>
              <a:gd name="T61" fmla="*/ 13 h 40"/>
              <a:gd name="T62" fmla="*/ 12 w 41"/>
              <a:gd name="T63" fmla="*/ 16 h 40"/>
              <a:gd name="T64" fmla="*/ 11 w 41"/>
              <a:gd name="T65" fmla="*/ 20 h 40"/>
              <a:gd name="T66" fmla="*/ 11 w 41"/>
              <a:gd name="T67" fmla="*/ 20 h 40"/>
              <a:gd name="T68" fmla="*/ 12 w 41"/>
              <a:gd name="T69" fmla="*/ 24 h 40"/>
              <a:gd name="T70" fmla="*/ 14 w 41"/>
              <a:gd name="T71" fmla="*/ 27 h 40"/>
              <a:gd name="T72" fmla="*/ 17 w 41"/>
              <a:gd name="T73" fmla="*/ 30 h 40"/>
              <a:gd name="T74" fmla="*/ 21 w 41"/>
              <a:gd name="T75" fmla="*/ 31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1" h="40">
                <a:moveTo>
                  <a:pt x="21" y="40"/>
                </a:moveTo>
                <a:cubicBezTo>
                  <a:pt x="18" y="40"/>
                  <a:pt x="15" y="39"/>
                  <a:pt x="13" y="38"/>
                </a:cubicBezTo>
                <a:cubicBezTo>
                  <a:pt x="10" y="37"/>
                  <a:pt x="8" y="36"/>
                  <a:pt x="6" y="34"/>
                </a:cubicBezTo>
                <a:cubicBezTo>
                  <a:pt x="4" y="32"/>
                  <a:pt x="3" y="30"/>
                  <a:pt x="2" y="28"/>
                </a:cubicBezTo>
                <a:cubicBezTo>
                  <a:pt x="1" y="26"/>
                  <a:pt x="0" y="23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"/>
                  <a:pt x="1" y="15"/>
                  <a:pt x="2" y="12"/>
                </a:cubicBezTo>
                <a:cubicBezTo>
                  <a:pt x="3" y="10"/>
                  <a:pt x="4" y="8"/>
                  <a:pt x="6" y="6"/>
                </a:cubicBezTo>
                <a:cubicBezTo>
                  <a:pt x="8" y="4"/>
                  <a:pt x="10" y="3"/>
                  <a:pt x="13" y="2"/>
                </a:cubicBezTo>
                <a:cubicBezTo>
                  <a:pt x="15" y="1"/>
                  <a:pt x="18" y="0"/>
                  <a:pt x="21" y="0"/>
                </a:cubicBezTo>
                <a:cubicBezTo>
                  <a:pt x="24" y="0"/>
                  <a:pt x="27" y="1"/>
                  <a:pt x="29" y="2"/>
                </a:cubicBezTo>
                <a:cubicBezTo>
                  <a:pt x="32" y="3"/>
                  <a:pt x="34" y="4"/>
                  <a:pt x="35" y="6"/>
                </a:cubicBezTo>
                <a:cubicBezTo>
                  <a:pt x="37" y="8"/>
                  <a:pt x="39" y="10"/>
                  <a:pt x="40" y="12"/>
                </a:cubicBezTo>
                <a:cubicBezTo>
                  <a:pt x="41" y="15"/>
                  <a:pt x="41" y="17"/>
                  <a:pt x="41" y="20"/>
                </a:cubicBezTo>
                <a:cubicBezTo>
                  <a:pt x="41" y="20"/>
                  <a:pt x="41" y="20"/>
                  <a:pt x="41" y="20"/>
                </a:cubicBezTo>
                <a:cubicBezTo>
                  <a:pt x="41" y="23"/>
                  <a:pt x="41" y="25"/>
                  <a:pt x="40" y="28"/>
                </a:cubicBezTo>
                <a:cubicBezTo>
                  <a:pt x="39" y="30"/>
                  <a:pt x="37" y="32"/>
                  <a:pt x="35" y="34"/>
                </a:cubicBezTo>
                <a:cubicBezTo>
                  <a:pt x="34" y="36"/>
                  <a:pt x="31" y="37"/>
                  <a:pt x="29" y="38"/>
                </a:cubicBezTo>
                <a:cubicBezTo>
                  <a:pt x="26" y="39"/>
                  <a:pt x="24" y="40"/>
                  <a:pt x="21" y="40"/>
                </a:cubicBezTo>
                <a:close/>
                <a:moveTo>
                  <a:pt x="21" y="31"/>
                </a:moveTo>
                <a:cubicBezTo>
                  <a:pt x="22" y="31"/>
                  <a:pt x="24" y="30"/>
                  <a:pt x="25" y="30"/>
                </a:cubicBezTo>
                <a:cubicBezTo>
                  <a:pt x="26" y="29"/>
                  <a:pt x="27" y="28"/>
                  <a:pt x="28" y="28"/>
                </a:cubicBezTo>
                <a:cubicBezTo>
                  <a:pt x="29" y="27"/>
                  <a:pt x="30" y="25"/>
                  <a:pt x="30" y="24"/>
                </a:cubicBezTo>
                <a:cubicBezTo>
                  <a:pt x="30" y="23"/>
                  <a:pt x="31" y="22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19"/>
                  <a:pt x="30" y="17"/>
                  <a:pt x="30" y="16"/>
                </a:cubicBezTo>
                <a:cubicBezTo>
                  <a:pt x="30" y="15"/>
                  <a:pt x="29" y="14"/>
                  <a:pt x="28" y="13"/>
                </a:cubicBezTo>
                <a:cubicBezTo>
                  <a:pt x="27" y="12"/>
                  <a:pt x="26" y="11"/>
                  <a:pt x="25" y="11"/>
                </a:cubicBezTo>
                <a:cubicBezTo>
                  <a:pt x="24" y="10"/>
                  <a:pt x="22" y="10"/>
                  <a:pt x="21" y="10"/>
                </a:cubicBezTo>
                <a:cubicBezTo>
                  <a:pt x="19" y="10"/>
                  <a:pt x="18" y="10"/>
                  <a:pt x="17" y="10"/>
                </a:cubicBezTo>
                <a:cubicBezTo>
                  <a:pt x="15" y="11"/>
                  <a:pt x="14" y="12"/>
                  <a:pt x="14" y="13"/>
                </a:cubicBezTo>
                <a:cubicBezTo>
                  <a:pt x="13" y="14"/>
                  <a:pt x="12" y="15"/>
                  <a:pt x="12" y="16"/>
                </a:cubicBezTo>
                <a:cubicBezTo>
                  <a:pt x="11" y="17"/>
                  <a:pt x="11" y="19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2"/>
                  <a:pt x="11" y="23"/>
                  <a:pt x="12" y="24"/>
                </a:cubicBezTo>
                <a:cubicBezTo>
                  <a:pt x="12" y="25"/>
                  <a:pt x="13" y="26"/>
                  <a:pt x="14" y="27"/>
                </a:cubicBezTo>
                <a:cubicBezTo>
                  <a:pt x="15" y="28"/>
                  <a:pt x="16" y="29"/>
                  <a:pt x="17" y="30"/>
                </a:cubicBezTo>
                <a:cubicBezTo>
                  <a:pt x="18" y="30"/>
                  <a:pt x="19" y="31"/>
                  <a:pt x="21" y="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38" name="Rectangle 118"/>
          <p:cNvSpPr>
            <a:spLocks noChangeArrowheads="1"/>
          </p:cNvSpPr>
          <p:nvPr/>
        </p:nvSpPr>
        <p:spPr bwMode="auto">
          <a:xfrm>
            <a:off x="7853363" y="5397500"/>
            <a:ext cx="44450" cy="2143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39" name="Freeform 119"/>
          <p:cNvSpPr>
            <a:spLocks noEditPoints="1"/>
          </p:cNvSpPr>
          <p:nvPr/>
        </p:nvSpPr>
        <p:spPr bwMode="auto">
          <a:xfrm>
            <a:off x="7934325" y="5397500"/>
            <a:ext cx="46038" cy="214313"/>
          </a:xfrm>
          <a:custGeom>
            <a:avLst/>
            <a:gdLst>
              <a:gd name="T0" fmla="*/ 0 w 29"/>
              <a:gd name="T1" fmla="*/ 0 h 135"/>
              <a:gd name="T2" fmla="*/ 29 w 29"/>
              <a:gd name="T3" fmla="*/ 0 h 135"/>
              <a:gd name="T4" fmla="*/ 29 w 29"/>
              <a:gd name="T5" fmla="*/ 26 h 135"/>
              <a:gd name="T6" fmla="*/ 0 w 29"/>
              <a:gd name="T7" fmla="*/ 26 h 135"/>
              <a:gd name="T8" fmla="*/ 0 w 29"/>
              <a:gd name="T9" fmla="*/ 0 h 135"/>
              <a:gd name="T10" fmla="*/ 0 w 29"/>
              <a:gd name="T11" fmla="*/ 36 h 135"/>
              <a:gd name="T12" fmla="*/ 29 w 29"/>
              <a:gd name="T13" fmla="*/ 36 h 135"/>
              <a:gd name="T14" fmla="*/ 29 w 29"/>
              <a:gd name="T15" fmla="*/ 135 h 135"/>
              <a:gd name="T16" fmla="*/ 0 w 29"/>
              <a:gd name="T17" fmla="*/ 135 h 135"/>
              <a:gd name="T18" fmla="*/ 0 w 29"/>
              <a:gd name="T19" fmla="*/ 36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" h="135">
                <a:moveTo>
                  <a:pt x="0" y="0"/>
                </a:moveTo>
                <a:lnTo>
                  <a:pt x="29" y="0"/>
                </a:lnTo>
                <a:lnTo>
                  <a:pt x="29" y="26"/>
                </a:lnTo>
                <a:lnTo>
                  <a:pt x="0" y="26"/>
                </a:lnTo>
                <a:lnTo>
                  <a:pt x="0" y="0"/>
                </a:lnTo>
                <a:close/>
                <a:moveTo>
                  <a:pt x="0" y="36"/>
                </a:moveTo>
                <a:lnTo>
                  <a:pt x="29" y="36"/>
                </a:lnTo>
                <a:lnTo>
                  <a:pt x="29" y="135"/>
                </a:lnTo>
                <a:lnTo>
                  <a:pt x="0" y="135"/>
                </a:lnTo>
                <a:lnTo>
                  <a:pt x="0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40" name="Freeform 120"/>
          <p:cNvSpPr>
            <a:spLocks/>
          </p:cNvSpPr>
          <p:nvPr/>
        </p:nvSpPr>
        <p:spPr bwMode="auto">
          <a:xfrm>
            <a:off x="8004175" y="5414963"/>
            <a:ext cx="98425" cy="201613"/>
          </a:xfrm>
          <a:custGeom>
            <a:avLst/>
            <a:gdLst>
              <a:gd name="T0" fmla="*/ 15 w 24"/>
              <a:gd name="T1" fmla="*/ 49 h 49"/>
              <a:gd name="T2" fmla="*/ 11 w 24"/>
              <a:gd name="T3" fmla="*/ 48 h 49"/>
              <a:gd name="T4" fmla="*/ 7 w 24"/>
              <a:gd name="T5" fmla="*/ 46 h 49"/>
              <a:gd name="T6" fmla="*/ 5 w 24"/>
              <a:gd name="T7" fmla="*/ 43 h 49"/>
              <a:gd name="T8" fmla="*/ 4 w 24"/>
              <a:gd name="T9" fmla="*/ 37 h 49"/>
              <a:gd name="T10" fmla="*/ 4 w 24"/>
              <a:gd name="T11" fmla="*/ 19 h 49"/>
              <a:gd name="T12" fmla="*/ 0 w 24"/>
              <a:gd name="T13" fmla="*/ 19 h 49"/>
              <a:gd name="T14" fmla="*/ 0 w 24"/>
              <a:gd name="T15" fmla="*/ 10 h 49"/>
              <a:gd name="T16" fmla="*/ 4 w 24"/>
              <a:gd name="T17" fmla="*/ 10 h 49"/>
              <a:gd name="T18" fmla="*/ 4 w 24"/>
              <a:gd name="T19" fmla="*/ 0 h 49"/>
              <a:gd name="T20" fmla="*/ 15 w 24"/>
              <a:gd name="T21" fmla="*/ 0 h 49"/>
              <a:gd name="T22" fmla="*/ 15 w 24"/>
              <a:gd name="T23" fmla="*/ 10 h 49"/>
              <a:gd name="T24" fmla="*/ 24 w 24"/>
              <a:gd name="T25" fmla="*/ 10 h 49"/>
              <a:gd name="T26" fmla="*/ 24 w 24"/>
              <a:gd name="T27" fmla="*/ 19 h 49"/>
              <a:gd name="T28" fmla="*/ 15 w 24"/>
              <a:gd name="T29" fmla="*/ 19 h 49"/>
              <a:gd name="T30" fmla="*/ 15 w 24"/>
              <a:gd name="T31" fmla="*/ 36 h 49"/>
              <a:gd name="T32" fmla="*/ 18 w 24"/>
              <a:gd name="T33" fmla="*/ 39 h 49"/>
              <a:gd name="T34" fmla="*/ 24 w 24"/>
              <a:gd name="T35" fmla="*/ 38 h 49"/>
              <a:gd name="T36" fmla="*/ 24 w 24"/>
              <a:gd name="T37" fmla="*/ 46 h 49"/>
              <a:gd name="T38" fmla="*/ 20 w 24"/>
              <a:gd name="T39" fmla="*/ 48 h 49"/>
              <a:gd name="T40" fmla="*/ 15 w 24"/>
              <a:gd name="T4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" h="49">
                <a:moveTo>
                  <a:pt x="15" y="49"/>
                </a:moveTo>
                <a:cubicBezTo>
                  <a:pt x="14" y="49"/>
                  <a:pt x="12" y="48"/>
                  <a:pt x="11" y="48"/>
                </a:cubicBezTo>
                <a:cubicBezTo>
                  <a:pt x="9" y="48"/>
                  <a:pt x="8" y="47"/>
                  <a:pt x="7" y="46"/>
                </a:cubicBezTo>
                <a:cubicBezTo>
                  <a:pt x="6" y="45"/>
                  <a:pt x="6" y="44"/>
                  <a:pt x="5" y="43"/>
                </a:cubicBezTo>
                <a:cubicBezTo>
                  <a:pt x="4" y="41"/>
                  <a:pt x="4" y="39"/>
                  <a:pt x="4" y="37"/>
                </a:cubicBezTo>
                <a:cubicBezTo>
                  <a:pt x="4" y="19"/>
                  <a:pt x="4" y="19"/>
                  <a:pt x="4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0"/>
                  <a:pt x="0" y="10"/>
                  <a:pt x="0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0"/>
                  <a:pt x="4" y="0"/>
                  <a:pt x="4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10"/>
                  <a:pt x="15" y="10"/>
                  <a:pt x="15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9"/>
                  <a:pt x="24" y="19"/>
                  <a:pt x="24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36"/>
                  <a:pt x="15" y="36"/>
                  <a:pt x="15" y="36"/>
                </a:cubicBezTo>
                <a:cubicBezTo>
                  <a:pt x="15" y="38"/>
                  <a:pt x="16" y="39"/>
                  <a:pt x="18" y="39"/>
                </a:cubicBezTo>
                <a:cubicBezTo>
                  <a:pt x="20" y="39"/>
                  <a:pt x="22" y="39"/>
                  <a:pt x="24" y="38"/>
                </a:cubicBezTo>
                <a:cubicBezTo>
                  <a:pt x="24" y="46"/>
                  <a:pt x="24" y="46"/>
                  <a:pt x="24" y="46"/>
                </a:cubicBezTo>
                <a:cubicBezTo>
                  <a:pt x="23" y="47"/>
                  <a:pt x="21" y="48"/>
                  <a:pt x="20" y="48"/>
                </a:cubicBezTo>
                <a:cubicBezTo>
                  <a:pt x="19" y="48"/>
                  <a:pt x="17" y="49"/>
                  <a:pt x="15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41" name="Freeform 121"/>
          <p:cNvSpPr>
            <a:spLocks noEditPoints="1"/>
          </p:cNvSpPr>
          <p:nvPr/>
        </p:nvSpPr>
        <p:spPr bwMode="auto">
          <a:xfrm>
            <a:off x="8120063" y="5454650"/>
            <a:ext cx="142875" cy="161925"/>
          </a:xfrm>
          <a:custGeom>
            <a:avLst/>
            <a:gdLst>
              <a:gd name="T0" fmla="*/ 13 w 35"/>
              <a:gd name="T1" fmla="*/ 39 h 39"/>
              <a:gd name="T2" fmla="*/ 8 w 35"/>
              <a:gd name="T3" fmla="*/ 38 h 39"/>
              <a:gd name="T4" fmla="*/ 4 w 35"/>
              <a:gd name="T5" fmla="*/ 36 h 39"/>
              <a:gd name="T6" fmla="*/ 1 w 35"/>
              <a:gd name="T7" fmla="*/ 32 h 39"/>
              <a:gd name="T8" fmla="*/ 0 w 35"/>
              <a:gd name="T9" fmla="*/ 27 h 39"/>
              <a:gd name="T10" fmla="*/ 0 w 35"/>
              <a:gd name="T11" fmla="*/ 27 h 39"/>
              <a:gd name="T12" fmla="*/ 1 w 35"/>
              <a:gd name="T13" fmla="*/ 22 h 39"/>
              <a:gd name="T14" fmla="*/ 4 w 35"/>
              <a:gd name="T15" fmla="*/ 18 h 39"/>
              <a:gd name="T16" fmla="*/ 9 w 35"/>
              <a:gd name="T17" fmla="*/ 16 h 39"/>
              <a:gd name="T18" fmla="*/ 15 w 35"/>
              <a:gd name="T19" fmla="*/ 15 h 39"/>
              <a:gd name="T20" fmla="*/ 20 w 35"/>
              <a:gd name="T21" fmla="*/ 15 h 39"/>
              <a:gd name="T22" fmla="*/ 25 w 35"/>
              <a:gd name="T23" fmla="*/ 16 h 39"/>
              <a:gd name="T24" fmla="*/ 25 w 35"/>
              <a:gd name="T25" fmla="*/ 16 h 39"/>
              <a:gd name="T26" fmla="*/ 23 w 35"/>
              <a:gd name="T27" fmla="*/ 11 h 39"/>
              <a:gd name="T28" fmla="*/ 16 w 35"/>
              <a:gd name="T29" fmla="*/ 9 h 39"/>
              <a:gd name="T30" fmla="*/ 11 w 35"/>
              <a:gd name="T31" fmla="*/ 9 h 39"/>
              <a:gd name="T32" fmla="*/ 6 w 35"/>
              <a:gd name="T33" fmla="*/ 11 h 39"/>
              <a:gd name="T34" fmla="*/ 3 w 35"/>
              <a:gd name="T35" fmla="*/ 3 h 39"/>
              <a:gd name="T36" fmla="*/ 10 w 35"/>
              <a:gd name="T37" fmla="*/ 1 h 39"/>
              <a:gd name="T38" fmla="*/ 18 w 35"/>
              <a:gd name="T39" fmla="*/ 0 h 39"/>
              <a:gd name="T40" fmla="*/ 26 w 35"/>
              <a:gd name="T41" fmla="*/ 1 h 39"/>
              <a:gd name="T42" fmla="*/ 31 w 35"/>
              <a:gd name="T43" fmla="*/ 4 h 39"/>
              <a:gd name="T44" fmla="*/ 34 w 35"/>
              <a:gd name="T45" fmla="*/ 9 h 39"/>
              <a:gd name="T46" fmla="*/ 35 w 35"/>
              <a:gd name="T47" fmla="*/ 16 h 39"/>
              <a:gd name="T48" fmla="*/ 35 w 35"/>
              <a:gd name="T49" fmla="*/ 38 h 39"/>
              <a:gd name="T50" fmla="*/ 24 w 35"/>
              <a:gd name="T51" fmla="*/ 38 h 39"/>
              <a:gd name="T52" fmla="*/ 24 w 35"/>
              <a:gd name="T53" fmla="*/ 34 h 39"/>
              <a:gd name="T54" fmla="*/ 20 w 35"/>
              <a:gd name="T55" fmla="*/ 37 h 39"/>
              <a:gd name="T56" fmla="*/ 13 w 35"/>
              <a:gd name="T57" fmla="*/ 39 h 39"/>
              <a:gd name="T58" fmla="*/ 16 w 35"/>
              <a:gd name="T59" fmla="*/ 31 h 39"/>
              <a:gd name="T60" fmla="*/ 22 w 35"/>
              <a:gd name="T61" fmla="*/ 29 h 39"/>
              <a:gd name="T62" fmla="*/ 25 w 35"/>
              <a:gd name="T63" fmla="*/ 25 h 39"/>
              <a:gd name="T64" fmla="*/ 25 w 35"/>
              <a:gd name="T65" fmla="*/ 23 h 39"/>
              <a:gd name="T66" fmla="*/ 22 w 35"/>
              <a:gd name="T67" fmla="*/ 22 h 39"/>
              <a:gd name="T68" fmla="*/ 18 w 35"/>
              <a:gd name="T69" fmla="*/ 21 h 39"/>
              <a:gd name="T70" fmla="*/ 12 w 35"/>
              <a:gd name="T71" fmla="*/ 23 h 39"/>
              <a:gd name="T72" fmla="*/ 10 w 35"/>
              <a:gd name="T73" fmla="*/ 27 h 39"/>
              <a:gd name="T74" fmla="*/ 10 w 35"/>
              <a:gd name="T75" fmla="*/ 27 h 39"/>
              <a:gd name="T76" fmla="*/ 12 w 35"/>
              <a:gd name="T77" fmla="*/ 30 h 39"/>
              <a:gd name="T78" fmla="*/ 16 w 35"/>
              <a:gd name="T79" fmla="*/ 3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" h="39">
                <a:moveTo>
                  <a:pt x="13" y="39"/>
                </a:moveTo>
                <a:cubicBezTo>
                  <a:pt x="11" y="39"/>
                  <a:pt x="10" y="38"/>
                  <a:pt x="8" y="38"/>
                </a:cubicBezTo>
                <a:cubicBezTo>
                  <a:pt x="6" y="37"/>
                  <a:pt x="5" y="37"/>
                  <a:pt x="4" y="36"/>
                </a:cubicBezTo>
                <a:cubicBezTo>
                  <a:pt x="3" y="35"/>
                  <a:pt x="2" y="34"/>
                  <a:pt x="1" y="32"/>
                </a:cubicBezTo>
                <a:cubicBezTo>
                  <a:pt x="0" y="31"/>
                  <a:pt x="0" y="29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0" y="23"/>
                  <a:pt x="1" y="22"/>
                </a:cubicBezTo>
                <a:cubicBezTo>
                  <a:pt x="2" y="20"/>
                  <a:pt x="3" y="19"/>
                  <a:pt x="4" y="18"/>
                </a:cubicBezTo>
                <a:cubicBezTo>
                  <a:pt x="6" y="17"/>
                  <a:pt x="7" y="16"/>
                  <a:pt x="9" y="16"/>
                </a:cubicBezTo>
                <a:cubicBezTo>
                  <a:pt x="11" y="15"/>
                  <a:pt x="13" y="15"/>
                  <a:pt x="15" y="15"/>
                </a:cubicBezTo>
                <a:cubicBezTo>
                  <a:pt x="17" y="15"/>
                  <a:pt x="19" y="15"/>
                  <a:pt x="20" y="15"/>
                </a:cubicBezTo>
                <a:cubicBezTo>
                  <a:pt x="22" y="16"/>
                  <a:pt x="23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4"/>
                  <a:pt x="24" y="12"/>
                  <a:pt x="23" y="11"/>
                </a:cubicBezTo>
                <a:cubicBezTo>
                  <a:pt x="21" y="9"/>
                  <a:pt x="19" y="9"/>
                  <a:pt x="16" y="9"/>
                </a:cubicBezTo>
                <a:cubicBezTo>
                  <a:pt x="14" y="9"/>
                  <a:pt x="13" y="9"/>
                  <a:pt x="11" y="9"/>
                </a:cubicBezTo>
                <a:cubicBezTo>
                  <a:pt x="9" y="10"/>
                  <a:pt x="8" y="10"/>
                  <a:pt x="6" y="11"/>
                </a:cubicBezTo>
                <a:cubicBezTo>
                  <a:pt x="3" y="3"/>
                  <a:pt x="3" y="3"/>
                  <a:pt x="3" y="3"/>
                </a:cubicBezTo>
                <a:cubicBezTo>
                  <a:pt x="5" y="2"/>
                  <a:pt x="8" y="1"/>
                  <a:pt x="10" y="1"/>
                </a:cubicBezTo>
                <a:cubicBezTo>
                  <a:pt x="12" y="0"/>
                  <a:pt x="15" y="0"/>
                  <a:pt x="18" y="0"/>
                </a:cubicBezTo>
                <a:cubicBezTo>
                  <a:pt x="21" y="0"/>
                  <a:pt x="23" y="0"/>
                  <a:pt x="26" y="1"/>
                </a:cubicBezTo>
                <a:cubicBezTo>
                  <a:pt x="28" y="2"/>
                  <a:pt x="29" y="3"/>
                  <a:pt x="31" y="4"/>
                </a:cubicBezTo>
                <a:cubicBezTo>
                  <a:pt x="32" y="5"/>
                  <a:pt x="33" y="7"/>
                  <a:pt x="34" y="9"/>
                </a:cubicBezTo>
                <a:cubicBezTo>
                  <a:pt x="35" y="11"/>
                  <a:pt x="35" y="13"/>
                  <a:pt x="35" y="16"/>
                </a:cubicBezTo>
                <a:cubicBezTo>
                  <a:pt x="35" y="38"/>
                  <a:pt x="35" y="38"/>
                  <a:pt x="35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4"/>
                  <a:pt x="24" y="34"/>
                  <a:pt x="24" y="34"/>
                </a:cubicBezTo>
                <a:cubicBezTo>
                  <a:pt x="23" y="35"/>
                  <a:pt x="22" y="36"/>
                  <a:pt x="20" y="37"/>
                </a:cubicBezTo>
                <a:cubicBezTo>
                  <a:pt x="18" y="38"/>
                  <a:pt x="16" y="39"/>
                  <a:pt x="13" y="39"/>
                </a:cubicBezTo>
                <a:close/>
                <a:moveTo>
                  <a:pt x="16" y="31"/>
                </a:moveTo>
                <a:cubicBezTo>
                  <a:pt x="19" y="31"/>
                  <a:pt x="21" y="31"/>
                  <a:pt x="22" y="29"/>
                </a:cubicBezTo>
                <a:cubicBezTo>
                  <a:pt x="24" y="28"/>
                  <a:pt x="25" y="27"/>
                  <a:pt x="25" y="25"/>
                </a:cubicBezTo>
                <a:cubicBezTo>
                  <a:pt x="25" y="23"/>
                  <a:pt x="25" y="23"/>
                  <a:pt x="25" y="23"/>
                </a:cubicBezTo>
                <a:cubicBezTo>
                  <a:pt x="24" y="22"/>
                  <a:pt x="23" y="22"/>
                  <a:pt x="22" y="22"/>
                </a:cubicBezTo>
                <a:cubicBezTo>
                  <a:pt x="20" y="21"/>
                  <a:pt x="19" y="21"/>
                  <a:pt x="18" y="21"/>
                </a:cubicBezTo>
                <a:cubicBezTo>
                  <a:pt x="16" y="21"/>
                  <a:pt x="14" y="22"/>
                  <a:pt x="12" y="23"/>
                </a:cubicBezTo>
                <a:cubicBezTo>
                  <a:pt x="11" y="24"/>
                  <a:pt x="10" y="25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8"/>
                  <a:pt x="11" y="29"/>
                  <a:pt x="12" y="30"/>
                </a:cubicBezTo>
                <a:cubicBezTo>
                  <a:pt x="13" y="31"/>
                  <a:pt x="15" y="31"/>
                  <a:pt x="16" y="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42" name="Freeform 122"/>
          <p:cNvSpPr>
            <a:spLocks/>
          </p:cNvSpPr>
          <p:nvPr/>
        </p:nvSpPr>
        <p:spPr bwMode="auto">
          <a:xfrm>
            <a:off x="8296275" y="5451475"/>
            <a:ext cx="139700" cy="160338"/>
          </a:xfrm>
          <a:custGeom>
            <a:avLst/>
            <a:gdLst>
              <a:gd name="T0" fmla="*/ 0 w 34"/>
              <a:gd name="T1" fmla="*/ 1 h 39"/>
              <a:gd name="T2" fmla="*/ 10 w 34"/>
              <a:gd name="T3" fmla="*/ 1 h 39"/>
              <a:gd name="T4" fmla="*/ 10 w 34"/>
              <a:gd name="T5" fmla="*/ 7 h 39"/>
              <a:gd name="T6" fmla="*/ 12 w 34"/>
              <a:gd name="T7" fmla="*/ 4 h 39"/>
              <a:gd name="T8" fmla="*/ 15 w 34"/>
              <a:gd name="T9" fmla="*/ 2 h 39"/>
              <a:gd name="T10" fmla="*/ 18 w 34"/>
              <a:gd name="T11" fmla="*/ 1 h 39"/>
              <a:gd name="T12" fmla="*/ 21 w 34"/>
              <a:gd name="T13" fmla="*/ 0 h 39"/>
              <a:gd name="T14" fmla="*/ 31 w 34"/>
              <a:gd name="T15" fmla="*/ 4 h 39"/>
              <a:gd name="T16" fmla="*/ 34 w 34"/>
              <a:gd name="T17" fmla="*/ 14 h 39"/>
              <a:gd name="T18" fmla="*/ 34 w 34"/>
              <a:gd name="T19" fmla="*/ 39 h 39"/>
              <a:gd name="T20" fmla="*/ 24 w 34"/>
              <a:gd name="T21" fmla="*/ 39 h 39"/>
              <a:gd name="T22" fmla="*/ 24 w 34"/>
              <a:gd name="T23" fmla="*/ 18 h 39"/>
              <a:gd name="T24" fmla="*/ 22 w 34"/>
              <a:gd name="T25" fmla="*/ 12 h 39"/>
              <a:gd name="T26" fmla="*/ 17 w 34"/>
              <a:gd name="T27" fmla="*/ 10 h 39"/>
              <a:gd name="T28" fmla="*/ 12 w 34"/>
              <a:gd name="T29" fmla="*/ 12 h 39"/>
              <a:gd name="T30" fmla="*/ 10 w 34"/>
              <a:gd name="T31" fmla="*/ 18 h 39"/>
              <a:gd name="T32" fmla="*/ 10 w 34"/>
              <a:gd name="T33" fmla="*/ 39 h 39"/>
              <a:gd name="T34" fmla="*/ 0 w 34"/>
              <a:gd name="T35" fmla="*/ 39 h 39"/>
              <a:gd name="T36" fmla="*/ 0 w 34"/>
              <a:gd name="T37" fmla="*/ 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" h="39">
                <a:moveTo>
                  <a:pt x="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6"/>
                  <a:pt x="12" y="5"/>
                  <a:pt x="12" y="4"/>
                </a:cubicBezTo>
                <a:cubicBezTo>
                  <a:pt x="13" y="3"/>
                  <a:pt x="14" y="3"/>
                  <a:pt x="15" y="2"/>
                </a:cubicBezTo>
                <a:cubicBezTo>
                  <a:pt x="16" y="2"/>
                  <a:pt x="17" y="1"/>
                  <a:pt x="18" y="1"/>
                </a:cubicBezTo>
                <a:cubicBezTo>
                  <a:pt x="19" y="1"/>
                  <a:pt x="20" y="0"/>
                  <a:pt x="21" y="0"/>
                </a:cubicBezTo>
                <a:cubicBezTo>
                  <a:pt x="26" y="0"/>
                  <a:pt x="29" y="2"/>
                  <a:pt x="31" y="4"/>
                </a:cubicBezTo>
                <a:cubicBezTo>
                  <a:pt x="33" y="7"/>
                  <a:pt x="34" y="10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5"/>
                  <a:pt x="23" y="13"/>
                  <a:pt x="22" y="12"/>
                </a:cubicBezTo>
                <a:cubicBezTo>
                  <a:pt x="21" y="11"/>
                  <a:pt x="19" y="10"/>
                  <a:pt x="17" y="10"/>
                </a:cubicBezTo>
                <a:cubicBezTo>
                  <a:pt x="15" y="10"/>
                  <a:pt x="13" y="11"/>
                  <a:pt x="12" y="12"/>
                </a:cubicBezTo>
                <a:cubicBezTo>
                  <a:pt x="11" y="13"/>
                  <a:pt x="10" y="15"/>
                  <a:pt x="10" y="18"/>
                </a:cubicBezTo>
                <a:cubicBezTo>
                  <a:pt x="10" y="39"/>
                  <a:pt x="10" y="39"/>
                  <a:pt x="10" y="39"/>
                </a:cubicBezTo>
                <a:cubicBezTo>
                  <a:pt x="0" y="39"/>
                  <a:pt x="0" y="39"/>
                  <a:pt x="0" y="39"/>
                </a:cubicBez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43" name="Freeform 123"/>
          <p:cNvSpPr>
            <a:spLocks noEditPoints="1"/>
          </p:cNvSpPr>
          <p:nvPr/>
        </p:nvSpPr>
        <p:spPr bwMode="auto">
          <a:xfrm>
            <a:off x="8459788" y="5451475"/>
            <a:ext cx="168275" cy="165100"/>
          </a:xfrm>
          <a:custGeom>
            <a:avLst/>
            <a:gdLst>
              <a:gd name="T0" fmla="*/ 21 w 41"/>
              <a:gd name="T1" fmla="*/ 40 h 40"/>
              <a:gd name="T2" fmla="*/ 13 w 41"/>
              <a:gd name="T3" fmla="*/ 38 h 40"/>
              <a:gd name="T4" fmla="*/ 6 w 41"/>
              <a:gd name="T5" fmla="*/ 34 h 40"/>
              <a:gd name="T6" fmla="*/ 2 w 41"/>
              <a:gd name="T7" fmla="*/ 28 h 40"/>
              <a:gd name="T8" fmla="*/ 0 w 41"/>
              <a:gd name="T9" fmla="*/ 20 h 40"/>
              <a:gd name="T10" fmla="*/ 0 w 41"/>
              <a:gd name="T11" fmla="*/ 20 h 40"/>
              <a:gd name="T12" fmla="*/ 2 w 41"/>
              <a:gd name="T13" fmla="*/ 12 h 40"/>
              <a:gd name="T14" fmla="*/ 6 w 41"/>
              <a:gd name="T15" fmla="*/ 6 h 40"/>
              <a:gd name="T16" fmla="*/ 13 w 41"/>
              <a:gd name="T17" fmla="*/ 2 h 40"/>
              <a:gd name="T18" fmla="*/ 21 w 41"/>
              <a:gd name="T19" fmla="*/ 0 h 40"/>
              <a:gd name="T20" fmla="*/ 29 w 41"/>
              <a:gd name="T21" fmla="*/ 2 h 40"/>
              <a:gd name="T22" fmla="*/ 36 w 41"/>
              <a:gd name="T23" fmla="*/ 6 h 40"/>
              <a:gd name="T24" fmla="*/ 40 w 41"/>
              <a:gd name="T25" fmla="*/ 12 h 40"/>
              <a:gd name="T26" fmla="*/ 41 w 41"/>
              <a:gd name="T27" fmla="*/ 20 h 40"/>
              <a:gd name="T28" fmla="*/ 41 w 41"/>
              <a:gd name="T29" fmla="*/ 20 h 40"/>
              <a:gd name="T30" fmla="*/ 40 w 41"/>
              <a:gd name="T31" fmla="*/ 28 h 40"/>
              <a:gd name="T32" fmla="*/ 35 w 41"/>
              <a:gd name="T33" fmla="*/ 34 h 40"/>
              <a:gd name="T34" fmla="*/ 29 w 41"/>
              <a:gd name="T35" fmla="*/ 38 h 40"/>
              <a:gd name="T36" fmla="*/ 21 w 41"/>
              <a:gd name="T37" fmla="*/ 40 h 40"/>
              <a:gd name="T38" fmla="*/ 21 w 41"/>
              <a:gd name="T39" fmla="*/ 31 h 40"/>
              <a:gd name="T40" fmla="*/ 25 w 41"/>
              <a:gd name="T41" fmla="*/ 30 h 40"/>
              <a:gd name="T42" fmla="*/ 28 w 41"/>
              <a:gd name="T43" fmla="*/ 28 h 40"/>
              <a:gd name="T44" fmla="*/ 30 w 41"/>
              <a:gd name="T45" fmla="*/ 24 h 40"/>
              <a:gd name="T46" fmla="*/ 31 w 41"/>
              <a:gd name="T47" fmla="*/ 20 h 40"/>
              <a:gd name="T48" fmla="*/ 31 w 41"/>
              <a:gd name="T49" fmla="*/ 20 h 40"/>
              <a:gd name="T50" fmla="*/ 30 w 41"/>
              <a:gd name="T51" fmla="*/ 16 h 40"/>
              <a:gd name="T52" fmla="*/ 28 w 41"/>
              <a:gd name="T53" fmla="*/ 13 h 40"/>
              <a:gd name="T54" fmla="*/ 25 w 41"/>
              <a:gd name="T55" fmla="*/ 11 h 40"/>
              <a:gd name="T56" fmla="*/ 21 w 41"/>
              <a:gd name="T57" fmla="*/ 10 h 40"/>
              <a:gd name="T58" fmla="*/ 17 w 41"/>
              <a:gd name="T59" fmla="*/ 10 h 40"/>
              <a:gd name="T60" fmla="*/ 14 w 41"/>
              <a:gd name="T61" fmla="*/ 13 h 40"/>
              <a:gd name="T62" fmla="*/ 12 w 41"/>
              <a:gd name="T63" fmla="*/ 16 h 40"/>
              <a:gd name="T64" fmla="*/ 11 w 41"/>
              <a:gd name="T65" fmla="*/ 20 h 40"/>
              <a:gd name="T66" fmla="*/ 11 w 41"/>
              <a:gd name="T67" fmla="*/ 20 h 40"/>
              <a:gd name="T68" fmla="*/ 12 w 41"/>
              <a:gd name="T69" fmla="*/ 24 h 40"/>
              <a:gd name="T70" fmla="*/ 14 w 41"/>
              <a:gd name="T71" fmla="*/ 27 h 40"/>
              <a:gd name="T72" fmla="*/ 17 w 41"/>
              <a:gd name="T73" fmla="*/ 30 h 40"/>
              <a:gd name="T74" fmla="*/ 21 w 41"/>
              <a:gd name="T75" fmla="*/ 31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1" h="40">
                <a:moveTo>
                  <a:pt x="21" y="40"/>
                </a:moveTo>
                <a:cubicBezTo>
                  <a:pt x="18" y="40"/>
                  <a:pt x="15" y="39"/>
                  <a:pt x="13" y="38"/>
                </a:cubicBezTo>
                <a:cubicBezTo>
                  <a:pt x="10" y="37"/>
                  <a:pt x="8" y="36"/>
                  <a:pt x="6" y="34"/>
                </a:cubicBezTo>
                <a:cubicBezTo>
                  <a:pt x="4" y="32"/>
                  <a:pt x="3" y="30"/>
                  <a:pt x="2" y="28"/>
                </a:cubicBezTo>
                <a:cubicBezTo>
                  <a:pt x="1" y="26"/>
                  <a:pt x="0" y="23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"/>
                  <a:pt x="1" y="15"/>
                  <a:pt x="2" y="12"/>
                </a:cubicBezTo>
                <a:cubicBezTo>
                  <a:pt x="3" y="10"/>
                  <a:pt x="4" y="8"/>
                  <a:pt x="6" y="6"/>
                </a:cubicBezTo>
                <a:cubicBezTo>
                  <a:pt x="8" y="4"/>
                  <a:pt x="10" y="3"/>
                  <a:pt x="13" y="2"/>
                </a:cubicBezTo>
                <a:cubicBezTo>
                  <a:pt x="15" y="1"/>
                  <a:pt x="18" y="0"/>
                  <a:pt x="21" y="0"/>
                </a:cubicBezTo>
                <a:cubicBezTo>
                  <a:pt x="24" y="0"/>
                  <a:pt x="27" y="1"/>
                  <a:pt x="29" y="2"/>
                </a:cubicBezTo>
                <a:cubicBezTo>
                  <a:pt x="32" y="3"/>
                  <a:pt x="34" y="4"/>
                  <a:pt x="36" y="6"/>
                </a:cubicBezTo>
                <a:cubicBezTo>
                  <a:pt x="37" y="8"/>
                  <a:pt x="39" y="10"/>
                  <a:pt x="40" y="12"/>
                </a:cubicBezTo>
                <a:cubicBezTo>
                  <a:pt x="41" y="15"/>
                  <a:pt x="41" y="17"/>
                  <a:pt x="41" y="20"/>
                </a:cubicBezTo>
                <a:cubicBezTo>
                  <a:pt x="41" y="20"/>
                  <a:pt x="41" y="20"/>
                  <a:pt x="41" y="20"/>
                </a:cubicBezTo>
                <a:cubicBezTo>
                  <a:pt x="41" y="23"/>
                  <a:pt x="41" y="25"/>
                  <a:pt x="40" y="28"/>
                </a:cubicBezTo>
                <a:cubicBezTo>
                  <a:pt x="39" y="30"/>
                  <a:pt x="37" y="32"/>
                  <a:pt x="35" y="34"/>
                </a:cubicBezTo>
                <a:cubicBezTo>
                  <a:pt x="34" y="36"/>
                  <a:pt x="31" y="37"/>
                  <a:pt x="29" y="38"/>
                </a:cubicBezTo>
                <a:cubicBezTo>
                  <a:pt x="26" y="39"/>
                  <a:pt x="24" y="40"/>
                  <a:pt x="21" y="40"/>
                </a:cubicBezTo>
                <a:close/>
                <a:moveTo>
                  <a:pt x="21" y="31"/>
                </a:moveTo>
                <a:cubicBezTo>
                  <a:pt x="22" y="31"/>
                  <a:pt x="24" y="30"/>
                  <a:pt x="25" y="30"/>
                </a:cubicBezTo>
                <a:cubicBezTo>
                  <a:pt x="26" y="29"/>
                  <a:pt x="27" y="28"/>
                  <a:pt x="28" y="28"/>
                </a:cubicBezTo>
                <a:cubicBezTo>
                  <a:pt x="29" y="27"/>
                  <a:pt x="30" y="25"/>
                  <a:pt x="30" y="24"/>
                </a:cubicBezTo>
                <a:cubicBezTo>
                  <a:pt x="31" y="23"/>
                  <a:pt x="31" y="22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19"/>
                  <a:pt x="31" y="17"/>
                  <a:pt x="30" y="16"/>
                </a:cubicBezTo>
                <a:cubicBezTo>
                  <a:pt x="30" y="15"/>
                  <a:pt x="29" y="14"/>
                  <a:pt x="28" y="13"/>
                </a:cubicBezTo>
                <a:cubicBezTo>
                  <a:pt x="27" y="12"/>
                  <a:pt x="26" y="11"/>
                  <a:pt x="25" y="11"/>
                </a:cubicBezTo>
                <a:cubicBezTo>
                  <a:pt x="24" y="10"/>
                  <a:pt x="22" y="10"/>
                  <a:pt x="21" y="10"/>
                </a:cubicBezTo>
                <a:cubicBezTo>
                  <a:pt x="19" y="10"/>
                  <a:pt x="18" y="10"/>
                  <a:pt x="17" y="10"/>
                </a:cubicBezTo>
                <a:cubicBezTo>
                  <a:pt x="15" y="11"/>
                  <a:pt x="14" y="12"/>
                  <a:pt x="14" y="13"/>
                </a:cubicBezTo>
                <a:cubicBezTo>
                  <a:pt x="13" y="14"/>
                  <a:pt x="12" y="15"/>
                  <a:pt x="12" y="16"/>
                </a:cubicBezTo>
                <a:cubicBezTo>
                  <a:pt x="11" y="17"/>
                  <a:pt x="11" y="19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2"/>
                  <a:pt x="11" y="23"/>
                  <a:pt x="12" y="24"/>
                </a:cubicBezTo>
                <a:cubicBezTo>
                  <a:pt x="12" y="25"/>
                  <a:pt x="13" y="26"/>
                  <a:pt x="14" y="27"/>
                </a:cubicBezTo>
                <a:cubicBezTo>
                  <a:pt x="15" y="28"/>
                  <a:pt x="16" y="29"/>
                  <a:pt x="17" y="30"/>
                </a:cubicBezTo>
                <a:cubicBezTo>
                  <a:pt x="18" y="30"/>
                  <a:pt x="19" y="31"/>
                  <a:pt x="21" y="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44" name="Freeform 124"/>
          <p:cNvSpPr>
            <a:spLocks/>
          </p:cNvSpPr>
          <p:nvPr/>
        </p:nvSpPr>
        <p:spPr bwMode="auto">
          <a:xfrm>
            <a:off x="8645525" y="5454650"/>
            <a:ext cx="122238" cy="161925"/>
          </a:xfrm>
          <a:custGeom>
            <a:avLst/>
            <a:gdLst>
              <a:gd name="T0" fmla="*/ 16 w 30"/>
              <a:gd name="T1" fmla="*/ 39 h 39"/>
              <a:gd name="T2" fmla="*/ 8 w 30"/>
              <a:gd name="T3" fmla="*/ 37 h 39"/>
              <a:gd name="T4" fmla="*/ 0 w 30"/>
              <a:gd name="T5" fmla="*/ 33 h 39"/>
              <a:gd name="T6" fmla="*/ 4 w 30"/>
              <a:gd name="T7" fmla="*/ 26 h 39"/>
              <a:gd name="T8" fmla="*/ 10 w 30"/>
              <a:gd name="T9" fmla="*/ 29 h 39"/>
              <a:gd name="T10" fmla="*/ 16 w 30"/>
              <a:gd name="T11" fmla="*/ 30 h 39"/>
              <a:gd name="T12" fmla="*/ 20 w 30"/>
              <a:gd name="T13" fmla="*/ 30 h 39"/>
              <a:gd name="T14" fmla="*/ 21 w 30"/>
              <a:gd name="T15" fmla="*/ 28 h 39"/>
              <a:gd name="T16" fmla="*/ 21 w 30"/>
              <a:gd name="T17" fmla="*/ 27 h 39"/>
              <a:gd name="T18" fmla="*/ 20 w 30"/>
              <a:gd name="T19" fmla="*/ 26 h 39"/>
              <a:gd name="T20" fmla="*/ 18 w 30"/>
              <a:gd name="T21" fmla="*/ 25 h 39"/>
              <a:gd name="T22" fmla="*/ 16 w 30"/>
              <a:gd name="T23" fmla="*/ 24 h 39"/>
              <a:gd name="T24" fmla="*/ 13 w 30"/>
              <a:gd name="T25" fmla="*/ 23 h 39"/>
              <a:gd name="T26" fmla="*/ 9 w 30"/>
              <a:gd name="T27" fmla="*/ 22 h 39"/>
              <a:gd name="T28" fmla="*/ 5 w 30"/>
              <a:gd name="T29" fmla="*/ 20 h 39"/>
              <a:gd name="T30" fmla="*/ 3 w 30"/>
              <a:gd name="T31" fmla="*/ 16 h 39"/>
              <a:gd name="T32" fmla="*/ 2 w 30"/>
              <a:gd name="T33" fmla="*/ 12 h 39"/>
              <a:gd name="T34" fmla="*/ 2 w 30"/>
              <a:gd name="T35" fmla="*/ 12 h 39"/>
              <a:gd name="T36" fmla="*/ 3 w 30"/>
              <a:gd name="T37" fmla="*/ 6 h 39"/>
              <a:gd name="T38" fmla="*/ 6 w 30"/>
              <a:gd name="T39" fmla="*/ 3 h 39"/>
              <a:gd name="T40" fmla="*/ 10 w 30"/>
              <a:gd name="T41" fmla="*/ 0 h 39"/>
              <a:gd name="T42" fmla="*/ 15 w 30"/>
              <a:gd name="T43" fmla="*/ 0 h 39"/>
              <a:gd name="T44" fmla="*/ 23 w 30"/>
              <a:gd name="T45" fmla="*/ 1 h 39"/>
              <a:gd name="T46" fmla="*/ 30 w 30"/>
              <a:gd name="T47" fmla="*/ 4 h 39"/>
              <a:gd name="T48" fmla="*/ 25 w 30"/>
              <a:gd name="T49" fmla="*/ 11 h 39"/>
              <a:gd name="T50" fmla="*/ 20 w 30"/>
              <a:gd name="T51" fmla="*/ 9 h 39"/>
              <a:gd name="T52" fmla="*/ 15 w 30"/>
              <a:gd name="T53" fmla="*/ 8 h 39"/>
              <a:gd name="T54" fmla="*/ 12 w 30"/>
              <a:gd name="T55" fmla="*/ 9 h 39"/>
              <a:gd name="T56" fmla="*/ 11 w 30"/>
              <a:gd name="T57" fmla="*/ 10 h 39"/>
              <a:gd name="T58" fmla="*/ 11 w 30"/>
              <a:gd name="T59" fmla="*/ 11 h 39"/>
              <a:gd name="T60" fmla="*/ 12 w 30"/>
              <a:gd name="T61" fmla="*/ 12 h 39"/>
              <a:gd name="T62" fmla="*/ 14 w 30"/>
              <a:gd name="T63" fmla="*/ 13 h 39"/>
              <a:gd name="T64" fmla="*/ 16 w 30"/>
              <a:gd name="T65" fmla="*/ 14 h 39"/>
              <a:gd name="T66" fmla="*/ 19 w 30"/>
              <a:gd name="T67" fmla="*/ 15 h 39"/>
              <a:gd name="T68" fmla="*/ 23 w 30"/>
              <a:gd name="T69" fmla="*/ 17 h 39"/>
              <a:gd name="T70" fmla="*/ 27 w 30"/>
              <a:gd name="T71" fmla="*/ 19 h 39"/>
              <a:gd name="T72" fmla="*/ 29 w 30"/>
              <a:gd name="T73" fmla="*/ 22 h 39"/>
              <a:gd name="T74" fmla="*/ 30 w 30"/>
              <a:gd name="T75" fmla="*/ 26 h 39"/>
              <a:gd name="T76" fmla="*/ 30 w 30"/>
              <a:gd name="T77" fmla="*/ 26 h 39"/>
              <a:gd name="T78" fmla="*/ 29 w 30"/>
              <a:gd name="T79" fmla="*/ 32 h 39"/>
              <a:gd name="T80" fmla="*/ 26 w 30"/>
              <a:gd name="T81" fmla="*/ 36 h 39"/>
              <a:gd name="T82" fmla="*/ 22 w 30"/>
              <a:gd name="T83" fmla="*/ 38 h 39"/>
              <a:gd name="T84" fmla="*/ 16 w 30"/>
              <a:gd name="T85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0" h="39">
                <a:moveTo>
                  <a:pt x="16" y="39"/>
                </a:moveTo>
                <a:cubicBezTo>
                  <a:pt x="13" y="39"/>
                  <a:pt x="11" y="38"/>
                  <a:pt x="8" y="37"/>
                </a:cubicBezTo>
                <a:cubicBezTo>
                  <a:pt x="5" y="36"/>
                  <a:pt x="2" y="35"/>
                  <a:pt x="0" y="33"/>
                </a:cubicBezTo>
                <a:cubicBezTo>
                  <a:pt x="4" y="26"/>
                  <a:pt x="4" y="26"/>
                  <a:pt x="4" y="26"/>
                </a:cubicBezTo>
                <a:cubicBezTo>
                  <a:pt x="6" y="27"/>
                  <a:pt x="8" y="29"/>
                  <a:pt x="10" y="29"/>
                </a:cubicBezTo>
                <a:cubicBezTo>
                  <a:pt x="13" y="30"/>
                  <a:pt x="14" y="30"/>
                  <a:pt x="16" y="30"/>
                </a:cubicBezTo>
                <a:cubicBezTo>
                  <a:pt x="18" y="30"/>
                  <a:pt x="19" y="30"/>
                  <a:pt x="20" y="30"/>
                </a:cubicBezTo>
                <a:cubicBezTo>
                  <a:pt x="20" y="29"/>
                  <a:pt x="21" y="28"/>
                  <a:pt x="21" y="28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1" y="26"/>
                  <a:pt x="20" y="26"/>
                </a:cubicBezTo>
                <a:cubicBezTo>
                  <a:pt x="20" y="26"/>
                  <a:pt x="19" y="25"/>
                  <a:pt x="18" y="25"/>
                </a:cubicBezTo>
                <a:cubicBezTo>
                  <a:pt x="18" y="25"/>
                  <a:pt x="17" y="24"/>
                  <a:pt x="16" y="24"/>
                </a:cubicBezTo>
                <a:cubicBezTo>
                  <a:pt x="15" y="24"/>
                  <a:pt x="14" y="23"/>
                  <a:pt x="13" y="23"/>
                </a:cubicBezTo>
                <a:cubicBezTo>
                  <a:pt x="12" y="23"/>
                  <a:pt x="10" y="22"/>
                  <a:pt x="9" y="22"/>
                </a:cubicBezTo>
                <a:cubicBezTo>
                  <a:pt x="8" y="21"/>
                  <a:pt x="6" y="20"/>
                  <a:pt x="5" y="20"/>
                </a:cubicBezTo>
                <a:cubicBezTo>
                  <a:pt x="4" y="19"/>
                  <a:pt x="3" y="18"/>
                  <a:pt x="3" y="16"/>
                </a:cubicBezTo>
                <a:cubicBezTo>
                  <a:pt x="2" y="15"/>
                  <a:pt x="2" y="14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0"/>
                  <a:pt x="2" y="8"/>
                  <a:pt x="3" y="6"/>
                </a:cubicBezTo>
                <a:cubicBezTo>
                  <a:pt x="3" y="5"/>
                  <a:pt x="4" y="4"/>
                  <a:pt x="6" y="3"/>
                </a:cubicBezTo>
                <a:cubicBezTo>
                  <a:pt x="7" y="2"/>
                  <a:pt x="8" y="1"/>
                  <a:pt x="10" y="0"/>
                </a:cubicBezTo>
                <a:cubicBezTo>
                  <a:pt x="12" y="0"/>
                  <a:pt x="14" y="0"/>
                  <a:pt x="15" y="0"/>
                </a:cubicBezTo>
                <a:cubicBezTo>
                  <a:pt x="18" y="0"/>
                  <a:pt x="20" y="0"/>
                  <a:pt x="23" y="1"/>
                </a:cubicBezTo>
                <a:cubicBezTo>
                  <a:pt x="25" y="2"/>
                  <a:pt x="27" y="3"/>
                  <a:pt x="30" y="4"/>
                </a:cubicBezTo>
                <a:cubicBezTo>
                  <a:pt x="25" y="11"/>
                  <a:pt x="25" y="11"/>
                  <a:pt x="25" y="11"/>
                </a:cubicBezTo>
                <a:cubicBezTo>
                  <a:pt x="24" y="10"/>
                  <a:pt x="22" y="9"/>
                  <a:pt x="20" y="9"/>
                </a:cubicBezTo>
                <a:cubicBezTo>
                  <a:pt x="18" y="8"/>
                  <a:pt x="17" y="8"/>
                  <a:pt x="15" y="8"/>
                </a:cubicBezTo>
                <a:cubicBezTo>
                  <a:pt x="14" y="8"/>
                  <a:pt x="13" y="8"/>
                  <a:pt x="12" y="9"/>
                </a:cubicBezTo>
                <a:cubicBezTo>
                  <a:pt x="12" y="9"/>
                  <a:pt x="11" y="10"/>
                  <a:pt x="11" y="10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1"/>
                  <a:pt x="11" y="12"/>
                  <a:pt x="12" y="12"/>
                </a:cubicBezTo>
                <a:cubicBezTo>
                  <a:pt x="12" y="12"/>
                  <a:pt x="13" y="13"/>
                  <a:pt x="14" y="13"/>
                </a:cubicBezTo>
                <a:cubicBezTo>
                  <a:pt x="14" y="13"/>
                  <a:pt x="15" y="14"/>
                  <a:pt x="16" y="14"/>
                </a:cubicBezTo>
                <a:cubicBezTo>
                  <a:pt x="17" y="14"/>
                  <a:pt x="18" y="15"/>
                  <a:pt x="19" y="15"/>
                </a:cubicBezTo>
                <a:cubicBezTo>
                  <a:pt x="20" y="16"/>
                  <a:pt x="22" y="16"/>
                  <a:pt x="23" y="17"/>
                </a:cubicBezTo>
                <a:cubicBezTo>
                  <a:pt x="24" y="17"/>
                  <a:pt x="26" y="18"/>
                  <a:pt x="27" y="19"/>
                </a:cubicBezTo>
                <a:cubicBezTo>
                  <a:pt x="28" y="20"/>
                  <a:pt x="29" y="21"/>
                  <a:pt x="29" y="22"/>
                </a:cubicBezTo>
                <a:cubicBezTo>
                  <a:pt x="30" y="23"/>
                  <a:pt x="30" y="25"/>
                  <a:pt x="30" y="26"/>
                </a:cubicBezTo>
                <a:cubicBezTo>
                  <a:pt x="30" y="26"/>
                  <a:pt x="30" y="26"/>
                  <a:pt x="30" y="26"/>
                </a:cubicBezTo>
                <a:cubicBezTo>
                  <a:pt x="30" y="29"/>
                  <a:pt x="30" y="30"/>
                  <a:pt x="29" y="32"/>
                </a:cubicBezTo>
                <a:cubicBezTo>
                  <a:pt x="29" y="33"/>
                  <a:pt x="28" y="35"/>
                  <a:pt x="26" y="36"/>
                </a:cubicBezTo>
                <a:cubicBezTo>
                  <a:pt x="25" y="37"/>
                  <a:pt x="23" y="37"/>
                  <a:pt x="22" y="38"/>
                </a:cubicBezTo>
                <a:cubicBezTo>
                  <a:pt x="20" y="38"/>
                  <a:pt x="18" y="39"/>
                  <a:pt x="16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45" name="Freeform 125"/>
          <p:cNvSpPr>
            <a:spLocks/>
          </p:cNvSpPr>
          <p:nvPr/>
        </p:nvSpPr>
        <p:spPr bwMode="auto">
          <a:xfrm>
            <a:off x="7804150" y="5653088"/>
            <a:ext cx="130175" cy="147638"/>
          </a:xfrm>
          <a:custGeom>
            <a:avLst/>
            <a:gdLst>
              <a:gd name="T0" fmla="*/ 18 w 32"/>
              <a:gd name="T1" fmla="*/ 36 h 36"/>
              <a:gd name="T2" fmla="*/ 11 w 32"/>
              <a:gd name="T3" fmla="*/ 34 h 36"/>
              <a:gd name="T4" fmla="*/ 5 w 32"/>
              <a:gd name="T5" fmla="*/ 30 h 36"/>
              <a:gd name="T6" fmla="*/ 2 w 32"/>
              <a:gd name="T7" fmla="*/ 25 h 36"/>
              <a:gd name="T8" fmla="*/ 0 w 32"/>
              <a:gd name="T9" fmla="*/ 18 h 36"/>
              <a:gd name="T10" fmla="*/ 0 w 32"/>
              <a:gd name="T11" fmla="*/ 18 h 36"/>
              <a:gd name="T12" fmla="*/ 2 w 32"/>
              <a:gd name="T13" fmla="*/ 11 h 36"/>
              <a:gd name="T14" fmla="*/ 5 w 32"/>
              <a:gd name="T15" fmla="*/ 5 h 36"/>
              <a:gd name="T16" fmla="*/ 11 w 32"/>
              <a:gd name="T17" fmla="*/ 1 h 36"/>
              <a:gd name="T18" fmla="*/ 18 w 32"/>
              <a:gd name="T19" fmla="*/ 0 h 36"/>
              <a:gd name="T20" fmla="*/ 22 w 32"/>
              <a:gd name="T21" fmla="*/ 0 h 36"/>
              <a:gd name="T22" fmla="*/ 26 w 32"/>
              <a:gd name="T23" fmla="*/ 1 h 36"/>
              <a:gd name="T24" fmla="*/ 29 w 32"/>
              <a:gd name="T25" fmla="*/ 3 h 36"/>
              <a:gd name="T26" fmla="*/ 31 w 32"/>
              <a:gd name="T27" fmla="*/ 5 h 36"/>
              <a:gd name="T28" fmla="*/ 29 w 32"/>
              <a:gd name="T29" fmla="*/ 8 h 36"/>
              <a:gd name="T30" fmla="*/ 24 w 32"/>
              <a:gd name="T31" fmla="*/ 5 h 36"/>
              <a:gd name="T32" fmla="*/ 18 w 32"/>
              <a:gd name="T33" fmla="*/ 3 h 36"/>
              <a:gd name="T34" fmla="*/ 12 w 32"/>
              <a:gd name="T35" fmla="*/ 4 h 36"/>
              <a:gd name="T36" fmla="*/ 8 w 32"/>
              <a:gd name="T37" fmla="*/ 7 h 36"/>
              <a:gd name="T38" fmla="*/ 5 w 32"/>
              <a:gd name="T39" fmla="*/ 12 h 36"/>
              <a:gd name="T40" fmla="*/ 4 w 32"/>
              <a:gd name="T41" fmla="*/ 18 h 36"/>
              <a:gd name="T42" fmla="*/ 4 w 32"/>
              <a:gd name="T43" fmla="*/ 18 h 36"/>
              <a:gd name="T44" fmla="*/ 5 w 32"/>
              <a:gd name="T45" fmla="*/ 23 h 36"/>
              <a:gd name="T46" fmla="*/ 8 w 32"/>
              <a:gd name="T47" fmla="*/ 28 h 36"/>
              <a:gd name="T48" fmla="*/ 12 w 32"/>
              <a:gd name="T49" fmla="*/ 31 h 36"/>
              <a:gd name="T50" fmla="*/ 18 w 32"/>
              <a:gd name="T51" fmla="*/ 32 h 36"/>
              <a:gd name="T52" fmla="*/ 24 w 32"/>
              <a:gd name="T53" fmla="*/ 31 h 36"/>
              <a:gd name="T54" fmla="*/ 29 w 32"/>
              <a:gd name="T55" fmla="*/ 27 h 36"/>
              <a:gd name="T56" fmla="*/ 32 w 32"/>
              <a:gd name="T57" fmla="*/ 29 h 36"/>
              <a:gd name="T58" fmla="*/ 29 w 32"/>
              <a:gd name="T59" fmla="*/ 32 h 36"/>
              <a:gd name="T60" fmla="*/ 26 w 32"/>
              <a:gd name="T61" fmla="*/ 34 h 36"/>
              <a:gd name="T62" fmla="*/ 22 w 32"/>
              <a:gd name="T63" fmla="*/ 35 h 36"/>
              <a:gd name="T64" fmla="*/ 18 w 32"/>
              <a:gd name="T65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2" h="36">
                <a:moveTo>
                  <a:pt x="18" y="36"/>
                </a:moveTo>
                <a:cubicBezTo>
                  <a:pt x="15" y="36"/>
                  <a:pt x="13" y="35"/>
                  <a:pt x="11" y="34"/>
                </a:cubicBezTo>
                <a:cubicBezTo>
                  <a:pt x="9" y="33"/>
                  <a:pt x="7" y="32"/>
                  <a:pt x="5" y="30"/>
                </a:cubicBezTo>
                <a:cubicBezTo>
                  <a:pt x="4" y="29"/>
                  <a:pt x="3" y="27"/>
                  <a:pt x="2" y="25"/>
                </a:cubicBezTo>
                <a:cubicBezTo>
                  <a:pt x="1" y="23"/>
                  <a:pt x="0" y="20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5"/>
                  <a:pt x="1" y="13"/>
                  <a:pt x="2" y="11"/>
                </a:cubicBezTo>
                <a:cubicBezTo>
                  <a:pt x="3" y="9"/>
                  <a:pt x="4" y="7"/>
                  <a:pt x="5" y="5"/>
                </a:cubicBezTo>
                <a:cubicBezTo>
                  <a:pt x="7" y="3"/>
                  <a:pt x="9" y="2"/>
                  <a:pt x="11" y="1"/>
                </a:cubicBezTo>
                <a:cubicBezTo>
                  <a:pt x="13" y="0"/>
                  <a:pt x="15" y="0"/>
                  <a:pt x="18" y="0"/>
                </a:cubicBezTo>
                <a:cubicBezTo>
                  <a:pt x="19" y="0"/>
                  <a:pt x="21" y="0"/>
                  <a:pt x="22" y="0"/>
                </a:cubicBezTo>
                <a:cubicBezTo>
                  <a:pt x="23" y="0"/>
                  <a:pt x="25" y="1"/>
                  <a:pt x="26" y="1"/>
                </a:cubicBezTo>
                <a:cubicBezTo>
                  <a:pt x="27" y="2"/>
                  <a:pt x="28" y="2"/>
                  <a:pt x="29" y="3"/>
                </a:cubicBezTo>
                <a:cubicBezTo>
                  <a:pt x="30" y="4"/>
                  <a:pt x="30" y="4"/>
                  <a:pt x="31" y="5"/>
                </a:cubicBezTo>
                <a:cubicBezTo>
                  <a:pt x="29" y="8"/>
                  <a:pt x="29" y="8"/>
                  <a:pt x="29" y="8"/>
                </a:cubicBezTo>
                <a:cubicBezTo>
                  <a:pt x="27" y="7"/>
                  <a:pt x="26" y="6"/>
                  <a:pt x="24" y="5"/>
                </a:cubicBezTo>
                <a:cubicBezTo>
                  <a:pt x="22" y="4"/>
                  <a:pt x="20" y="3"/>
                  <a:pt x="18" y="3"/>
                </a:cubicBezTo>
                <a:cubicBezTo>
                  <a:pt x="16" y="3"/>
                  <a:pt x="14" y="4"/>
                  <a:pt x="12" y="4"/>
                </a:cubicBezTo>
                <a:cubicBezTo>
                  <a:pt x="11" y="5"/>
                  <a:pt x="9" y="6"/>
                  <a:pt x="8" y="7"/>
                </a:cubicBezTo>
                <a:cubicBezTo>
                  <a:pt x="7" y="9"/>
                  <a:pt x="6" y="10"/>
                  <a:pt x="5" y="12"/>
                </a:cubicBezTo>
                <a:cubicBezTo>
                  <a:pt x="5" y="14"/>
                  <a:pt x="4" y="16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20"/>
                  <a:pt x="5" y="22"/>
                  <a:pt x="5" y="23"/>
                </a:cubicBezTo>
                <a:cubicBezTo>
                  <a:pt x="6" y="25"/>
                  <a:pt x="7" y="26"/>
                  <a:pt x="8" y="28"/>
                </a:cubicBezTo>
                <a:cubicBezTo>
                  <a:pt x="9" y="29"/>
                  <a:pt x="11" y="30"/>
                  <a:pt x="12" y="31"/>
                </a:cubicBezTo>
                <a:cubicBezTo>
                  <a:pt x="14" y="32"/>
                  <a:pt x="16" y="32"/>
                  <a:pt x="18" y="32"/>
                </a:cubicBezTo>
                <a:cubicBezTo>
                  <a:pt x="20" y="32"/>
                  <a:pt x="22" y="31"/>
                  <a:pt x="24" y="31"/>
                </a:cubicBezTo>
                <a:cubicBezTo>
                  <a:pt x="26" y="30"/>
                  <a:pt x="27" y="29"/>
                  <a:pt x="29" y="27"/>
                </a:cubicBezTo>
                <a:cubicBezTo>
                  <a:pt x="32" y="29"/>
                  <a:pt x="32" y="29"/>
                  <a:pt x="32" y="29"/>
                </a:cubicBezTo>
                <a:cubicBezTo>
                  <a:pt x="31" y="30"/>
                  <a:pt x="30" y="31"/>
                  <a:pt x="29" y="32"/>
                </a:cubicBezTo>
                <a:cubicBezTo>
                  <a:pt x="28" y="33"/>
                  <a:pt x="27" y="33"/>
                  <a:pt x="26" y="34"/>
                </a:cubicBezTo>
                <a:cubicBezTo>
                  <a:pt x="24" y="34"/>
                  <a:pt x="23" y="35"/>
                  <a:pt x="22" y="35"/>
                </a:cubicBezTo>
                <a:cubicBezTo>
                  <a:pt x="21" y="35"/>
                  <a:pt x="19" y="36"/>
                  <a:pt x="18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46" name="Freeform 126"/>
          <p:cNvSpPr>
            <a:spLocks noEditPoints="1"/>
          </p:cNvSpPr>
          <p:nvPr/>
        </p:nvSpPr>
        <p:spPr bwMode="auto">
          <a:xfrm>
            <a:off x="7954963" y="5653088"/>
            <a:ext cx="144463" cy="147638"/>
          </a:xfrm>
          <a:custGeom>
            <a:avLst/>
            <a:gdLst>
              <a:gd name="T0" fmla="*/ 17 w 35"/>
              <a:gd name="T1" fmla="*/ 36 h 36"/>
              <a:gd name="T2" fmla="*/ 10 w 35"/>
              <a:gd name="T3" fmla="*/ 34 h 36"/>
              <a:gd name="T4" fmla="*/ 5 w 35"/>
              <a:gd name="T5" fmla="*/ 30 h 36"/>
              <a:gd name="T6" fmla="*/ 1 w 35"/>
              <a:gd name="T7" fmla="*/ 25 h 36"/>
              <a:gd name="T8" fmla="*/ 0 w 35"/>
              <a:gd name="T9" fmla="*/ 18 h 36"/>
              <a:gd name="T10" fmla="*/ 0 w 35"/>
              <a:gd name="T11" fmla="*/ 18 h 36"/>
              <a:gd name="T12" fmla="*/ 1 w 35"/>
              <a:gd name="T13" fmla="*/ 11 h 36"/>
              <a:gd name="T14" fmla="*/ 5 w 35"/>
              <a:gd name="T15" fmla="*/ 5 h 36"/>
              <a:gd name="T16" fmla="*/ 10 w 35"/>
              <a:gd name="T17" fmla="*/ 1 h 36"/>
              <a:gd name="T18" fmla="*/ 18 w 35"/>
              <a:gd name="T19" fmla="*/ 0 h 36"/>
              <a:gd name="T20" fmla="*/ 25 w 35"/>
              <a:gd name="T21" fmla="*/ 1 h 36"/>
              <a:gd name="T22" fmla="*/ 30 w 35"/>
              <a:gd name="T23" fmla="*/ 5 h 36"/>
              <a:gd name="T24" fmla="*/ 34 w 35"/>
              <a:gd name="T25" fmla="*/ 11 h 36"/>
              <a:gd name="T26" fmla="*/ 35 w 35"/>
              <a:gd name="T27" fmla="*/ 18 h 36"/>
              <a:gd name="T28" fmla="*/ 35 w 35"/>
              <a:gd name="T29" fmla="*/ 18 h 36"/>
              <a:gd name="T30" fmla="*/ 34 w 35"/>
              <a:gd name="T31" fmla="*/ 24 h 36"/>
              <a:gd name="T32" fmla="*/ 30 w 35"/>
              <a:gd name="T33" fmla="*/ 30 h 36"/>
              <a:gd name="T34" fmla="*/ 25 w 35"/>
              <a:gd name="T35" fmla="*/ 34 h 36"/>
              <a:gd name="T36" fmla="*/ 17 w 35"/>
              <a:gd name="T37" fmla="*/ 36 h 36"/>
              <a:gd name="T38" fmla="*/ 18 w 35"/>
              <a:gd name="T39" fmla="*/ 32 h 36"/>
              <a:gd name="T40" fmla="*/ 23 w 35"/>
              <a:gd name="T41" fmla="*/ 31 h 36"/>
              <a:gd name="T42" fmla="*/ 27 w 35"/>
              <a:gd name="T43" fmla="*/ 28 h 36"/>
              <a:gd name="T44" fmla="*/ 30 w 35"/>
              <a:gd name="T45" fmla="*/ 23 h 36"/>
              <a:gd name="T46" fmla="*/ 31 w 35"/>
              <a:gd name="T47" fmla="*/ 18 h 36"/>
              <a:gd name="T48" fmla="*/ 31 w 35"/>
              <a:gd name="T49" fmla="*/ 18 h 36"/>
              <a:gd name="T50" fmla="*/ 30 w 35"/>
              <a:gd name="T51" fmla="*/ 12 h 36"/>
              <a:gd name="T52" fmla="*/ 27 w 35"/>
              <a:gd name="T53" fmla="*/ 8 h 36"/>
              <a:gd name="T54" fmla="*/ 23 w 35"/>
              <a:gd name="T55" fmla="*/ 5 h 36"/>
              <a:gd name="T56" fmla="*/ 17 w 35"/>
              <a:gd name="T57" fmla="*/ 3 h 36"/>
              <a:gd name="T58" fmla="*/ 12 w 35"/>
              <a:gd name="T59" fmla="*/ 4 h 36"/>
              <a:gd name="T60" fmla="*/ 8 w 35"/>
              <a:gd name="T61" fmla="*/ 8 h 36"/>
              <a:gd name="T62" fmla="*/ 5 w 35"/>
              <a:gd name="T63" fmla="*/ 12 h 36"/>
              <a:gd name="T64" fmla="*/ 4 w 35"/>
              <a:gd name="T65" fmla="*/ 18 h 36"/>
              <a:gd name="T66" fmla="*/ 4 w 35"/>
              <a:gd name="T67" fmla="*/ 18 h 36"/>
              <a:gd name="T68" fmla="*/ 5 w 35"/>
              <a:gd name="T69" fmla="*/ 23 h 36"/>
              <a:gd name="T70" fmla="*/ 8 w 35"/>
              <a:gd name="T71" fmla="*/ 28 h 36"/>
              <a:gd name="T72" fmla="*/ 12 w 35"/>
              <a:gd name="T73" fmla="*/ 31 h 36"/>
              <a:gd name="T74" fmla="*/ 18 w 35"/>
              <a:gd name="T75" fmla="*/ 3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5" h="36">
                <a:moveTo>
                  <a:pt x="17" y="36"/>
                </a:moveTo>
                <a:cubicBezTo>
                  <a:pt x="15" y="36"/>
                  <a:pt x="12" y="35"/>
                  <a:pt x="10" y="34"/>
                </a:cubicBezTo>
                <a:cubicBezTo>
                  <a:pt x="8" y="33"/>
                  <a:pt x="6" y="32"/>
                  <a:pt x="5" y="30"/>
                </a:cubicBezTo>
                <a:cubicBezTo>
                  <a:pt x="3" y="29"/>
                  <a:pt x="2" y="27"/>
                  <a:pt x="1" y="25"/>
                </a:cubicBezTo>
                <a:cubicBezTo>
                  <a:pt x="0" y="22"/>
                  <a:pt x="0" y="20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5"/>
                  <a:pt x="0" y="13"/>
                  <a:pt x="1" y="11"/>
                </a:cubicBezTo>
                <a:cubicBezTo>
                  <a:pt x="2" y="9"/>
                  <a:pt x="3" y="7"/>
                  <a:pt x="5" y="5"/>
                </a:cubicBezTo>
                <a:cubicBezTo>
                  <a:pt x="6" y="4"/>
                  <a:pt x="8" y="2"/>
                  <a:pt x="10" y="1"/>
                </a:cubicBezTo>
                <a:cubicBezTo>
                  <a:pt x="12" y="0"/>
                  <a:pt x="15" y="0"/>
                  <a:pt x="18" y="0"/>
                </a:cubicBezTo>
                <a:cubicBezTo>
                  <a:pt x="20" y="0"/>
                  <a:pt x="23" y="0"/>
                  <a:pt x="25" y="1"/>
                </a:cubicBezTo>
                <a:cubicBezTo>
                  <a:pt x="27" y="2"/>
                  <a:pt x="29" y="3"/>
                  <a:pt x="30" y="5"/>
                </a:cubicBezTo>
                <a:cubicBezTo>
                  <a:pt x="32" y="7"/>
                  <a:pt x="33" y="9"/>
                  <a:pt x="34" y="11"/>
                </a:cubicBezTo>
                <a:cubicBezTo>
                  <a:pt x="35" y="13"/>
                  <a:pt x="35" y="15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20"/>
                  <a:pt x="35" y="22"/>
                  <a:pt x="34" y="24"/>
                </a:cubicBezTo>
                <a:cubicBezTo>
                  <a:pt x="33" y="27"/>
                  <a:pt x="32" y="29"/>
                  <a:pt x="30" y="30"/>
                </a:cubicBezTo>
                <a:cubicBezTo>
                  <a:pt x="29" y="32"/>
                  <a:pt x="27" y="33"/>
                  <a:pt x="25" y="34"/>
                </a:cubicBezTo>
                <a:cubicBezTo>
                  <a:pt x="22" y="35"/>
                  <a:pt x="20" y="36"/>
                  <a:pt x="17" y="36"/>
                </a:cubicBezTo>
                <a:close/>
                <a:moveTo>
                  <a:pt x="18" y="32"/>
                </a:moveTo>
                <a:cubicBezTo>
                  <a:pt x="19" y="32"/>
                  <a:pt x="21" y="32"/>
                  <a:pt x="23" y="31"/>
                </a:cubicBezTo>
                <a:cubicBezTo>
                  <a:pt x="25" y="30"/>
                  <a:pt x="26" y="29"/>
                  <a:pt x="27" y="28"/>
                </a:cubicBezTo>
                <a:cubicBezTo>
                  <a:pt x="28" y="26"/>
                  <a:pt x="29" y="25"/>
                  <a:pt x="30" y="23"/>
                </a:cubicBezTo>
                <a:cubicBezTo>
                  <a:pt x="31" y="22"/>
                  <a:pt x="31" y="20"/>
                  <a:pt x="31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6"/>
                  <a:pt x="31" y="14"/>
                  <a:pt x="30" y="12"/>
                </a:cubicBezTo>
                <a:cubicBezTo>
                  <a:pt x="29" y="10"/>
                  <a:pt x="28" y="9"/>
                  <a:pt x="27" y="8"/>
                </a:cubicBezTo>
                <a:cubicBezTo>
                  <a:pt x="26" y="6"/>
                  <a:pt x="25" y="5"/>
                  <a:pt x="23" y="5"/>
                </a:cubicBezTo>
                <a:cubicBezTo>
                  <a:pt x="21" y="4"/>
                  <a:pt x="19" y="3"/>
                  <a:pt x="17" y="3"/>
                </a:cubicBezTo>
                <a:cubicBezTo>
                  <a:pt x="15" y="3"/>
                  <a:pt x="14" y="4"/>
                  <a:pt x="12" y="4"/>
                </a:cubicBezTo>
                <a:cubicBezTo>
                  <a:pt x="10" y="5"/>
                  <a:pt x="9" y="6"/>
                  <a:pt x="8" y="8"/>
                </a:cubicBezTo>
                <a:cubicBezTo>
                  <a:pt x="6" y="9"/>
                  <a:pt x="6" y="10"/>
                  <a:pt x="5" y="12"/>
                </a:cubicBezTo>
                <a:cubicBezTo>
                  <a:pt x="4" y="14"/>
                  <a:pt x="4" y="16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20"/>
                  <a:pt x="4" y="21"/>
                  <a:pt x="5" y="23"/>
                </a:cubicBezTo>
                <a:cubicBezTo>
                  <a:pt x="6" y="25"/>
                  <a:pt x="7" y="26"/>
                  <a:pt x="8" y="28"/>
                </a:cubicBezTo>
                <a:cubicBezTo>
                  <a:pt x="9" y="29"/>
                  <a:pt x="10" y="30"/>
                  <a:pt x="12" y="31"/>
                </a:cubicBezTo>
                <a:cubicBezTo>
                  <a:pt x="14" y="32"/>
                  <a:pt x="16" y="32"/>
                  <a:pt x="18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47" name="Freeform 127"/>
          <p:cNvSpPr>
            <a:spLocks/>
          </p:cNvSpPr>
          <p:nvPr/>
        </p:nvSpPr>
        <p:spPr bwMode="auto">
          <a:xfrm>
            <a:off x="8131175" y="5653088"/>
            <a:ext cx="123825" cy="144463"/>
          </a:xfrm>
          <a:custGeom>
            <a:avLst/>
            <a:gdLst>
              <a:gd name="T0" fmla="*/ 0 w 78"/>
              <a:gd name="T1" fmla="*/ 0 h 91"/>
              <a:gd name="T2" fmla="*/ 11 w 78"/>
              <a:gd name="T3" fmla="*/ 0 h 91"/>
              <a:gd name="T4" fmla="*/ 68 w 78"/>
              <a:gd name="T5" fmla="*/ 73 h 91"/>
              <a:gd name="T6" fmla="*/ 68 w 78"/>
              <a:gd name="T7" fmla="*/ 0 h 91"/>
              <a:gd name="T8" fmla="*/ 78 w 78"/>
              <a:gd name="T9" fmla="*/ 0 h 91"/>
              <a:gd name="T10" fmla="*/ 78 w 78"/>
              <a:gd name="T11" fmla="*/ 91 h 91"/>
              <a:gd name="T12" fmla="*/ 68 w 78"/>
              <a:gd name="T13" fmla="*/ 91 h 91"/>
              <a:gd name="T14" fmla="*/ 11 w 78"/>
              <a:gd name="T15" fmla="*/ 18 h 91"/>
              <a:gd name="T16" fmla="*/ 11 w 78"/>
              <a:gd name="T17" fmla="*/ 91 h 91"/>
              <a:gd name="T18" fmla="*/ 0 w 78"/>
              <a:gd name="T19" fmla="*/ 91 h 91"/>
              <a:gd name="T20" fmla="*/ 0 w 78"/>
              <a:gd name="T21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8" h="91">
                <a:moveTo>
                  <a:pt x="0" y="0"/>
                </a:moveTo>
                <a:lnTo>
                  <a:pt x="11" y="0"/>
                </a:lnTo>
                <a:lnTo>
                  <a:pt x="68" y="73"/>
                </a:lnTo>
                <a:lnTo>
                  <a:pt x="68" y="0"/>
                </a:lnTo>
                <a:lnTo>
                  <a:pt x="78" y="0"/>
                </a:lnTo>
                <a:lnTo>
                  <a:pt x="78" y="91"/>
                </a:lnTo>
                <a:lnTo>
                  <a:pt x="68" y="91"/>
                </a:lnTo>
                <a:lnTo>
                  <a:pt x="11" y="18"/>
                </a:lnTo>
                <a:lnTo>
                  <a:pt x="11" y="91"/>
                </a:lnTo>
                <a:lnTo>
                  <a:pt x="0" y="9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48" name="Freeform 128"/>
          <p:cNvSpPr>
            <a:spLocks noEditPoints="1"/>
          </p:cNvSpPr>
          <p:nvPr/>
        </p:nvSpPr>
        <p:spPr bwMode="auto">
          <a:xfrm>
            <a:off x="8280400" y="5653088"/>
            <a:ext cx="147638" cy="144463"/>
          </a:xfrm>
          <a:custGeom>
            <a:avLst/>
            <a:gdLst>
              <a:gd name="T0" fmla="*/ 41 w 93"/>
              <a:gd name="T1" fmla="*/ 0 h 91"/>
              <a:gd name="T2" fmla="*/ 51 w 93"/>
              <a:gd name="T3" fmla="*/ 0 h 91"/>
              <a:gd name="T4" fmla="*/ 93 w 93"/>
              <a:gd name="T5" fmla="*/ 91 h 91"/>
              <a:gd name="T6" fmla="*/ 80 w 93"/>
              <a:gd name="T7" fmla="*/ 91 h 91"/>
              <a:gd name="T8" fmla="*/ 69 w 93"/>
              <a:gd name="T9" fmla="*/ 67 h 91"/>
              <a:gd name="T10" fmla="*/ 23 w 93"/>
              <a:gd name="T11" fmla="*/ 67 h 91"/>
              <a:gd name="T12" fmla="*/ 10 w 93"/>
              <a:gd name="T13" fmla="*/ 91 h 91"/>
              <a:gd name="T14" fmla="*/ 0 w 93"/>
              <a:gd name="T15" fmla="*/ 91 h 91"/>
              <a:gd name="T16" fmla="*/ 41 w 93"/>
              <a:gd name="T17" fmla="*/ 0 h 91"/>
              <a:gd name="T18" fmla="*/ 67 w 93"/>
              <a:gd name="T19" fmla="*/ 57 h 91"/>
              <a:gd name="T20" fmla="*/ 46 w 93"/>
              <a:gd name="T21" fmla="*/ 13 h 91"/>
              <a:gd name="T22" fmla="*/ 25 w 93"/>
              <a:gd name="T23" fmla="*/ 57 h 91"/>
              <a:gd name="T24" fmla="*/ 67 w 93"/>
              <a:gd name="T25" fmla="*/ 57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" h="91">
                <a:moveTo>
                  <a:pt x="41" y="0"/>
                </a:moveTo>
                <a:lnTo>
                  <a:pt x="51" y="0"/>
                </a:lnTo>
                <a:lnTo>
                  <a:pt x="93" y="91"/>
                </a:lnTo>
                <a:lnTo>
                  <a:pt x="80" y="91"/>
                </a:lnTo>
                <a:lnTo>
                  <a:pt x="69" y="67"/>
                </a:lnTo>
                <a:lnTo>
                  <a:pt x="23" y="67"/>
                </a:lnTo>
                <a:lnTo>
                  <a:pt x="10" y="91"/>
                </a:lnTo>
                <a:lnTo>
                  <a:pt x="0" y="91"/>
                </a:lnTo>
                <a:lnTo>
                  <a:pt x="41" y="0"/>
                </a:lnTo>
                <a:close/>
                <a:moveTo>
                  <a:pt x="67" y="57"/>
                </a:moveTo>
                <a:lnTo>
                  <a:pt x="46" y="13"/>
                </a:lnTo>
                <a:lnTo>
                  <a:pt x="25" y="57"/>
                </a:lnTo>
                <a:lnTo>
                  <a:pt x="67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49" name="Freeform 129"/>
          <p:cNvSpPr>
            <a:spLocks/>
          </p:cNvSpPr>
          <p:nvPr/>
        </p:nvSpPr>
        <p:spPr bwMode="auto">
          <a:xfrm>
            <a:off x="8448675" y="5653088"/>
            <a:ext cx="127000" cy="147638"/>
          </a:xfrm>
          <a:custGeom>
            <a:avLst/>
            <a:gdLst>
              <a:gd name="T0" fmla="*/ 17 w 31"/>
              <a:gd name="T1" fmla="*/ 36 h 36"/>
              <a:gd name="T2" fmla="*/ 10 w 31"/>
              <a:gd name="T3" fmla="*/ 34 h 36"/>
              <a:gd name="T4" fmla="*/ 5 w 31"/>
              <a:gd name="T5" fmla="*/ 30 h 36"/>
              <a:gd name="T6" fmla="*/ 1 w 31"/>
              <a:gd name="T7" fmla="*/ 25 h 36"/>
              <a:gd name="T8" fmla="*/ 0 w 31"/>
              <a:gd name="T9" fmla="*/ 18 h 36"/>
              <a:gd name="T10" fmla="*/ 0 w 31"/>
              <a:gd name="T11" fmla="*/ 18 h 36"/>
              <a:gd name="T12" fmla="*/ 1 w 31"/>
              <a:gd name="T13" fmla="*/ 11 h 36"/>
              <a:gd name="T14" fmla="*/ 5 w 31"/>
              <a:gd name="T15" fmla="*/ 5 h 36"/>
              <a:gd name="T16" fmla="*/ 10 w 31"/>
              <a:gd name="T17" fmla="*/ 1 h 36"/>
              <a:gd name="T18" fmla="*/ 17 w 31"/>
              <a:gd name="T19" fmla="*/ 0 h 36"/>
              <a:gd name="T20" fmla="*/ 21 w 31"/>
              <a:gd name="T21" fmla="*/ 0 h 36"/>
              <a:gd name="T22" fmla="*/ 25 w 31"/>
              <a:gd name="T23" fmla="*/ 1 h 36"/>
              <a:gd name="T24" fmla="*/ 27 w 31"/>
              <a:gd name="T25" fmla="*/ 2 h 36"/>
              <a:gd name="T26" fmla="*/ 30 w 31"/>
              <a:gd name="T27" fmla="*/ 4 h 36"/>
              <a:gd name="T28" fmla="*/ 28 w 31"/>
              <a:gd name="T29" fmla="*/ 7 h 36"/>
              <a:gd name="T30" fmla="*/ 25 w 31"/>
              <a:gd name="T31" fmla="*/ 6 h 36"/>
              <a:gd name="T32" fmla="*/ 23 w 31"/>
              <a:gd name="T33" fmla="*/ 4 h 36"/>
              <a:gd name="T34" fmla="*/ 20 w 31"/>
              <a:gd name="T35" fmla="*/ 4 h 36"/>
              <a:gd name="T36" fmla="*/ 17 w 31"/>
              <a:gd name="T37" fmla="*/ 3 h 36"/>
              <a:gd name="T38" fmla="*/ 12 w 31"/>
              <a:gd name="T39" fmla="*/ 5 h 36"/>
              <a:gd name="T40" fmla="*/ 8 w 31"/>
              <a:gd name="T41" fmla="*/ 8 h 36"/>
              <a:gd name="T42" fmla="*/ 5 w 31"/>
              <a:gd name="T43" fmla="*/ 12 h 36"/>
              <a:gd name="T44" fmla="*/ 4 w 31"/>
              <a:gd name="T45" fmla="*/ 18 h 36"/>
              <a:gd name="T46" fmla="*/ 4 w 31"/>
              <a:gd name="T47" fmla="*/ 18 h 36"/>
              <a:gd name="T48" fmla="*/ 5 w 31"/>
              <a:gd name="T49" fmla="*/ 23 h 36"/>
              <a:gd name="T50" fmla="*/ 8 w 31"/>
              <a:gd name="T51" fmla="*/ 28 h 36"/>
              <a:gd name="T52" fmla="*/ 12 w 31"/>
              <a:gd name="T53" fmla="*/ 31 h 36"/>
              <a:gd name="T54" fmla="*/ 18 w 31"/>
              <a:gd name="T55" fmla="*/ 32 h 36"/>
              <a:gd name="T56" fmla="*/ 23 w 31"/>
              <a:gd name="T57" fmla="*/ 31 h 36"/>
              <a:gd name="T58" fmla="*/ 28 w 31"/>
              <a:gd name="T59" fmla="*/ 29 h 36"/>
              <a:gd name="T60" fmla="*/ 28 w 31"/>
              <a:gd name="T61" fmla="*/ 20 h 36"/>
              <a:gd name="T62" fmla="*/ 17 w 31"/>
              <a:gd name="T63" fmla="*/ 20 h 36"/>
              <a:gd name="T64" fmla="*/ 17 w 31"/>
              <a:gd name="T65" fmla="*/ 16 h 36"/>
              <a:gd name="T66" fmla="*/ 31 w 31"/>
              <a:gd name="T67" fmla="*/ 16 h 36"/>
              <a:gd name="T68" fmla="*/ 31 w 31"/>
              <a:gd name="T69" fmla="*/ 30 h 36"/>
              <a:gd name="T70" fmla="*/ 25 w 31"/>
              <a:gd name="T71" fmla="*/ 34 h 36"/>
              <a:gd name="T72" fmla="*/ 17 w 31"/>
              <a:gd name="T73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1" h="36">
                <a:moveTo>
                  <a:pt x="17" y="36"/>
                </a:moveTo>
                <a:cubicBezTo>
                  <a:pt x="15" y="36"/>
                  <a:pt x="12" y="35"/>
                  <a:pt x="10" y="34"/>
                </a:cubicBezTo>
                <a:cubicBezTo>
                  <a:pt x="8" y="33"/>
                  <a:pt x="6" y="32"/>
                  <a:pt x="5" y="30"/>
                </a:cubicBezTo>
                <a:cubicBezTo>
                  <a:pt x="3" y="29"/>
                  <a:pt x="2" y="27"/>
                  <a:pt x="1" y="25"/>
                </a:cubicBezTo>
                <a:cubicBezTo>
                  <a:pt x="0" y="23"/>
                  <a:pt x="0" y="20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5"/>
                  <a:pt x="0" y="13"/>
                  <a:pt x="1" y="11"/>
                </a:cubicBezTo>
                <a:cubicBezTo>
                  <a:pt x="2" y="9"/>
                  <a:pt x="3" y="7"/>
                  <a:pt x="5" y="5"/>
                </a:cubicBezTo>
                <a:cubicBezTo>
                  <a:pt x="6" y="4"/>
                  <a:pt x="8" y="2"/>
                  <a:pt x="10" y="1"/>
                </a:cubicBezTo>
                <a:cubicBezTo>
                  <a:pt x="12" y="0"/>
                  <a:pt x="15" y="0"/>
                  <a:pt x="17" y="0"/>
                </a:cubicBezTo>
                <a:cubicBezTo>
                  <a:pt x="19" y="0"/>
                  <a:pt x="20" y="0"/>
                  <a:pt x="21" y="0"/>
                </a:cubicBezTo>
                <a:cubicBezTo>
                  <a:pt x="22" y="0"/>
                  <a:pt x="23" y="1"/>
                  <a:pt x="25" y="1"/>
                </a:cubicBezTo>
                <a:cubicBezTo>
                  <a:pt x="26" y="1"/>
                  <a:pt x="27" y="2"/>
                  <a:pt x="27" y="2"/>
                </a:cubicBezTo>
                <a:cubicBezTo>
                  <a:pt x="28" y="3"/>
                  <a:pt x="29" y="4"/>
                  <a:pt x="30" y="4"/>
                </a:cubicBezTo>
                <a:cubicBezTo>
                  <a:pt x="28" y="7"/>
                  <a:pt x="28" y="7"/>
                  <a:pt x="28" y="7"/>
                </a:cubicBezTo>
                <a:cubicBezTo>
                  <a:pt x="27" y="7"/>
                  <a:pt x="26" y="6"/>
                  <a:pt x="25" y="6"/>
                </a:cubicBezTo>
                <a:cubicBezTo>
                  <a:pt x="25" y="5"/>
                  <a:pt x="24" y="5"/>
                  <a:pt x="23" y="4"/>
                </a:cubicBezTo>
                <a:cubicBezTo>
                  <a:pt x="22" y="4"/>
                  <a:pt x="21" y="4"/>
                  <a:pt x="20" y="4"/>
                </a:cubicBezTo>
                <a:cubicBezTo>
                  <a:pt x="19" y="3"/>
                  <a:pt x="18" y="3"/>
                  <a:pt x="17" y="3"/>
                </a:cubicBezTo>
                <a:cubicBezTo>
                  <a:pt x="15" y="3"/>
                  <a:pt x="13" y="4"/>
                  <a:pt x="12" y="5"/>
                </a:cubicBezTo>
                <a:cubicBezTo>
                  <a:pt x="10" y="5"/>
                  <a:pt x="9" y="6"/>
                  <a:pt x="8" y="8"/>
                </a:cubicBezTo>
                <a:cubicBezTo>
                  <a:pt x="6" y="9"/>
                  <a:pt x="6" y="10"/>
                  <a:pt x="5" y="12"/>
                </a:cubicBezTo>
                <a:cubicBezTo>
                  <a:pt x="4" y="14"/>
                  <a:pt x="4" y="16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20"/>
                  <a:pt x="4" y="22"/>
                  <a:pt x="5" y="23"/>
                </a:cubicBezTo>
                <a:cubicBezTo>
                  <a:pt x="6" y="25"/>
                  <a:pt x="6" y="27"/>
                  <a:pt x="8" y="28"/>
                </a:cubicBezTo>
                <a:cubicBezTo>
                  <a:pt x="9" y="29"/>
                  <a:pt x="10" y="30"/>
                  <a:pt x="12" y="31"/>
                </a:cubicBezTo>
                <a:cubicBezTo>
                  <a:pt x="14" y="32"/>
                  <a:pt x="15" y="32"/>
                  <a:pt x="18" y="32"/>
                </a:cubicBezTo>
                <a:cubicBezTo>
                  <a:pt x="20" y="32"/>
                  <a:pt x="21" y="32"/>
                  <a:pt x="23" y="31"/>
                </a:cubicBezTo>
                <a:cubicBezTo>
                  <a:pt x="25" y="30"/>
                  <a:pt x="26" y="30"/>
                  <a:pt x="28" y="29"/>
                </a:cubicBezTo>
                <a:cubicBezTo>
                  <a:pt x="28" y="20"/>
                  <a:pt x="28" y="20"/>
                  <a:pt x="28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16"/>
                  <a:pt x="17" y="16"/>
                  <a:pt x="17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30"/>
                  <a:pt x="31" y="30"/>
                  <a:pt x="31" y="30"/>
                </a:cubicBezTo>
                <a:cubicBezTo>
                  <a:pt x="30" y="32"/>
                  <a:pt x="28" y="33"/>
                  <a:pt x="25" y="34"/>
                </a:cubicBezTo>
                <a:cubicBezTo>
                  <a:pt x="23" y="35"/>
                  <a:pt x="20" y="36"/>
                  <a:pt x="17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50" name="Freeform 130"/>
          <p:cNvSpPr>
            <a:spLocks noEditPoints="1"/>
          </p:cNvSpPr>
          <p:nvPr/>
        </p:nvSpPr>
        <p:spPr bwMode="auto">
          <a:xfrm>
            <a:off x="8607425" y="5653088"/>
            <a:ext cx="144463" cy="147638"/>
          </a:xfrm>
          <a:custGeom>
            <a:avLst/>
            <a:gdLst>
              <a:gd name="T0" fmla="*/ 17 w 35"/>
              <a:gd name="T1" fmla="*/ 36 h 36"/>
              <a:gd name="T2" fmla="*/ 10 w 35"/>
              <a:gd name="T3" fmla="*/ 34 h 36"/>
              <a:gd name="T4" fmla="*/ 4 w 35"/>
              <a:gd name="T5" fmla="*/ 30 h 36"/>
              <a:gd name="T6" fmla="*/ 1 w 35"/>
              <a:gd name="T7" fmla="*/ 25 h 36"/>
              <a:gd name="T8" fmla="*/ 0 w 35"/>
              <a:gd name="T9" fmla="*/ 18 h 36"/>
              <a:gd name="T10" fmla="*/ 0 w 35"/>
              <a:gd name="T11" fmla="*/ 18 h 36"/>
              <a:gd name="T12" fmla="*/ 1 w 35"/>
              <a:gd name="T13" fmla="*/ 11 h 36"/>
              <a:gd name="T14" fmla="*/ 4 w 35"/>
              <a:gd name="T15" fmla="*/ 5 h 36"/>
              <a:gd name="T16" fmla="*/ 10 w 35"/>
              <a:gd name="T17" fmla="*/ 1 h 36"/>
              <a:gd name="T18" fmla="*/ 17 w 35"/>
              <a:gd name="T19" fmla="*/ 0 h 36"/>
              <a:gd name="T20" fmla="*/ 24 w 35"/>
              <a:gd name="T21" fmla="*/ 1 h 36"/>
              <a:gd name="T22" fmla="*/ 30 w 35"/>
              <a:gd name="T23" fmla="*/ 5 h 36"/>
              <a:gd name="T24" fmla="*/ 34 w 35"/>
              <a:gd name="T25" fmla="*/ 11 h 36"/>
              <a:gd name="T26" fmla="*/ 35 w 35"/>
              <a:gd name="T27" fmla="*/ 18 h 36"/>
              <a:gd name="T28" fmla="*/ 35 w 35"/>
              <a:gd name="T29" fmla="*/ 18 h 36"/>
              <a:gd name="T30" fmla="*/ 34 w 35"/>
              <a:gd name="T31" fmla="*/ 24 h 36"/>
              <a:gd name="T32" fmla="*/ 30 w 35"/>
              <a:gd name="T33" fmla="*/ 30 h 36"/>
              <a:gd name="T34" fmla="*/ 24 w 35"/>
              <a:gd name="T35" fmla="*/ 34 h 36"/>
              <a:gd name="T36" fmla="*/ 17 w 35"/>
              <a:gd name="T37" fmla="*/ 36 h 36"/>
              <a:gd name="T38" fmla="*/ 17 w 35"/>
              <a:gd name="T39" fmla="*/ 32 h 36"/>
              <a:gd name="T40" fmla="*/ 23 w 35"/>
              <a:gd name="T41" fmla="*/ 31 h 36"/>
              <a:gd name="T42" fmla="*/ 27 w 35"/>
              <a:gd name="T43" fmla="*/ 28 h 36"/>
              <a:gd name="T44" fmla="*/ 30 w 35"/>
              <a:gd name="T45" fmla="*/ 23 h 36"/>
              <a:gd name="T46" fmla="*/ 31 w 35"/>
              <a:gd name="T47" fmla="*/ 18 h 36"/>
              <a:gd name="T48" fmla="*/ 31 w 35"/>
              <a:gd name="T49" fmla="*/ 18 h 36"/>
              <a:gd name="T50" fmla="*/ 30 w 35"/>
              <a:gd name="T51" fmla="*/ 12 h 36"/>
              <a:gd name="T52" fmla="*/ 27 w 35"/>
              <a:gd name="T53" fmla="*/ 8 h 36"/>
              <a:gd name="T54" fmla="*/ 23 w 35"/>
              <a:gd name="T55" fmla="*/ 5 h 36"/>
              <a:gd name="T56" fmla="*/ 17 w 35"/>
              <a:gd name="T57" fmla="*/ 3 h 36"/>
              <a:gd name="T58" fmla="*/ 12 w 35"/>
              <a:gd name="T59" fmla="*/ 4 h 36"/>
              <a:gd name="T60" fmla="*/ 7 w 35"/>
              <a:gd name="T61" fmla="*/ 8 h 36"/>
              <a:gd name="T62" fmla="*/ 5 w 35"/>
              <a:gd name="T63" fmla="*/ 12 h 36"/>
              <a:gd name="T64" fmla="*/ 4 w 35"/>
              <a:gd name="T65" fmla="*/ 18 h 36"/>
              <a:gd name="T66" fmla="*/ 4 w 35"/>
              <a:gd name="T67" fmla="*/ 18 h 36"/>
              <a:gd name="T68" fmla="*/ 5 w 35"/>
              <a:gd name="T69" fmla="*/ 23 h 36"/>
              <a:gd name="T70" fmla="*/ 7 w 35"/>
              <a:gd name="T71" fmla="*/ 28 h 36"/>
              <a:gd name="T72" fmla="*/ 12 w 35"/>
              <a:gd name="T73" fmla="*/ 31 h 36"/>
              <a:gd name="T74" fmla="*/ 17 w 35"/>
              <a:gd name="T75" fmla="*/ 3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5" h="36">
                <a:moveTo>
                  <a:pt x="17" y="36"/>
                </a:moveTo>
                <a:cubicBezTo>
                  <a:pt x="15" y="36"/>
                  <a:pt x="12" y="35"/>
                  <a:pt x="10" y="34"/>
                </a:cubicBezTo>
                <a:cubicBezTo>
                  <a:pt x="8" y="33"/>
                  <a:pt x="6" y="32"/>
                  <a:pt x="4" y="30"/>
                </a:cubicBezTo>
                <a:cubicBezTo>
                  <a:pt x="3" y="29"/>
                  <a:pt x="2" y="27"/>
                  <a:pt x="1" y="25"/>
                </a:cubicBezTo>
                <a:cubicBezTo>
                  <a:pt x="0" y="22"/>
                  <a:pt x="0" y="20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5"/>
                  <a:pt x="0" y="13"/>
                  <a:pt x="1" y="11"/>
                </a:cubicBezTo>
                <a:cubicBezTo>
                  <a:pt x="2" y="9"/>
                  <a:pt x="3" y="7"/>
                  <a:pt x="4" y="5"/>
                </a:cubicBezTo>
                <a:cubicBezTo>
                  <a:pt x="6" y="4"/>
                  <a:pt x="8" y="2"/>
                  <a:pt x="10" y="1"/>
                </a:cubicBezTo>
                <a:cubicBezTo>
                  <a:pt x="12" y="0"/>
                  <a:pt x="15" y="0"/>
                  <a:pt x="17" y="0"/>
                </a:cubicBezTo>
                <a:cubicBezTo>
                  <a:pt x="20" y="0"/>
                  <a:pt x="22" y="0"/>
                  <a:pt x="24" y="1"/>
                </a:cubicBezTo>
                <a:cubicBezTo>
                  <a:pt x="27" y="2"/>
                  <a:pt x="28" y="3"/>
                  <a:pt x="30" y="5"/>
                </a:cubicBezTo>
                <a:cubicBezTo>
                  <a:pt x="32" y="7"/>
                  <a:pt x="33" y="9"/>
                  <a:pt x="34" y="11"/>
                </a:cubicBezTo>
                <a:cubicBezTo>
                  <a:pt x="34" y="13"/>
                  <a:pt x="35" y="15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20"/>
                  <a:pt x="34" y="22"/>
                  <a:pt x="34" y="24"/>
                </a:cubicBezTo>
                <a:cubicBezTo>
                  <a:pt x="33" y="27"/>
                  <a:pt x="32" y="29"/>
                  <a:pt x="30" y="30"/>
                </a:cubicBezTo>
                <a:cubicBezTo>
                  <a:pt x="28" y="32"/>
                  <a:pt x="27" y="33"/>
                  <a:pt x="24" y="34"/>
                </a:cubicBezTo>
                <a:cubicBezTo>
                  <a:pt x="22" y="35"/>
                  <a:pt x="20" y="36"/>
                  <a:pt x="17" y="36"/>
                </a:cubicBezTo>
                <a:close/>
                <a:moveTo>
                  <a:pt x="17" y="32"/>
                </a:moveTo>
                <a:cubicBezTo>
                  <a:pt x="19" y="32"/>
                  <a:pt x="21" y="32"/>
                  <a:pt x="23" y="31"/>
                </a:cubicBezTo>
                <a:cubicBezTo>
                  <a:pt x="24" y="30"/>
                  <a:pt x="26" y="29"/>
                  <a:pt x="27" y="28"/>
                </a:cubicBezTo>
                <a:cubicBezTo>
                  <a:pt x="28" y="26"/>
                  <a:pt x="29" y="25"/>
                  <a:pt x="30" y="23"/>
                </a:cubicBezTo>
                <a:cubicBezTo>
                  <a:pt x="30" y="22"/>
                  <a:pt x="31" y="20"/>
                  <a:pt x="31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6"/>
                  <a:pt x="30" y="14"/>
                  <a:pt x="30" y="12"/>
                </a:cubicBezTo>
                <a:cubicBezTo>
                  <a:pt x="29" y="10"/>
                  <a:pt x="28" y="9"/>
                  <a:pt x="27" y="8"/>
                </a:cubicBezTo>
                <a:cubicBezTo>
                  <a:pt x="26" y="6"/>
                  <a:pt x="24" y="5"/>
                  <a:pt x="23" y="5"/>
                </a:cubicBezTo>
                <a:cubicBezTo>
                  <a:pt x="21" y="4"/>
                  <a:pt x="19" y="3"/>
                  <a:pt x="17" y="3"/>
                </a:cubicBezTo>
                <a:cubicBezTo>
                  <a:pt x="15" y="3"/>
                  <a:pt x="13" y="4"/>
                  <a:pt x="12" y="4"/>
                </a:cubicBezTo>
                <a:cubicBezTo>
                  <a:pt x="10" y="5"/>
                  <a:pt x="9" y="6"/>
                  <a:pt x="7" y="8"/>
                </a:cubicBezTo>
                <a:cubicBezTo>
                  <a:pt x="6" y="9"/>
                  <a:pt x="5" y="10"/>
                  <a:pt x="5" y="12"/>
                </a:cubicBezTo>
                <a:cubicBezTo>
                  <a:pt x="4" y="14"/>
                  <a:pt x="4" y="16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20"/>
                  <a:pt x="4" y="21"/>
                  <a:pt x="5" y="23"/>
                </a:cubicBezTo>
                <a:cubicBezTo>
                  <a:pt x="5" y="25"/>
                  <a:pt x="6" y="26"/>
                  <a:pt x="7" y="28"/>
                </a:cubicBezTo>
                <a:cubicBezTo>
                  <a:pt x="9" y="29"/>
                  <a:pt x="10" y="30"/>
                  <a:pt x="12" y="31"/>
                </a:cubicBezTo>
                <a:cubicBezTo>
                  <a:pt x="13" y="32"/>
                  <a:pt x="15" y="32"/>
                  <a:pt x="17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35" name="Picture 2" descr="http://e-mexico.gob.mx/image/image_gallery?uuid=fc402e1a-82a9-407f-ab25-99b3b2fc0e61&amp;groupId=29736&amp;t=13185277182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27384"/>
            <a:ext cx="4572000" cy="351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4" descr="http://www.fotonostra.com/albums/america/fotos/monterre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8"/>
          <a:stretch/>
        </p:blipFill>
        <p:spPr bwMode="auto">
          <a:xfrm>
            <a:off x="-299392" y="-42132"/>
            <a:ext cx="4841896" cy="353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2" descr="http://farm4.static.flickr.com/3636/3364861596_36eb5120ac_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573016"/>
            <a:ext cx="4571999" cy="326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51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7667625" cy="977900"/>
          </a:xfrm>
          <a:prstGeom prst="rect">
            <a:avLst/>
          </a:prstGeom>
          <a:solidFill>
            <a:srgbClr val="4E6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ea typeface="Adobe Fangsong Std R" pitchFamily="18" charset="-128"/>
                <a:cs typeface="Arial" pitchFamily="34" charset="0"/>
              </a:rPr>
              <a:t>4. Agenda Básica Metropolitana</a:t>
            </a:r>
            <a:endParaRPr lang="es-MX" b="1" dirty="0">
              <a:solidFill>
                <a:schemeClr val="bg1"/>
              </a:solidFill>
              <a:latin typeface="Arial" pitchFamily="34" charset="0"/>
              <a:ea typeface="Adobe Fangsong Std R" pitchFamily="18" charset="-128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26349" y="0"/>
            <a:ext cx="1717651" cy="97790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80312" y="0"/>
            <a:ext cx="92075" cy="977900"/>
          </a:xfrm>
          <a:prstGeom prst="rect">
            <a:avLst/>
          </a:prstGeom>
          <a:solidFill>
            <a:srgbClr val="87A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Picture 2" descr="C:\Users\equipo 4\Desktop\logotipo copy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8242"/>
            <a:ext cx="1512168" cy="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84" y="188640"/>
            <a:ext cx="2117720" cy="65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251520" y="1115452"/>
            <a:ext cx="3416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Agenda Básica Metropolitana</a:t>
            </a:r>
          </a:p>
        </p:txBody>
      </p:sp>
      <p:sp>
        <p:nvSpPr>
          <p:cNvPr id="49" name="48 Redondear rectángulo de esquina diagonal"/>
          <p:cNvSpPr/>
          <p:nvPr/>
        </p:nvSpPr>
        <p:spPr>
          <a:xfrm>
            <a:off x="503548" y="2780928"/>
            <a:ext cx="8136904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/>
            <a:r>
              <a:rPr lang="es-ES" sz="1300" b="1" dirty="0">
                <a:solidFill>
                  <a:schemeClr val="bg1"/>
                </a:solidFill>
                <a:latin typeface="Arial"/>
                <a:cs typeface="Arial"/>
              </a:rPr>
              <a:t>3. Retos para el desarrollo económico y competitividad. Sistema Complementario de Ciudades.</a:t>
            </a:r>
          </a:p>
        </p:txBody>
      </p:sp>
      <p:sp>
        <p:nvSpPr>
          <p:cNvPr id="50" name="49 Redondear rectángulo de esquina diagonal"/>
          <p:cNvSpPr/>
          <p:nvPr/>
        </p:nvSpPr>
        <p:spPr>
          <a:xfrm>
            <a:off x="503548" y="3284984"/>
            <a:ext cx="8136904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300" b="1" dirty="0">
                <a:solidFill>
                  <a:schemeClr val="bg1"/>
                </a:solidFill>
                <a:latin typeface="Arial"/>
                <a:cs typeface="Arial"/>
              </a:rPr>
              <a:t>4. Retos ambientales en las metrópolis</a:t>
            </a:r>
            <a:endParaRPr lang="es-MX" sz="1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1" name="50 Redondear rectángulo de esquina diagonal"/>
          <p:cNvSpPr/>
          <p:nvPr/>
        </p:nvSpPr>
        <p:spPr>
          <a:xfrm>
            <a:off x="503548" y="3789040"/>
            <a:ext cx="8136904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/>
            <a:r>
              <a:rPr lang="es-ES" sz="1300" dirty="0">
                <a:solidFill>
                  <a:schemeClr val="bg1"/>
                </a:solidFill>
                <a:latin typeface="Arial"/>
                <a:cs typeface="Arial"/>
              </a:rPr>
              <a:t>5. </a:t>
            </a:r>
            <a:r>
              <a:rPr lang="es-ES" sz="1300" b="1" dirty="0">
                <a:solidFill>
                  <a:schemeClr val="bg1"/>
                </a:solidFill>
                <a:latin typeface="Arial"/>
                <a:cs typeface="Arial"/>
              </a:rPr>
              <a:t>Retos de infraestructura, conectividad y movilidad. </a:t>
            </a:r>
          </a:p>
        </p:txBody>
      </p:sp>
      <p:sp>
        <p:nvSpPr>
          <p:cNvPr id="52" name="51 Redondear rectángulo de esquina diagonal"/>
          <p:cNvSpPr/>
          <p:nvPr/>
        </p:nvSpPr>
        <p:spPr>
          <a:xfrm>
            <a:off x="503548" y="4293096"/>
            <a:ext cx="8136904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/>
            <a:r>
              <a:rPr lang="es-ES" sz="1300" b="1" dirty="0">
                <a:solidFill>
                  <a:schemeClr val="bg1"/>
                </a:solidFill>
                <a:latin typeface="Arial"/>
                <a:cs typeface="Arial"/>
              </a:rPr>
              <a:t>6. Retos de gobernabilidad, seguridad pública e impartición de justicia.</a:t>
            </a:r>
          </a:p>
        </p:txBody>
      </p:sp>
      <p:sp>
        <p:nvSpPr>
          <p:cNvPr id="53" name="52 Redondear rectángulo de esquina diagonal"/>
          <p:cNvSpPr/>
          <p:nvPr/>
        </p:nvSpPr>
        <p:spPr>
          <a:xfrm>
            <a:off x="503548" y="4797152"/>
            <a:ext cx="8136904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/>
            <a:r>
              <a:rPr lang="es-ES" sz="1300" b="1" dirty="0">
                <a:solidFill>
                  <a:schemeClr val="bg1"/>
                </a:solidFill>
                <a:latin typeface="Arial"/>
                <a:cs typeface="Arial"/>
              </a:rPr>
              <a:t>7.  Actualización de los aspectos jurídicos, administrativos y financieros.</a:t>
            </a:r>
          </a:p>
        </p:txBody>
      </p:sp>
      <p:grpSp>
        <p:nvGrpSpPr>
          <p:cNvPr id="9" name="Agrupar 8"/>
          <p:cNvGrpSpPr/>
          <p:nvPr/>
        </p:nvGrpSpPr>
        <p:grpSpPr>
          <a:xfrm>
            <a:off x="503548" y="1772816"/>
            <a:ext cx="8343220" cy="360040"/>
            <a:chOff x="503548" y="1772816"/>
            <a:chExt cx="8343220" cy="360040"/>
          </a:xfrm>
        </p:grpSpPr>
        <p:sp>
          <p:nvSpPr>
            <p:cNvPr id="7" name="6 Redondear rectángulo de esquina diagonal"/>
            <p:cNvSpPr/>
            <p:nvPr/>
          </p:nvSpPr>
          <p:spPr>
            <a:xfrm>
              <a:off x="503548" y="1772816"/>
              <a:ext cx="8136904" cy="360040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300" b="1" dirty="0">
                  <a:solidFill>
                    <a:schemeClr val="bg1"/>
                  </a:solidFill>
                  <a:latin typeface="Arial"/>
                  <a:cs typeface="Arial"/>
                </a:rPr>
                <a:t>1. Planeación regional y de desarrollo urbano, vivienda digna y segura.</a:t>
              </a:r>
              <a:endParaRPr lang="es-MX" sz="13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6" name="5 Triángulo isósceles">
              <a:hlinkClick r:id="rId4" action="ppaction://hlinksldjump"/>
            </p:cNvPr>
            <p:cNvSpPr/>
            <p:nvPr/>
          </p:nvSpPr>
          <p:spPr>
            <a:xfrm rot="10800000">
              <a:off x="8316416" y="1916832"/>
              <a:ext cx="530352" cy="216024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marL="285750" indent="-285750" algn="just">
                <a:buFont typeface="Arial" pitchFamily="34" charset="0"/>
                <a:buChar char="•"/>
              </a:pPr>
              <a:endParaRPr lang="es-MX" sz="1600" b="1" dirty="0"/>
            </a:p>
          </p:txBody>
        </p:sp>
      </p:grpSp>
      <p:grpSp>
        <p:nvGrpSpPr>
          <p:cNvPr id="11" name="Agrupar 10"/>
          <p:cNvGrpSpPr/>
          <p:nvPr/>
        </p:nvGrpSpPr>
        <p:grpSpPr>
          <a:xfrm>
            <a:off x="503548" y="2276872"/>
            <a:ext cx="8388932" cy="360040"/>
            <a:chOff x="503548" y="2276872"/>
            <a:chExt cx="8388932" cy="360040"/>
          </a:xfrm>
        </p:grpSpPr>
        <p:sp>
          <p:nvSpPr>
            <p:cNvPr id="48" name="47 Redondear rectángulo de esquina diagonal"/>
            <p:cNvSpPr/>
            <p:nvPr/>
          </p:nvSpPr>
          <p:spPr>
            <a:xfrm>
              <a:off x="503548" y="2276872"/>
              <a:ext cx="8136904" cy="360040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300" dirty="0">
                  <a:solidFill>
                    <a:schemeClr val="bg1"/>
                  </a:solidFill>
                  <a:latin typeface="Arial"/>
                  <a:cs typeface="Arial"/>
                </a:rPr>
                <a:t>2</a:t>
              </a:r>
              <a:r>
                <a:rPr lang="es-ES" sz="1300" b="1" dirty="0">
                  <a:solidFill>
                    <a:schemeClr val="bg1"/>
                  </a:solidFill>
                  <a:latin typeface="Arial"/>
                  <a:cs typeface="Arial"/>
                </a:rPr>
                <a:t>. Retos Sociales</a:t>
              </a:r>
              <a:endParaRPr lang="es-MX" sz="13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9" name="18 Triángulo isósceles">
              <a:hlinkClick r:id="rId5" action="ppaction://hlinksldjump"/>
            </p:cNvPr>
            <p:cNvSpPr/>
            <p:nvPr/>
          </p:nvSpPr>
          <p:spPr>
            <a:xfrm rot="10800000">
              <a:off x="8362128" y="2420888"/>
              <a:ext cx="530352" cy="216024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marL="285750" indent="-285750" algn="just">
                <a:buFont typeface="Arial" pitchFamily="34" charset="0"/>
                <a:buChar char="•"/>
              </a:pPr>
              <a:endParaRPr lang="es-MX" sz="1600" b="1" dirty="0"/>
            </a:p>
          </p:txBody>
        </p:sp>
      </p:grpSp>
      <p:sp>
        <p:nvSpPr>
          <p:cNvPr id="20" name="19 Triángulo isósceles">
            <a:hlinkClick r:id="rId6" action="ppaction://hlinksldjump"/>
          </p:cNvPr>
          <p:cNvSpPr/>
          <p:nvPr/>
        </p:nvSpPr>
        <p:spPr>
          <a:xfrm rot="10800000">
            <a:off x="8388424" y="2924944"/>
            <a:ext cx="530352" cy="21602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s-MX" sz="1600" b="1" dirty="0"/>
          </a:p>
        </p:txBody>
      </p:sp>
      <p:sp>
        <p:nvSpPr>
          <p:cNvPr id="21" name="20 Triángulo isósceles">
            <a:hlinkClick r:id="rId7" action="ppaction://hlinksldjump"/>
          </p:cNvPr>
          <p:cNvSpPr/>
          <p:nvPr/>
        </p:nvSpPr>
        <p:spPr>
          <a:xfrm rot="10800000">
            <a:off x="8388424" y="3429000"/>
            <a:ext cx="530352" cy="21602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s-MX" sz="1600" b="1" dirty="0"/>
          </a:p>
        </p:txBody>
      </p:sp>
      <p:sp>
        <p:nvSpPr>
          <p:cNvPr id="22" name="21 Triángulo isósceles">
            <a:hlinkClick r:id="rId8" action="ppaction://hlinksldjump"/>
          </p:cNvPr>
          <p:cNvSpPr/>
          <p:nvPr/>
        </p:nvSpPr>
        <p:spPr>
          <a:xfrm rot="10800000">
            <a:off x="8388424" y="3933056"/>
            <a:ext cx="530352" cy="21602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s-MX" sz="1600" b="1" dirty="0"/>
          </a:p>
        </p:txBody>
      </p:sp>
      <p:sp>
        <p:nvSpPr>
          <p:cNvPr id="8" name="7 Flecha derecha">
            <a:hlinkClick r:id="rId9" action="ppaction://hlinksldjump"/>
          </p:cNvPr>
          <p:cNvSpPr/>
          <p:nvPr/>
        </p:nvSpPr>
        <p:spPr>
          <a:xfrm>
            <a:off x="7164288" y="5873904"/>
            <a:ext cx="1250432" cy="342320"/>
          </a:xfrm>
          <a:prstGeom prst="rightArrow">
            <a:avLst>
              <a:gd name="adj1" fmla="val 73721"/>
              <a:gd name="adj2" fmla="val 58041"/>
            </a:avLst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es-MX" sz="1050" b="1" dirty="0" smtClean="0">
                <a:solidFill>
                  <a:schemeClr val="bg1"/>
                </a:solidFill>
                <a:latin typeface="Arial"/>
                <a:cs typeface="Arial"/>
              </a:rPr>
              <a:t>CONTINUAR</a:t>
            </a:r>
            <a:endParaRPr lang="es-MX" sz="105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23 Triángulo isósceles">
            <a:hlinkClick r:id="rId10" action="ppaction://hlinksldjump"/>
          </p:cNvPr>
          <p:cNvSpPr/>
          <p:nvPr/>
        </p:nvSpPr>
        <p:spPr>
          <a:xfrm rot="10800000">
            <a:off x="8388424" y="4869160"/>
            <a:ext cx="530352" cy="21602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s-MX" sz="1600" b="1" dirty="0"/>
          </a:p>
        </p:txBody>
      </p:sp>
    </p:spTree>
    <p:extLst>
      <p:ext uri="{BB962C8B-B14F-4D97-AF65-F5344CB8AC3E}">
        <p14:creationId xmlns:p14="http://schemas.microsoft.com/office/powerpoint/2010/main" val="53132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7667625" cy="977900"/>
          </a:xfrm>
          <a:prstGeom prst="rect">
            <a:avLst/>
          </a:prstGeom>
          <a:solidFill>
            <a:srgbClr val="4E6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s-MX" b="1" dirty="0">
                <a:solidFill>
                  <a:schemeClr val="bg1"/>
                </a:solidFill>
                <a:latin typeface="Arial" pitchFamily="34" charset="0"/>
                <a:ea typeface="Adobe Fangsong Std R" pitchFamily="18" charset="-128"/>
                <a:cs typeface="Arial" pitchFamily="34" charset="0"/>
              </a:rPr>
              <a:t>4. Agenda Básica Metropolitana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26349" y="0"/>
            <a:ext cx="1717651" cy="97790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80312" y="0"/>
            <a:ext cx="92075" cy="977900"/>
          </a:xfrm>
          <a:prstGeom prst="rect">
            <a:avLst/>
          </a:prstGeom>
          <a:solidFill>
            <a:srgbClr val="87A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Picture 2" descr="C:\Users\equipo 4\Desktop\logotipo copy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8242"/>
            <a:ext cx="1512168" cy="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84" y="188640"/>
            <a:ext cx="2117720" cy="65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8" name="47 Redondear rectángulo de esquina diagonal"/>
          <p:cNvSpPr/>
          <p:nvPr/>
        </p:nvSpPr>
        <p:spPr>
          <a:xfrm>
            <a:off x="503548" y="2996952"/>
            <a:ext cx="8136904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s-E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Retos Sociales</a:t>
            </a:r>
            <a:endParaRPr lang="es-MX" sz="1300" dirty="0">
              <a:solidFill>
                <a:schemeClr val="bg1"/>
              </a:solidFill>
            </a:endParaRPr>
          </a:p>
        </p:txBody>
      </p:sp>
      <p:sp>
        <p:nvSpPr>
          <p:cNvPr id="49" name="48 Redondear rectángulo de esquina diagonal"/>
          <p:cNvSpPr/>
          <p:nvPr/>
        </p:nvSpPr>
        <p:spPr>
          <a:xfrm>
            <a:off x="503548" y="3501008"/>
            <a:ext cx="8136904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/>
            <a:r>
              <a:rPr lang="es-E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Retos para el desarrollo económico y competitividad. Sistema Complementario de Ciudades.</a:t>
            </a:r>
          </a:p>
        </p:txBody>
      </p:sp>
      <p:sp>
        <p:nvSpPr>
          <p:cNvPr id="50" name="49 Redondear rectángulo de esquina diagonal"/>
          <p:cNvSpPr/>
          <p:nvPr/>
        </p:nvSpPr>
        <p:spPr>
          <a:xfrm>
            <a:off x="503548" y="4005064"/>
            <a:ext cx="8136904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Retos ambientales en las metrópolis</a:t>
            </a:r>
            <a:endParaRPr lang="es-MX" sz="1300" dirty="0">
              <a:solidFill>
                <a:schemeClr val="bg1"/>
              </a:solidFill>
            </a:endParaRPr>
          </a:p>
        </p:txBody>
      </p:sp>
      <p:sp>
        <p:nvSpPr>
          <p:cNvPr id="51" name="50 Redondear rectángulo de esquina diagonal"/>
          <p:cNvSpPr/>
          <p:nvPr/>
        </p:nvSpPr>
        <p:spPr>
          <a:xfrm>
            <a:off x="503548" y="4509120"/>
            <a:ext cx="8136904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/>
            <a:r>
              <a:rPr lang="es-ES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s-E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Retos de infraestructura, conectividad y movilidad. </a:t>
            </a:r>
          </a:p>
        </p:txBody>
      </p:sp>
      <p:sp>
        <p:nvSpPr>
          <p:cNvPr id="52" name="51 Redondear rectángulo de esquina diagonal"/>
          <p:cNvSpPr/>
          <p:nvPr/>
        </p:nvSpPr>
        <p:spPr>
          <a:xfrm>
            <a:off x="503548" y="5013176"/>
            <a:ext cx="8136904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/>
            <a:r>
              <a:rPr lang="es-E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 Retos de gobernabilidad, seguridad pública e impartición de justicia.</a:t>
            </a:r>
          </a:p>
        </p:txBody>
      </p:sp>
      <p:sp>
        <p:nvSpPr>
          <p:cNvPr id="53" name="52 Redondear rectángulo de esquina diagonal"/>
          <p:cNvSpPr/>
          <p:nvPr/>
        </p:nvSpPr>
        <p:spPr>
          <a:xfrm>
            <a:off x="503548" y="5517232"/>
            <a:ext cx="8136904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/>
            <a:r>
              <a:rPr lang="es-E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  Actualización de los aspectos jurídicos, administrativos y financieros.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80231" y="2114853"/>
            <a:ext cx="7416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lvl="2" indent="-84138">
              <a:buFont typeface="+mj-lt"/>
              <a:buAutoNum type="alphaLcParenR"/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Acceso a servicios públicos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0850" lvl="2"/>
            <a:endParaRPr lang="es-ES" sz="1200" dirty="0">
              <a:latin typeface="Arial" pitchFamily="34" charset="0"/>
              <a:cs typeface="Arial" pitchFamily="34" charset="0"/>
            </a:endParaRPr>
          </a:p>
          <a:p>
            <a:pPr marL="534988" lvl="2" indent="-84138">
              <a:buFont typeface="+mj-lt"/>
              <a:buAutoNum type="alphaLcParenR"/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Manejo de racional y sustentable del uso de suelo y del nivel de concentración poblacional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9" name="18 Redondear rectángulo de esquina diagonal"/>
          <p:cNvSpPr/>
          <p:nvPr/>
        </p:nvSpPr>
        <p:spPr>
          <a:xfrm>
            <a:off x="503548" y="1772816"/>
            <a:ext cx="8136904" cy="360040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Planeación regional y de desarrollo urbano, vivienda digna y segura.</a:t>
            </a:r>
            <a:endParaRPr lang="es-MX" sz="1300" dirty="0">
              <a:solidFill>
                <a:schemeClr val="bg1"/>
              </a:solidFill>
            </a:endParaRPr>
          </a:p>
        </p:txBody>
      </p:sp>
      <p:sp>
        <p:nvSpPr>
          <p:cNvPr id="21" name="20 Triángulo isósceles">
            <a:hlinkClick r:id="rId4" action="ppaction://hlinksldjump"/>
          </p:cNvPr>
          <p:cNvSpPr/>
          <p:nvPr/>
        </p:nvSpPr>
        <p:spPr>
          <a:xfrm>
            <a:off x="7831776" y="2708920"/>
            <a:ext cx="530352" cy="216024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s-MX" sz="1600" b="1" dirty="0"/>
          </a:p>
        </p:txBody>
      </p:sp>
      <p:sp>
        <p:nvSpPr>
          <p:cNvPr id="20" name="4 Rectángulo"/>
          <p:cNvSpPr/>
          <p:nvPr/>
        </p:nvSpPr>
        <p:spPr>
          <a:xfrm>
            <a:off x="251520" y="1115452"/>
            <a:ext cx="3416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Agenda Básica Metropolitana</a:t>
            </a:r>
          </a:p>
        </p:txBody>
      </p:sp>
    </p:spTree>
    <p:extLst>
      <p:ext uri="{BB962C8B-B14F-4D97-AF65-F5344CB8AC3E}">
        <p14:creationId xmlns:p14="http://schemas.microsoft.com/office/powerpoint/2010/main" val="123830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7667625" cy="977900"/>
          </a:xfrm>
          <a:prstGeom prst="rect">
            <a:avLst/>
          </a:prstGeom>
          <a:solidFill>
            <a:srgbClr val="4E6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s-MX" b="1" dirty="0">
                <a:solidFill>
                  <a:schemeClr val="bg1"/>
                </a:solidFill>
                <a:latin typeface="Arial" pitchFamily="34" charset="0"/>
                <a:ea typeface="Adobe Fangsong Std R" pitchFamily="18" charset="-128"/>
                <a:cs typeface="Arial" pitchFamily="34" charset="0"/>
              </a:rPr>
              <a:t>4. Agenda Básica Metropolitana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26349" y="0"/>
            <a:ext cx="1717651" cy="97790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80312" y="0"/>
            <a:ext cx="92075" cy="977900"/>
          </a:xfrm>
          <a:prstGeom prst="rect">
            <a:avLst/>
          </a:prstGeom>
          <a:solidFill>
            <a:srgbClr val="87A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Picture 2" descr="C:\Users\equipo 4\Desktop\logotipo copy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8242"/>
            <a:ext cx="1512168" cy="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84" y="188640"/>
            <a:ext cx="2117720" cy="65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9" name="48 Redondear rectángulo de esquina diagonal"/>
          <p:cNvSpPr/>
          <p:nvPr/>
        </p:nvSpPr>
        <p:spPr>
          <a:xfrm>
            <a:off x="503548" y="3429000"/>
            <a:ext cx="8136904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/>
            <a:r>
              <a:rPr lang="es-E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Retos para el desarrollo económico y competitividad. Sistema Complementario de Ciudades.</a:t>
            </a:r>
          </a:p>
        </p:txBody>
      </p:sp>
      <p:sp>
        <p:nvSpPr>
          <p:cNvPr id="50" name="49 Redondear rectángulo de esquina diagonal"/>
          <p:cNvSpPr/>
          <p:nvPr/>
        </p:nvSpPr>
        <p:spPr>
          <a:xfrm>
            <a:off x="503548" y="3933056"/>
            <a:ext cx="8136904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Retos ambientales en las metrópolis</a:t>
            </a:r>
            <a:endParaRPr lang="es-MX" sz="1300" dirty="0">
              <a:solidFill>
                <a:schemeClr val="bg1"/>
              </a:solidFill>
            </a:endParaRPr>
          </a:p>
        </p:txBody>
      </p:sp>
      <p:sp>
        <p:nvSpPr>
          <p:cNvPr id="51" name="50 Redondear rectángulo de esquina diagonal"/>
          <p:cNvSpPr/>
          <p:nvPr/>
        </p:nvSpPr>
        <p:spPr>
          <a:xfrm>
            <a:off x="503548" y="4437112"/>
            <a:ext cx="8136904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/>
            <a:r>
              <a:rPr lang="es-ES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s-E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Retos de infraestructura, conectividad y movilidad. </a:t>
            </a:r>
          </a:p>
        </p:txBody>
      </p:sp>
      <p:sp>
        <p:nvSpPr>
          <p:cNvPr id="52" name="51 Redondear rectángulo de esquina diagonal"/>
          <p:cNvSpPr/>
          <p:nvPr/>
        </p:nvSpPr>
        <p:spPr>
          <a:xfrm>
            <a:off x="503548" y="4941168"/>
            <a:ext cx="8136904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/>
            <a:r>
              <a:rPr lang="es-E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 Retos de gobernabilidad, seguridad pública e impartición de justicia.</a:t>
            </a:r>
          </a:p>
        </p:txBody>
      </p:sp>
      <p:sp>
        <p:nvSpPr>
          <p:cNvPr id="53" name="52 Redondear rectángulo de esquina diagonal"/>
          <p:cNvSpPr/>
          <p:nvPr/>
        </p:nvSpPr>
        <p:spPr>
          <a:xfrm>
            <a:off x="503548" y="5445224"/>
            <a:ext cx="8136904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/>
            <a:r>
              <a:rPr lang="es-E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  Actualización de los aspectos jurídicos, administrativos y financieros.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827584" y="2636912"/>
            <a:ext cx="6984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400" dirty="0" smtClean="0">
                <a:latin typeface="Arial" pitchFamily="34" charset="0"/>
                <a:cs typeface="Arial" pitchFamily="34" charset="0"/>
              </a:rPr>
              <a:t>a) Calidad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de vida y cohesión social, identidad y capital social, acceso a la salud,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la educación y la cultura.</a:t>
            </a:r>
          </a:p>
          <a:p>
            <a:pPr lvl="0"/>
            <a:r>
              <a:rPr lang="es-ES" sz="1400" dirty="0" smtClean="0">
                <a:latin typeface="Arial" pitchFamily="34" charset="0"/>
                <a:cs typeface="Arial" pitchFamily="34" charset="0"/>
              </a:rPr>
              <a:t>b) Estudios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sobre cohesión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social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9" name="18 Triángulo isósceles">
            <a:hlinkClick r:id="rId4" action="ppaction://hlinksldjump"/>
          </p:cNvPr>
          <p:cNvSpPr/>
          <p:nvPr/>
        </p:nvSpPr>
        <p:spPr>
          <a:xfrm>
            <a:off x="7831776" y="2996952"/>
            <a:ext cx="530352" cy="216024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s-MX" sz="1600" b="1" dirty="0"/>
          </a:p>
        </p:txBody>
      </p:sp>
      <p:sp>
        <p:nvSpPr>
          <p:cNvPr id="26" name="25 Redondear rectángulo de esquina diagonal"/>
          <p:cNvSpPr/>
          <p:nvPr/>
        </p:nvSpPr>
        <p:spPr>
          <a:xfrm>
            <a:off x="503548" y="1772816"/>
            <a:ext cx="8136904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Planeación regional y de desarrollo urbano, vivienda digna y segura.</a:t>
            </a:r>
            <a:endParaRPr lang="es-MX" sz="1300" dirty="0">
              <a:solidFill>
                <a:schemeClr val="bg1"/>
              </a:solidFill>
            </a:endParaRPr>
          </a:p>
        </p:txBody>
      </p:sp>
      <p:sp>
        <p:nvSpPr>
          <p:cNvPr id="27" name="26 Redondear rectángulo de esquina diagonal"/>
          <p:cNvSpPr/>
          <p:nvPr/>
        </p:nvSpPr>
        <p:spPr>
          <a:xfrm>
            <a:off x="503548" y="2276872"/>
            <a:ext cx="8136904" cy="360040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s-E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Retos Sociales</a:t>
            </a:r>
            <a:endParaRPr lang="es-MX" sz="1300" dirty="0">
              <a:solidFill>
                <a:schemeClr val="bg1"/>
              </a:solidFill>
            </a:endParaRPr>
          </a:p>
        </p:txBody>
      </p:sp>
      <p:sp>
        <p:nvSpPr>
          <p:cNvPr id="20" name="4 Rectángulo"/>
          <p:cNvSpPr/>
          <p:nvPr/>
        </p:nvSpPr>
        <p:spPr>
          <a:xfrm>
            <a:off x="251520" y="1115452"/>
            <a:ext cx="3416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Agenda Básica Metropolitana</a:t>
            </a:r>
          </a:p>
        </p:txBody>
      </p:sp>
    </p:spTree>
    <p:extLst>
      <p:ext uri="{BB962C8B-B14F-4D97-AF65-F5344CB8AC3E}">
        <p14:creationId xmlns:p14="http://schemas.microsoft.com/office/powerpoint/2010/main" val="278645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7667625" cy="977900"/>
          </a:xfrm>
          <a:prstGeom prst="rect">
            <a:avLst/>
          </a:prstGeom>
          <a:solidFill>
            <a:srgbClr val="4E6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s-MX" b="1" dirty="0">
                <a:solidFill>
                  <a:schemeClr val="bg1"/>
                </a:solidFill>
                <a:latin typeface="Arial" pitchFamily="34" charset="0"/>
                <a:ea typeface="Adobe Fangsong Std R" pitchFamily="18" charset="-128"/>
                <a:cs typeface="Arial" pitchFamily="34" charset="0"/>
              </a:rPr>
              <a:t>4. Agenda Básica Metropolitana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26349" y="0"/>
            <a:ext cx="1717651" cy="97790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80312" y="0"/>
            <a:ext cx="92075" cy="977900"/>
          </a:xfrm>
          <a:prstGeom prst="rect">
            <a:avLst/>
          </a:prstGeom>
          <a:solidFill>
            <a:srgbClr val="87A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Picture 2" descr="C:\Users\equipo 4\Desktop\logotipo copy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8242"/>
            <a:ext cx="1512168" cy="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84" y="188640"/>
            <a:ext cx="2117720" cy="65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0" name="49 Redondear rectángulo de esquina diagonal"/>
          <p:cNvSpPr/>
          <p:nvPr/>
        </p:nvSpPr>
        <p:spPr>
          <a:xfrm>
            <a:off x="503548" y="3789040"/>
            <a:ext cx="8136904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Retos ambientales en las metrópolis</a:t>
            </a:r>
            <a:endParaRPr lang="es-MX" sz="1300" dirty="0">
              <a:solidFill>
                <a:schemeClr val="bg1"/>
              </a:solidFill>
            </a:endParaRPr>
          </a:p>
        </p:txBody>
      </p:sp>
      <p:sp>
        <p:nvSpPr>
          <p:cNvPr id="51" name="50 Redondear rectángulo de esquina diagonal"/>
          <p:cNvSpPr/>
          <p:nvPr/>
        </p:nvSpPr>
        <p:spPr>
          <a:xfrm>
            <a:off x="503548" y="4293096"/>
            <a:ext cx="8136904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/>
            <a:r>
              <a:rPr lang="es-ES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s-E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Retos de infraestructura, conectividad y movilidad. </a:t>
            </a:r>
          </a:p>
        </p:txBody>
      </p:sp>
      <p:sp>
        <p:nvSpPr>
          <p:cNvPr id="52" name="51 Redondear rectángulo de esquina diagonal"/>
          <p:cNvSpPr/>
          <p:nvPr/>
        </p:nvSpPr>
        <p:spPr>
          <a:xfrm>
            <a:off x="503548" y="4797152"/>
            <a:ext cx="8136904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/>
            <a:r>
              <a:rPr lang="es-E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 Retos de gobernabilidad, seguridad pública e impartición de justicia.</a:t>
            </a:r>
          </a:p>
        </p:txBody>
      </p:sp>
      <p:sp>
        <p:nvSpPr>
          <p:cNvPr id="53" name="52 Redondear rectángulo de esquina diagonal"/>
          <p:cNvSpPr/>
          <p:nvPr/>
        </p:nvSpPr>
        <p:spPr>
          <a:xfrm>
            <a:off x="503548" y="5301208"/>
            <a:ext cx="8136904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/>
            <a:r>
              <a:rPr lang="es-E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  Actualización de los aspectos jurídicos, administrativos y financieros.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67544" y="3193812"/>
            <a:ext cx="6390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lvl="1" indent="-84138" algn="just">
              <a:buFont typeface="+mj-lt"/>
              <a:buAutoNum type="alphaLcParenR"/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Metrópolis y la sociedad del conocimiento, innovación científica y tecnológica. </a:t>
            </a:r>
          </a:p>
        </p:txBody>
      </p:sp>
      <p:sp>
        <p:nvSpPr>
          <p:cNvPr id="19" name="18 Triángulo isósceles">
            <a:hlinkClick r:id="rId4" action="ppaction://hlinksldjump"/>
          </p:cNvPr>
          <p:cNvSpPr/>
          <p:nvPr/>
        </p:nvSpPr>
        <p:spPr>
          <a:xfrm>
            <a:off x="7831776" y="3429000"/>
            <a:ext cx="530352" cy="216024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s-MX" sz="1600" b="1" dirty="0"/>
          </a:p>
        </p:txBody>
      </p:sp>
      <p:sp>
        <p:nvSpPr>
          <p:cNvPr id="26" name="25 Redondear rectángulo de esquina diagonal"/>
          <p:cNvSpPr/>
          <p:nvPr/>
        </p:nvSpPr>
        <p:spPr>
          <a:xfrm>
            <a:off x="503548" y="1772816"/>
            <a:ext cx="8136904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Planeación regional y de desarrollo urbano, vivienda digna y segura.</a:t>
            </a:r>
            <a:endParaRPr lang="es-MX" sz="1300" dirty="0">
              <a:solidFill>
                <a:schemeClr val="bg1"/>
              </a:solidFill>
            </a:endParaRPr>
          </a:p>
        </p:txBody>
      </p:sp>
      <p:sp>
        <p:nvSpPr>
          <p:cNvPr id="27" name="26 Redondear rectángulo de esquina diagonal"/>
          <p:cNvSpPr/>
          <p:nvPr/>
        </p:nvSpPr>
        <p:spPr>
          <a:xfrm>
            <a:off x="503548" y="2276872"/>
            <a:ext cx="8136904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s-E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Retos Sociales</a:t>
            </a:r>
            <a:endParaRPr lang="es-MX" sz="1300" dirty="0">
              <a:solidFill>
                <a:schemeClr val="bg1"/>
              </a:solidFill>
            </a:endParaRPr>
          </a:p>
        </p:txBody>
      </p:sp>
      <p:sp>
        <p:nvSpPr>
          <p:cNvPr id="28" name="27 Redondear rectángulo de esquina diagonal"/>
          <p:cNvSpPr/>
          <p:nvPr/>
        </p:nvSpPr>
        <p:spPr>
          <a:xfrm>
            <a:off x="503548" y="2780928"/>
            <a:ext cx="8136904" cy="360040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/>
            <a:r>
              <a:rPr lang="es-E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Retos para el desarrollo económico y competitividad. Sistema Complementario de Ciudades.</a:t>
            </a:r>
          </a:p>
        </p:txBody>
      </p:sp>
      <p:sp>
        <p:nvSpPr>
          <p:cNvPr id="20" name="4 Rectángulo"/>
          <p:cNvSpPr/>
          <p:nvPr/>
        </p:nvSpPr>
        <p:spPr>
          <a:xfrm>
            <a:off x="251520" y="1115452"/>
            <a:ext cx="3416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Agenda Básica Metropolitana</a:t>
            </a:r>
          </a:p>
        </p:txBody>
      </p:sp>
    </p:spTree>
    <p:extLst>
      <p:ext uri="{BB962C8B-B14F-4D97-AF65-F5344CB8AC3E}">
        <p14:creationId xmlns:p14="http://schemas.microsoft.com/office/powerpoint/2010/main" val="303770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7667625" cy="977900"/>
          </a:xfrm>
          <a:prstGeom prst="rect">
            <a:avLst/>
          </a:prstGeom>
          <a:solidFill>
            <a:srgbClr val="4E6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s-MX" b="1" dirty="0">
                <a:solidFill>
                  <a:schemeClr val="bg1"/>
                </a:solidFill>
                <a:latin typeface="Arial" pitchFamily="34" charset="0"/>
                <a:ea typeface="Adobe Fangsong Std R" pitchFamily="18" charset="-128"/>
                <a:cs typeface="Arial" pitchFamily="34" charset="0"/>
              </a:rPr>
              <a:t>4. Agenda Básica Metropolitana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26349" y="0"/>
            <a:ext cx="1717651" cy="97790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80312" y="0"/>
            <a:ext cx="92075" cy="977900"/>
          </a:xfrm>
          <a:prstGeom prst="rect">
            <a:avLst/>
          </a:prstGeom>
          <a:solidFill>
            <a:srgbClr val="87A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Picture 2" descr="C:\Users\equipo 4\Desktop\logotipo copy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8242"/>
            <a:ext cx="1512168" cy="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84" y="188640"/>
            <a:ext cx="2117720" cy="65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1" name="50 Redondear rectángulo de esquina diagonal"/>
          <p:cNvSpPr/>
          <p:nvPr/>
        </p:nvSpPr>
        <p:spPr>
          <a:xfrm>
            <a:off x="503548" y="5013176"/>
            <a:ext cx="8136904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/>
            <a:r>
              <a:rPr lang="es-ES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s-E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Retos de infraestructura, conectividad y movilidad. </a:t>
            </a:r>
          </a:p>
        </p:txBody>
      </p:sp>
      <p:sp>
        <p:nvSpPr>
          <p:cNvPr id="52" name="51 Redondear rectángulo de esquina diagonal"/>
          <p:cNvSpPr/>
          <p:nvPr/>
        </p:nvSpPr>
        <p:spPr>
          <a:xfrm>
            <a:off x="503548" y="5517232"/>
            <a:ext cx="8136904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/>
            <a:r>
              <a:rPr lang="es-E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 Retos de gobernabilidad, seguridad pública e impartición de justicia.</a:t>
            </a:r>
          </a:p>
        </p:txBody>
      </p:sp>
      <p:sp>
        <p:nvSpPr>
          <p:cNvPr id="53" name="52 Redondear rectángulo de esquina diagonal"/>
          <p:cNvSpPr/>
          <p:nvPr/>
        </p:nvSpPr>
        <p:spPr>
          <a:xfrm>
            <a:off x="503548" y="6021288"/>
            <a:ext cx="8136904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/>
            <a:r>
              <a:rPr lang="es-E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  Actualización de los aspectos jurídicos, administrativos y financieros.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55576" y="3717032"/>
            <a:ext cx="62646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2" indent="-95250" algn="just">
              <a:buFont typeface="+mj-lt"/>
              <a:buAutoNum type="alphaLcParenR"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Recursos hídricos y tratamiento de aguas residuales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 marL="177800" lvl="2" indent="-95250" algn="just">
              <a:buFont typeface="+mj-lt"/>
              <a:buAutoNum type="alphaLcParenR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Manejo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de desechos sólidos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pPr marL="177800" lvl="2" indent="-95250" algn="just">
              <a:buFont typeface="+mj-lt"/>
              <a:buAutoNum type="alphaLcParenR"/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Reducción </a:t>
            </a:r>
            <a:r>
              <a:rPr lang="es-MX" sz="1400" dirty="0">
                <a:latin typeface="Arial" pitchFamily="34" charset="0"/>
                <a:cs typeface="Arial" pitchFamily="34" charset="0"/>
              </a:rPr>
              <a:t>de la contaminación ambiental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 marL="177800" lvl="2" indent="-95250" algn="just">
              <a:buFont typeface="+mj-lt"/>
              <a:buAutoNum type="alphaLcParenR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Protección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civil y atlas de riesgo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77800" lvl="2" indent="-95250" algn="just">
              <a:buFont typeface="+mj-lt"/>
              <a:buAutoNum type="alphaLcParenR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Zonas de protección Ecológica y Áreas Naturales Protegidas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Triángulo isósceles">
            <a:hlinkClick r:id="rId4" action="ppaction://hlinksldjump"/>
          </p:cNvPr>
          <p:cNvSpPr/>
          <p:nvPr/>
        </p:nvSpPr>
        <p:spPr>
          <a:xfrm>
            <a:off x="7831776" y="4653136"/>
            <a:ext cx="530352" cy="216024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s-MX" sz="1600" b="1" dirty="0"/>
          </a:p>
        </p:txBody>
      </p:sp>
      <p:sp>
        <p:nvSpPr>
          <p:cNvPr id="26" name="25 Redondear rectángulo de esquina diagonal"/>
          <p:cNvSpPr/>
          <p:nvPr/>
        </p:nvSpPr>
        <p:spPr>
          <a:xfrm>
            <a:off x="503548" y="1772816"/>
            <a:ext cx="8136904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Planeación regional y de desarrollo urbano, vivienda digna y segura.</a:t>
            </a:r>
            <a:endParaRPr lang="es-MX" sz="1300" dirty="0">
              <a:solidFill>
                <a:schemeClr val="bg1"/>
              </a:solidFill>
            </a:endParaRPr>
          </a:p>
        </p:txBody>
      </p:sp>
      <p:sp>
        <p:nvSpPr>
          <p:cNvPr id="27" name="26 Redondear rectángulo de esquina diagonal"/>
          <p:cNvSpPr/>
          <p:nvPr/>
        </p:nvSpPr>
        <p:spPr>
          <a:xfrm>
            <a:off x="503548" y="2276872"/>
            <a:ext cx="8136904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s-E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Retos Sociales</a:t>
            </a:r>
            <a:endParaRPr lang="es-MX" sz="1300" dirty="0">
              <a:solidFill>
                <a:schemeClr val="bg1"/>
              </a:solidFill>
            </a:endParaRPr>
          </a:p>
        </p:txBody>
      </p:sp>
      <p:sp>
        <p:nvSpPr>
          <p:cNvPr id="28" name="27 Redondear rectángulo de esquina diagonal"/>
          <p:cNvSpPr/>
          <p:nvPr/>
        </p:nvSpPr>
        <p:spPr>
          <a:xfrm>
            <a:off x="503548" y="2780928"/>
            <a:ext cx="8136904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/>
            <a:r>
              <a:rPr lang="es-E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Retos para el desarrollo económico y competitividad. Sistema Complementario de Ciudades.</a:t>
            </a:r>
          </a:p>
        </p:txBody>
      </p:sp>
      <p:sp>
        <p:nvSpPr>
          <p:cNvPr id="29" name="28 Redondear rectángulo de esquina diagonal"/>
          <p:cNvSpPr/>
          <p:nvPr/>
        </p:nvSpPr>
        <p:spPr>
          <a:xfrm>
            <a:off x="503548" y="3284984"/>
            <a:ext cx="8136904" cy="360040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Retos ambientales en las metrópolis</a:t>
            </a:r>
            <a:endParaRPr lang="es-MX" sz="1300" dirty="0">
              <a:solidFill>
                <a:schemeClr val="bg1"/>
              </a:solidFill>
            </a:endParaRPr>
          </a:p>
        </p:txBody>
      </p:sp>
      <p:sp>
        <p:nvSpPr>
          <p:cNvPr id="20" name="4 Rectángulo"/>
          <p:cNvSpPr/>
          <p:nvPr/>
        </p:nvSpPr>
        <p:spPr>
          <a:xfrm>
            <a:off x="251520" y="1115452"/>
            <a:ext cx="3416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Agenda Básica Metropolitana</a:t>
            </a:r>
          </a:p>
        </p:txBody>
      </p:sp>
    </p:spTree>
    <p:extLst>
      <p:ext uri="{BB962C8B-B14F-4D97-AF65-F5344CB8AC3E}">
        <p14:creationId xmlns:p14="http://schemas.microsoft.com/office/powerpoint/2010/main" val="242196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7667625" cy="977900"/>
          </a:xfrm>
          <a:prstGeom prst="rect">
            <a:avLst/>
          </a:prstGeom>
          <a:solidFill>
            <a:srgbClr val="4E6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s-MX" b="1" dirty="0">
                <a:solidFill>
                  <a:schemeClr val="bg1"/>
                </a:solidFill>
                <a:latin typeface="Arial" pitchFamily="34" charset="0"/>
                <a:ea typeface="Adobe Fangsong Std R" pitchFamily="18" charset="-128"/>
                <a:cs typeface="Arial" pitchFamily="34" charset="0"/>
              </a:rPr>
              <a:t>4. Agenda Básica Metropolitana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26349" y="0"/>
            <a:ext cx="1717651" cy="97790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80312" y="0"/>
            <a:ext cx="92075" cy="977900"/>
          </a:xfrm>
          <a:prstGeom prst="rect">
            <a:avLst/>
          </a:prstGeom>
          <a:solidFill>
            <a:srgbClr val="87A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Picture 2" descr="C:\Users\equipo 4\Desktop\logotipo copy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8242"/>
            <a:ext cx="1512168" cy="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84" y="188640"/>
            <a:ext cx="2117720" cy="65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2" name="51 Redondear rectángulo de esquina diagonal"/>
          <p:cNvSpPr/>
          <p:nvPr/>
        </p:nvSpPr>
        <p:spPr>
          <a:xfrm>
            <a:off x="503548" y="4941168"/>
            <a:ext cx="8136904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/>
            <a:r>
              <a:rPr lang="es-E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 Retos de gobernabilidad, seguridad pública e impartición de justicia.</a:t>
            </a:r>
          </a:p>
        </p:txBody>
      </p:sp>
      <p:sp>
        <p:nvSpPr>
          <p:cNvPr id="53" name="52 Redondear rectángulo de esquina diagonal"/>
          <p:cNvSpPr/>
          <p:nvPr/>
        </p:nvSpPr>
        <p:spPr>
          <a:xfrm>
            <a:off x="503548" y="5445224"/>
            <a:ext cx="8136904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/>
            <a:r>
              <a:rPr lang="es-E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  Actualización de los aspectos jurídicos, administrativos y financieros.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95536" y="413049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4988" lvl="2" indent="-179388">
              <a:buFont typeface="+mj-lt"/>
              <a:buAutoNum type="alphaLcParenR"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Vías de comunicación, transporte público. </a:t>
            </a:r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pPr marL="534988" lvl="2" indent="-179388">
              <a:buFont typeface="+mj-lt"/>
              <a:buAutoNum type="alphaLcParenR"/>
            </a:pPr>
            <a:endParaRPr lang="es-ES" sz="1400" dirty="0">
              <a:latin typeface="Arial" pitchFamily="34" charset="0"/>
              <a:cs typeface="Arial" pitchFamily="34" charset="0"/>
            </a:endParaRPr>
          </a:p>
          <a:p>
            <a:pPr marL="534988" lvl="2" indent="-179388">
              <a:buFont typeface="+mj-lt"/>
              <a:buAutoNum type="alphaLcParenR"/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Telecomunicaciones-infraestructura tecnológica</a:t>
            </a:r>
          </a:p>
        </p:txBody>
      </p:sp>
      <p:sp>
        <p:nvSpPr>
          <p:cNvPr id="19" name="18 Triángulo isósceles">
            <a:hlinkClick r:id="rId4" action="ppaction://hlinksldjump"/>
          </p:cNvPr>
          <p:cNvSpPr/>
          <p:nvPr/>
        </p:nvSpPr>
        <p:spPr>
          <a:xfrm>
            <a:off x="7831776" y="4581128"/>
            <a:ext cx="530352" cy="216024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s-MX" sz="1600" b="1" dirty="0"/>
          </a:p>
        </p:txBody>
      </p:sp>
      <p:sp>
        <p:nvSpPr>
          <p:cNvPr id="26" name="25 Redondear rectángulo de esquina diagonal"/>
          <p:cNvSpPr/>
          <p:nvPr/>
        </p:nvSpPr>
        <p:spPr>
          <a:xfrm>
            <a:off x="503548" y="1772816"/>
            <a:ext cx="8136904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Planeación regional y de desarrollo urbano, vivienda digna y segura.</a:t>
            </a:r>
            <a:endParaRPr lang="es-MX" sz="1300" dirty="0">
              <a:solidFill>
                <a:schemeClr val="bg1"/>
              </a:solidFill>
            </a:endParaRPr>
          </a:p>
        </p:txBody>
      </p:sp>
      <p:sp>
        <p:nvSpPr>
          <p:cNvPr id="27" name="26 Redondear rectángulo de esquina diagonal"/>
          <p:cNvSpPr/>
          <p:nvPr/>
        </p:nvSpPr>
        <p:spPr>
          <a:xfrm>
            <a:off x="503548" y="2276872"/>
            <a:ext cx="8136904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s-E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Retos Sociales</a:t>
            </a:r>
            <a:endParaRPr lang="es-MX" sz="1300" dirty="0">
              <a:solidFill>
                <a:schemeClr val="bg1"/>
              </a:solidFill>
            </a:endParaRPr>
          </a:p>
        </p:txBody>
      </p:sp>
      <p:sp>
        <p:nvSpPr>
          <p:cNvPr id="28" name="27 Redondear rectángulo de esquina diagonal"/>
          <p:cNvSpPr/>
          <p:nvPr/>
        </p:nvSpPr>
        <p:spPr>
          <a:xfrm>
            <a:off x="503548" y="2780928"/>
            <a:ext cx="8136904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/>
            <a:r>
              <a:rPr lang="es-E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Retos para el desarrollo económico y competitividad. Sistema Complementario de Ciudades.</a:t>
            </a:r>
          </a:p>
        </p:txBody>
      </p:sp>
      <p:sp>
        <p:nvSpPr>
          <p:cNvPr id="29" name="28 Redondear rectángulo de esquina diagonal"/>
          <p:cNvSpPr/>
          <p:nvPr/>
        </p:nvSpPr>
        <p:spPr>
          <a:xfrm>
            <a:off x="503548" y="3284984"/>
            <a:ext cx="8136904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Retos ambientales en las metrópolis</a:t>
            </a:r>
            <a:endParaRPr lang="es-MX" sz="1300" dirty="0">
              <a:solidFill>
                <a:schemeClr val="bg1"/>
              </a:solidFill>
            </a:endParaRPr>
          </a:p>
        </p:txBody>
      </p:sp>
      <p:sp>
        <p:nvSpPr>
          <p:cNvPr id="30" name="29 Redondear rectángulo de esquina diagonal"/>
          <p:cNvSpPr/>
          <p:nvPr/>
        </p:nvSpPr>
        <p:spPr>
          <a:xfrm>
            <a:off x="503548" y="3789040"/>
            <a:ext cx="8136904" cy="360040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/>
            <a:r>
              <a:rPr lang="es-ES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s-E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Retos de infraestructura, conectividad y movilidad. </a:t>
            </a:r>
          </a:p>
        </p:txBody>
      </p:sp>
      <p:sp>
        <p:nvSpPr>
          <p:cNvPr id="20" name="4 Rectángulo"/>
          <p:cNvSpPr/>
          <p:nvPr/>
        </p:nvSpPr>
        <p:spPr>
          <a:xfrm>
            <a:off x="251520" y="1115452"/>
            <a:ext cx="3416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Agenda Básica Metropolitana</a:t>
            </a:r>
          </a:p>
        </p:txBody>
      </p:sp>
    </p:spTree>
    <p:extLst>
      <p:ext uri="{BB962C8B-B14F-4D97-AF65-F5344CB8AC3E}">
        <p14:creationId xmlns:p14="http://schemas.microsoft.com/office/powerpoint/2010/main" val="388601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7667625" cy="977900"/>
          </a:xfrm>
          <a:prstGeom prst="rect">
            <a:avLst/>
          </a:prstGeom>
          <a:solidFill>
            <a:srgbClr val="4E6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s-MX" b="1" dirty="0">
                <a:solidFill>
                  <a:schemeClr val="bg1"/>
                </a:solidFill>
                <a:latin typeface="Arial" pitchFamily="34" charset="0"/>
                <a:ea typeface="Adobe Fangsong Std R" pitchFamily="18" charset="-128"/>
                <a:cs typeface="Arial" pitchFamily="34" charset="0"/>
              </a:rPr>
              <a:t>4. Agenda Básica Metropolitana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26349" y="0"/>
            <a:ext cx="1717651" cy="97790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80312" y="0"/>
            <a:ext cx="92075" cy="977900"/>
          </a:xfrm>
          <a:prstGeom prst="rect">
            <a:avLst/>
          </a:prstGeom>
          <a:solidFill>
            <a:srgbClr val="87A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Picture 2" descr="C:\Users\equipo 4\Desktop\logotipo copy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8242"/>
            <a:ext cx="1512168" cy="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84" y="188640"/>
            <a:ext cx="2117720" cy="65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251520" y="1115452"/>
            <a:ext cx="3416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Agenda Básica Metropolitana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39553" y="5301208"/>
            <a:ext cx="7174280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lvl="2" indent="-82550" algn="just">
              <a:lnSpc>
                <a:spcPct val="80000"/>
              </a:lnSpc>
              <a:buFont typeface="+mj-lt"/>
              <a:buAutoNum type="alphaLcParenR"/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Relación 3 órdenes de gobierno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82550" lvl="2" indent="-82550" algn="just">
              <a:lnSpc>
                <a:spcPct val="80000"/>
              </a:lnSpc>
              <a:buFont typeface="+mj-lt"/>
              <a:buAutoNum type="alphaLcParenR"/>
            </a:pPr>
            <a:endParaRPr lang="es-ES" sz="1400" dirty="0">
              <a:latin typeface="Arial" pitchFamily="34" charset="0"/>
              <a:cs typeface="Arial" pitchFamily="34" charset="0"/>
            </a:endParaRPr>
          </a:p>
          <a:p>
            <a:pPr marL="82550" lvl="2" indent="-82550" algn="just">
              <a:lnSpc>
                <a:spcPct val="80000"/>
              </a:lnSpc>
              <a:buFont typeface="+mj-lt"/>
              <a:buAutoNum type="alphaLcParenR"/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Nueva Ley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Orgánica de la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Administración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Pública Federal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82550" lvl="2" indent="-82550" algn="just">
              <a:lnSpc>
                <a:spcPct val="80000"/>
              </a:lnSpc>
              <a:buFont typeface="+mj-lt"/>
              <a:buAutoNum type="alphaLcParenR"/>
            </a:pPr>
            <a:endParaRPr lang="es-ES" sz="1400" dirty="0">
              <a:latin typeface="Arial" pitchFamily="34" charset="0"/>
              <a:cs typeface="Arial" pitchFamily="34" charset="0"/>
            </a:endParaRPr>
          </a:p>
          <a:p>
            <a:pPr marL="82550" lvl="2" indent="-82550" algn="just">
              <a:lnSpc>
                <a:spcPct val="80000"/>
              </a:lnSpc>
              <a:buFont typeface="+mj-lt"/>
              <a:buAutoNum type="alphaLcParenR"/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Reglas de Operación</a:t>
            </a:r>
            <a:r>
              <a:rPr lang="es-MX" sz="1400" dirty="0">
                <a:latin typeface="Arial" pitchFamily="34" charset="0"/>
                <a:cs typeface="Arial" pitchFamily="34" charset="0"/>
              </a:rPr>
              <a:t>del fondo metropolitano y otros fondos .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Triángulo isósceles">
            <a:hlinkClick r:id="rId4" action="ppaction://hlinksldjump"/>
          </p:cNvPr>
          <p:cNvSpPr/>
          <p:nvPr/>
        </p:nvSpPr>
        <p:spPr>
          <a:xfrm>
            <a:off x="8028384" y="6237312"/>
            <a:ext cx="530352" cy="216024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s-MX" sz="1600" b="1" dirty="0"/>
          </a:p>
        </p:txBody>
      </p:sp>
      <p:sp>
        <p:nvSpPr>
          <p:cNvPr id="26" name="25 Redondear rectángulo de esquina diagonal"/>
          <p:cNvSpPr/>
          <p:nvPr/>
        </p:nvSpPr>
        <p:spPr>
          <a:xfrm>
            <a:off x="503548" y="1772816"/>
            <a:ext cx="8136904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Planeación regional y de desarrollo urbano, vivienda digna y segura.</a:t>
            </a:r>
            <a:endParaRPr lang="es-MX" sz="1300" dirty="0">
              <a:solidFill>
                <a:schemeClr val="bg1"/>
              </a:solidFill>
            </a:endParaRPr>
          </a:p>
        </p:txBody>
      </p:sp>
      <p:sp>
        <p:nvSpPr>
          <p:cNvPr id="27" name="26 Redondear rectángulo de esquina diagonal"/>
          <p:cNvSpPr/>
          <p:nvPr/>
        </p:nvSpPr>
        <p:spPr>
          <a:xfrm>
            <a:off x="503548" y="2276872"/>
            <a:ext cx="8136904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s-E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Retos Sociales</a:t>
            </a:r>
            <a:endParaRPr lang="es-MX" sz="1300" dirty="0">
              <a:solidFill>
                <a:schemeClr val="bg1"/>
              </a:solidFill>
            </a:endParaRPr>
          </a:p>
        </p:txBody>
      </p:sp>
      <p:sp>
        <p:nvSpPr>
          <p:cNvPr id="28" name="27 Redondear rectángulo de esquina diagonal"/>
          <p:cNvSpPr/>
          <p:nvPr/>
        </p:nvSpPr>
        <p:spPr>
          <a:xfrm>
            <a:off x="503548" y="2780928"/>
            <a:ext cx="8136904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/>
            <a:r>
              <a:rPr lang="es-E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Retos para el desarrollo económico y competitividad. Sistema Complementario de Ciudades.</a:t>
            </a:r>
          </a:p>
        </p:txBody>
      </p:sp>
      <p:sp>
        <p:nvSpPr>
          <p:cNvPr id="29" name="28 Redondear rectángulo de esquina diagonal"/>
          <p:cNvSpPr/>
          <p:nvPr/>
        </p:nvSpPr>
        <p:spPr>
          <a:xfrm>
            <a:off x="503548" y="3284984"/>
            <a:ext cx="8136904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Retos ambientales en las metrópolis</a:t>
            </a:r>
            <a:endParaRPr lang="es-MX" sz="1300" dirty="0">
              <a:solidFill>
                <a:schemeClr val="bg1"/>
              </a:solidFill>
            </a:endParaRPr>
          </a:p>
        </p:txBody>
      </p:sp>
      <p:sp>
        <p:nvSpPr>
          <p:cNvPr id="30" name="29 Redondear rectángulo de esquina diagonal"/>
          <p:cNvSpPr/>
          <p:nvPr/>
        </p:nvSpPr>
        <p:spPr>
          <a:xfrm>
            <a:off x="503548" y="3789040"/>
            <a:ext cx="8136904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/>
            <a:r>
              <a:rPr lang="es-ES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s-E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Retos de infraestructura, conectividad y movilidad. </a:t>
            </a:r>
          </a:p>
        </p:txBody>
      </p:sp>
      <p:sp>
        <p:nvSpPr>
          <p:cNvPr id="31" name="30 Redondear rectángulo de esquina diagonal"/>
          <p:cNvSpPr/>
          <p:nvPr/>
        </p:nvSpPr>
        <p:spPr>
          <a:xfrm>
            <a:off x="503548" y="4293096"/>
            <a:ext cx="8136904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/>
            <a:r>
              <a:rPr lang="es-E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 Retos de gobernabilidad, seguridad pública e impartición de justicia.</a:t>
            </a:r>
          </a:p>
        </p:txBody>
      </p:sp>
      <p:sp>
        <p:nvSpPr>
          <p:cNvPr id="32" name="31 Redondear rectángulo de esquina diagonal"/>
          <p:cNvSpPr/>
          <p:nvPr/>
        </p:nvSpPr>
        <p:spPr>
          <a:xfrm>
            <a:off x="503548" y="4797152"/>
            <a:ext cx="8136904" cy="360040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/>
            <a:r>
              <a:rPr lang="es-E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  Actualización de los aspectos jurídicos, administrativos y financieros.</a:t>
            </a:r>
          </a:p>
        </p:txBody>
      </p:sp>
    </p:spTree>
    <p:extLst>
      <p:ext uri="{BB962C8B-B14F-4D97-AF65-F5344CB8AC3E}">
        <p14:creationId xmlns:p14="http://schemas.microsoft.com/office/powerpoint/2010/main" val="348320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7667625" cy="977900"/>
          </a:xfrm>
          <a:prstGeom prst="rect">
            <a:avLst/>
          </a:prstGeom>
          <a:solidFill>
            <a:srgbClr val="4E6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ea typeface="Adobe Fangsong Std R" pitchFamily="18" charset="-128"/>
                <a:cs typeface="Arial" pitchFamily="34" charset="0"/>
              </a:rPr>
              <a:t>5. Integrantes Propuestos</a:t>
            </a:r>
            <a:endParaRPr lang="es-MX" b="1" dirty="0">
              <a:solidFill>
                <a:schemeClr val="bg1"/>
              </a:solidFill>
              <a:latin typeface="Arial" pitchFamily="34" charset="0"/>
              <a:ea typeface="Adobe Fangsong Std R" pitchFamily="18" charset="-128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26349" y="0"/>
            <a:ext cx="1717651" cy="97790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80312" y="0"/>
            <a:ext cx="92075" cy="977900"/>
          </a:xfrm>
          <a:prstGeom prst="rect">
            <a:avLst/>
          </a:prstGeom>
          <a:solidFill>
            <a:srgbClr val="87A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Picture 2" descr="C:\Users\equipo 4\Desktop\logotipo copy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8242"/>
            <a:ext cx="1512168" cy="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84" y="188640"/>
            <a:ext cx="2117720" cy="65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35496" y="1331476"/>
            <a:ext cx="91085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Comisiones de la CONAGO con temas concurrentes a los Asuntos Metropolitanos</a:t>
            </a:r>
            <a:endParaRPr lang="es-MX" sz="1600" b="1" dirty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502269395"/>
              </p:ext>
            </p:extLst>
          </p:nvPr>
        </p:nvGraphicFramePr>
        <p:xfrm>
          <a:off x="2089718" y="1941360"/>
          <a:ext cx="482453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8503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ptura de pantalla 2013-01-31 a la(s) 17.41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7884178" cy="5336716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7667625" cy="977900"/>
          </a:xfrm>
          <a:prstGeom prst="rect">
            <a:avLst/>
          </a:prstGeom>
          <a:solidFill>
            <a:srgbClr val="4E6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s-MX" b="1" dirty="0">
                <a:solidFill>
                  <a:schemeClr val="bg1"/>
                </a:solidFill>
                <a:latin typeface="Arial" pitchFamily="34" charset="0"/>
                <a:ea typeface="Adobe Fangsong Std R" pitchFamily="18" charset="-128"/>
                <a:cs typeface="Arial" pitchFamily="34" charset="0"/>
              </a:rPr>
              <a:t>5. Integrantes Propuestos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26349" y="0"/>
            <a:ext cx="1717651" cy="97790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80312" y="0"/>
            <a:ext cx="92075" cy="977900"/>
          </a:xfrm>
          <a:prstGeom prst="rect">
            <a:avLst/>
          </a:prstGeom>
          <a:solidFill>
            <a:srgbClr val="87A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Picture 2" descr="C:\Users\equipo 4\Desktop\logotipo copy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8242"/>
            <a:ext cx="1512168" cy="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84" y="188640"/>
            <a:ext cx="2117720" cy="65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690600"/>
              </p:ext>
            </p:extLst>
          </p:nvPr>
        </p:nvGraphicFramePr>
        <p:xfrm>
          <a:off x="84708" y="3882994"/>
          <a:ext cx="3479180" cy="232082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09928"/>
                <a:gridCol w="2669252"/>
              </a:tblGrid>
              <a:tr h="309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b="1" dirty="0">
                          <a:latin typeface="Arial"/>
                          <a:cs typeface="Arial"/>
                        </a:rPr>
                        <a:t>ENTIDAD FEDERATIVA</a:t>
                      </a:r>
                      <a:endParaRPr lang="es-ES" sz="75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b="1" dirty="0">
                          <a:latin typeface="Arial"/>
                          <a:cs typeface="Arial"/>
                        </a:rPr>
                        <a:t>GOBERNADOR</a:t>
                      </a:r>
                      <a:endParaRPr lang="es-ES" sz="75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226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cs typeface="Arial"/>
                        </a:rPr>
                        <a:t>Aguascalientes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cs typeface="Arial"/>
                        </a:rPr>
                        <a:t>Carlos Lozano de la Torre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cs typeface="Arial"/>
                        </a:rPr>
                        <a:t>Baja California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cs typeface="Arial"/>
                        </a:rPr>
                        <a:t>José Guadalupe Osuna Millán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4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cs typeface="Arial"/>
                        </a:rPr>
                        <a:t>Coahuila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cs typeface="Arial"/>
                        </a:rPr>
                        <a:t>Rubén Ignacio Moreira Valdez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4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cs typeface="Arial"/>
                        </a:rPr>
                        <a:t>Colima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cs typeface="Arial"/>
                        </a:rPr>
                        <a:t>Mario Anguiano Moreno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cs typeface="Arial"/>
                        </a:rPr>
                        <a:t>Chiapas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50" dirty="0" smtClean="0">
                          <a:latin typeface="Arial"/>
                          <a:cs typeface="Arial"/>
                        </a:rPr>
                        <a:t>Manuel </a:t>
                      </a:r>
                      <a:r>
                        <a:rPr lang="es-ES" sz="750" dirty="0">
                          <a:latin typeface="Arial"/>
                          <a:cs typeface="Arial"/>
                        </a:rPr>
                        <a:t>Velasco Coello </a:t>
                      </a:r>
                      <a:endParaRPr lang="es-ES" sz="750" dirty="0">
                        <a:solidFill>
                          <a:srgbClr val="FF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cs typeface="Arial"/>
                        </a:rPr>
                        <a:t>Chihuahua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cs typeface="Arial"/>
                        </a:rPr>
                        <a:t>César Horacio Duarte Jácquez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cs typeface="Arial"/>
                        </a:rPr>
                        <a:t>Distrito Federal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Miguel </a:t>
                      </a:r>
                      <a:r>
                        <a:rPr lang="es-MX" sz="75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Ángel Mancera </a:t>
                      </a:r>
                      <a:r>
                        <a:rPr lang="es-MX" sz="75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Espinosa</a:t>
                      </a:r>
                      <a:endParaRPr lang="es-ES" sz="750" dirty="0">
                        <a:solidFill>
                          <a:srgbClr val="8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4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cs typeface="Arial"/>
                        </a:rPr>
                        <a:t>Durango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cs typeface="Arial"/>
                        </a:rPr>
                        <a:t>Jorge </a:t>
                      </a:r>
                      <a:r>
                        <a:rPr lang="es-MX" sz="750" dirty="0" smtClean="0">
                          <a:latin typeface="Arial"/>
                          <a:cs typeface="Arial"/>
                        </a:rPr>
                        <a:t>Herrera </a:t>
                      </a:r>
                      <a:r>
                        <a:rPr lang="es-MX" sz="750" dirty="0">
                          <a:latin typeface="Arial"/>
                          <a:cs typeface="Arial"/>
                        </a:rPr>
                        <a:t>Caldera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cs typeface="Arial"/>
                        </a:rPr>
                        <a:t>Guanajuato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cs typeface="Arial"/>
                        </a:rPr>
                        <a:t>Miguel Márquez Márquez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4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cs typeface="Arial"/>
                        </a:rPr>
                        <a:t>Guerrero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cs typeface="Arial"/>
                        </a:rPr>
                        <a:t>Ángel Aguirre Rivero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4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cs typeface="Arial"/>
                        </a:rPr>
                        <a:t>Hidalgo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cs typeface="Arial"/>
                        </a:rPr>
                        <a:t>José Francisco Olvera Ruiz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1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cs typeface="Arial"/>
                        </a:rPr>
                        <a:t>Jalisco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cs typeface="Arial"/>
                        </a:rPr>
                        <a:t>Emilio González </a:t>
                      </a:r>
                      <a:r>
                        <a:rPr lang="es-MX" sz="750" dirty="0" smtClean="0">
                          <a:latin typeface="Arial"/>
                          <a:cs typeface="Arial"/>
                        </a:rPr>
                        <a:t>Márquez/ Aristóteles </a:t>
                      </a:r>
                      <a:r>
                        <a:rPr lang="es-MX" sz="750" dirty="0">
                          <a:latin typeface="Arial"/>
                          <a:cs typeface="Arial"/>
                        </a:rPr>
                        <a:t>Sandoval Díaz (Gobernador electo, toma protesta el 1 de marzo de 2013)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4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cs typeface="Arial"/>
                        </a:rPr>
                        <a:t>México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 err="1">
                          <a:latin typeface="Arial"/>
                          <a:cs typeface="Arial"/>
                        </a:rPr>
                        <a:t>Eruviel</a:t>
                      </a:r>
                      <a:r>
                        <a:rPr lang="es-MX" sz="750" dirty="0">
                          <a:latin typeface="Arial"/>
                          <a:cs typeface="Arial"/>
                        </a:rPr>
                        <a:t> Ávila Villegas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cs typeface="Arial"/>
                        </a:rPr>
                        <a:t>Michoacán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cs typeface="Arial"/>
                        </a:rPr>
                        <a:t>Fausto Vallejo Figueroa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115271"/>
              </p:ext>
            </p:extLst>
          </p:nvPr>
        </p:nvGraphicFramePr>
        <p:xfrm>
          <a:off x="5796136" y="980725"/>
          <a:ext cx="3312368" cy="257611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26976"/>
                <a:gridCol w="2485392"/>
              </a:tblGrid>
              <a:tr h="347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b="1" dirty="0">
                          <a:latin typeface="Arial"/>
                          <a:cs typeface="Arial"/>
                        </a:rPr>
                        <a:t>ENTIDAD FEDERATIVA</a:t>
                      </a:r>
                      <a:endParaRPr lang="es-ES" sz="75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b="1" dirty="0">
                          <a:latin typeface="Arial"/>
                          <a:cs typeface="Arial"/>
                        </a:rPr>
                        <a:t>GOBERNADOR</a:t>
                      </a:r>
                      <a:endParaRPr lang="es-ES" sz="75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377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ea typeface="Calibri"/>
                          <a:cs typeface="Arial"/>
                        </a:rPr>
                        <a:t>Morelos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 err="1">
                          <a:latin typeface="Arial"/>
                          <a:ea typeface="Calibri"/>
                          <a:cs typeface="Arial"/>
                        </a:rPr>
                        <a:t>Graco</a:t>
                      </a:r>
                      <a:r>
                        <a:rPr lang="es-MX" sz="750" dirty="0">
                          <a:latin typeface="Arial"/>
                          <a:ea typeface="Calibri"/>
                          <a:cs typeface="Arial"/>
                        </a:rPr>
                        <a:t> Ramírez Garrido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/>
                </a:tc>
              </a:tr>
              <a:tr h="1616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ea typeface="Calibri"/>
                          <a:cs typeface="Arial"/>
                        </a:rPr>
                        <a:t>Nayarit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ea typeface="Calibri"/>
                          <a:cs typeface="Arial"/>
                        </a:rPr>
                        <a:t>Roberto Sandoval Castañeda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/>
                </a:tc>
              </a:tr>
              <a:tr h="1453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ea typeface="Calibri"/>
                          <a:cs typeface="Arial"/>
                        </a:rPr>
                        <a:t>Nuevo León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ea typeface="Calibri"/>
                          <a:cs typeface="Arial"/>
                        </a:rPr>
                        <a:t>Rodrigo Medina de la Cruz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/>
                </a:tc>
              </a:tr>
              <a:tr h="1453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ea typeface="Calibri"/>
                          <a:cs typeface="Arial"/>
                        </a:rPr>
                        <a:t>Oaxaca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ea typeface="Calibri"/>
                          <a:cs typeface="Arial"/>
                        </a:rPr>
                        <a:t>Gabino </a:t>
                      </a:r>
                      <a:r>
                        <a:rPr lang="es-MX" sz="750" dirty="0" err="1">
                          <a:latin typeface="Arial"/>
                          <a:ea typeface="Calibri"/>
                          <a:cs typeface="Arial"/>
                        </a:rPr>
                        <a:t>Cué</a:t>
                      </a:r>
                      <a:r>
                        <a:rPr lang="es-MX" sz="750" dirty="0">
                          <a:latin typeface="Arial"/>
                          <a:ea typeface="Calibri"/>
                          <a:cs typeface="Arial"/>
                        </a:rPr>
                        <a:t> Monteagudo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/>
                </a:tc>
              </a:tr>
              <a:tr h="1943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ea typeface="Calibri"/>
                          <a:cs typeface="Arial"/>
                        </a:rPr>
                        <a:t>Puebla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ea typeface="Calibri"/>
                          <a:cs typeface="Arial"/>
                        </a:rPr>
                        <a:t>Rafael Moreno Valle Rosas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/>
                </a:tc>
              </a:tr>
              <a:tr h="1377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ea typeface="Calibri"/>
                          <a:cs typeface="Arial"/>
                        </a:rPr>
                        <a:t>Querétaro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ea typeface="Calibri"/>
                          <a:cs typeface="Arial"/>
                        </a:rPr>
                        <a:t>José Eduardo Calzada </a:t>
                      </a:r>
                      <a:r>
                        <a:rPr lang="es-MX" sz="750" dirty="0" err="1">
                          <a:latin typeface="Arial"/>
                          <a:ea typeface="Calibri"/>
                          <a:cs typeface="Arial"/>
                        </a:rPr>
                        <a:t>Rovirosa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/>
                </a:tc>
              </a:tr>
              <a:tr h="1377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Quinta Roo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50" u="none" strike="noStrike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Roberto Borge Angulo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/>
                </a:tc>
              </a:tr>
              <a:tr h="1453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ea typeface="Calibri"/>
                          <a:cs typeface="Arial"/>
                        </a:rPr>
                        <a:t>San Luis Potosí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ea typeface="Calibri"/>
                          <a:cs typeface="Arial"/>
                        </a:rPr>
                        <a:t>Fernando </a:t>
                      </a:r>
                      <a:r>
                        <a:rPr lang="es-MX" sz="750" dirty="0" err="1">
                          <a:latin typeface="Arial"/>
                          <a:ea typeface="Calibri"/>
                          <a:cs typeface="Arial"/>
                        </a:rPr>
                        <a:t>Toranzo</a:t>
                      </a:r>
                      <a:r>
                        <a:rPr lang="es-MX" sz="750" dirty="0">
                          <a:latin typeface="Arial"/>
                          <a:ea typeface="Calibri"/>
                          <a:cs typeface="Arial"/>
                        </a:rPr>
                        <a:t> Fernández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/>
                </a:tc>
              </a:tr>
              <a:tr h="1476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ea typeface="Calibri"/>
                          <a:cs typeface="Arial"/>
                        </a:rPr>
                        <a:t>Sonora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50" dirty="0">
                          <a:latin typeface="Arial"/>
                          <a:ea typeface="Calibri"/>
                          <a:cs typeface="Arial"/>
                        </a:rPr>
                        <a:t>Guillermo </a:t>
                      </a:r>
                      <a:r>
                        <a:rPr lang="es-ES" sz="750" dirty="0" err="1">
                          <a:latin typeface="Arial"/>
                          <a:ea typeface="Calibri"/>
                          <a:cs typeface="Arial"/>
                        </a:rPr>
                        <a:t>Padrés</a:t>
                      </a:r>
                      <a:r>
                        <a:rPr lang="es-ES" sz="750" dirty="0">
                          <a:latin typeface="Arial"/>
                          <a:ea typeface="Calibri"/>
                          <a:cs typeface="Arial"/>
                        </a:rPr>
                        <a:t> Elías</a:t>
                      </a:r>
                    </a:p>
                  </a:txBody>
                  <a:tcPr marL="42520" marR="42520" marT="0" marB="0" anchor="ctr"/>
                </a:tc>
              </a:tr>
              <a:tr h="1718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ea typeface="Calibri"/>
                          <a:cs typeface="Arial"/>
                        </a:rPr>
                        <a:t>Tabasco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50" dirty="0" smtClean="0">
                          <a:latin typeface="Arial"/>
                          <a:ea typeface="Calibri"/>
                          <a:cs typeface="Arial"/>
                        </a:rPr>
                        <a:t>Arturo </a:t>
                      </a:r>
                      <a:r>
                        <a:rPr lang="es-ES" sz="750" dirty="0">
                          <a:latin typeface="Arial"/>
                          <a:ea typeface="Calibri"/>
                          <a:cs typeface="Arial"/>
                        </a:rPr>
                        <a:t>Núñez Jiménez </a:t>
                      </a:r>
                      <a:endParaRPr lang="es-ES" sz="750" dirty="0">
                        <a:solidFill>
                          <a:srgbClr val="FF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/>
                </a:tc>
              </a:tr>
              <a:tr h="1453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ea typeface="Calibri"/>
                          <a:cs typeface="Arial"/>
                        </a:rPr>
                        <a:t>Tamaulipas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ea typeface="Calibri"/>
                          <a:cs typeface="Arial"/>
                        </a:rPr>
                        <a:t>Egidio Torre Cantú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/>
                </a:tc>
              </a:tr>
              <a:tr h="1377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ea typeface="Calibri"/>
                          <a:cs typeface="Arial"/>
                        </a:rPr>
                        <a:t>Tlaxcala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ea typeface="Calibri"/>
                          <a:cs typeface="Arial"/>
                        </a:rPr>
                        <a:t>Mariano González </a:t>
                      </a:r>
                      <a:r>
                        <a:rPr lang="es-MX" sz="750" dirty="0" err="1">
                          <a:latin typeface="Arial"/>
                          <a:ea typeface="Calibri"/>
                          <a:cs typeface="Arial"/>
                        </a:rPr>
                        <a:t>Zarur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/>
                </a:tc>
              </a:tr>
              <a:tr h="1453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ea typeface="Calibri"/>
                          <a:cs typeface="Arial"/>
                        </a:rPr>
                        <a:t>Veracruz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ea typeface="Calibri"/>
                          <a:cs typeface="Arial"/>
                        </a:rPr>
                        <a:t>Javier Duarte de Ochoa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/>
                </a:tc>
              </a:tr>
              <a:tr h="1377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ea typeface="Calibri"/>
                          <a:cs typeface="Arial"/>
                        </a:rPr>
                        <a:t>Yucatán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50" dirty="0">
                          <a:latin typeface="Arial"/>
                          <a:ea typeface="Calibri"/>
                          <a:cs typeface="Arial"/>
                        </a:rPr>
                        <a:t>Rolando Zapata Bello</a:t>
                      </a:r>
                    </a:p>
                  </a:txBody>
                  <a:tcPr marL="42520" marR="42520" marT="0" marB="0" anchor="ctr"/>
                </a:tc>
              </a:tr>
              <a:tr h="1377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ea typeface="Calibri"/>
                          <a:cs typeface="Arial"/>
                        </a:rPr>
                        <a:t>Zacatecas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50" dirty="0">
                          <a:latin typeface="Arial"/>
                          <a:ea typeface="Calibri"/>
                          <a:cs typeface="Arial"/>
                        </a:rPr>
                        <a:t>Miguel Alejandro Alonso Reyes</a:t>
                      </a:r>
                      <a:endParaRPr lang="es-ES" sz="75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2520" marR="42520" marT="0" marB="0" anchor="ctr"/>
                </a:tc>
              </a:tr>
            </a:tbl>
          </a:graphicData>
        </a:graphic>
      </p:graphicFrame>
      <p:sp>
        <p:nvSpPr>
          <p:cNvPr id="14" name="13 Rectángulo"/>
          <p:cNvSpPr/>
          <p:nvPr/>
        </p:nvSpPr>
        <p:spPr>
          <a:xfrm>
            <a:off x="971600" y="980728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59 Zonas Metropolitanas</a:t>
            </a:r>
          </a:p>
          <a:p>
            <a:pPr algn="r"/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29 Estados</a:t>
            </a:r>
            <a:endParaRPr lang="es-MX" b="1" dirty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374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7667625" cy="977900"/>
          </a:xfrm>
          <a:prstGeom prst="rect">
            <a:avLst/>
          </a:prstGeom>
          <a:solidFill>
            <a:srgbClr val="4E6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s-MX" b="1" dirty="0">
                <a:solidFill>
                  <a:schemeClr val="bg1"/>
                </a:solidFill>
                <a:latin typeface="Arial" pitchFamily="34" charset="0"/>
                <a:ea typeface="Adobe Fangsong Std R" pitchFamily="18" charset="-128"/>
                <a:cs typeface="Arial" pitchFamily="34" charset="0"/>
              </a:rPr>
              <a:t>5. Integrantes Propuestos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26349" y="0"/>
            <a:ext cx="1717651" cy="97790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80312" y="0"/>
            <a:ext cx="92075" cy="977900"/>
          </a:xfrm>
          <a:prstGeom prst="rect">
            <a:avLst/>
          </a:prstGeom>
          <a:solidFill>
            <a:srgbClr val="87A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Picture 2" descr="C:\Users\equipo 4\Desktop\logotipo copy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8242"/>
            <a:ext cx="1512168" cy="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84" y="188640"/>
            <a:ext cx="2117720" cy="65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504056" y="1052736"/>
            <a:ext cx="8100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s-MX" b="1" dirty="0" smtClean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  <a:p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Comisiones del </a:t>
            </a:r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Congreso de la Unión, relacionadas con el tema.</a:t>
            </a:r>
            <a:endParaRPr lang="es-ES" b="1" dirty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67543" y="2065204"/>
            <a:ext cx="7200081" cy="1831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Comisiones del Senado de la República, relacionadas con el tema </a:t>
            </a:r>
            <a:endParaRPr lang="es-ES" sz="1600" dirty="0" smtClean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s-ES" sz="1600" b="1" dirty="0" smtClean="0">
                <a:latin typeface="Arial"/>
                <a:cs typeface="Arial"/>
              </a:rPr>
              <a:t>Desarrollo Regional 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" sz="1600" b="1" dirty="0" smtClean="0">
                <a:latin typeface="Arial"/>
                <a:cs typeface="Arial"/>
              </a:rPr>
              <a:t>Desarrollo </a:t>
            </a:r>
            <a:r>
              <a:rPr lang="es-ES" sz="1600" b="1" dirty="0">
                <a:latin typeface="Arial"/>
                <a:cs typeface="Arial"/>
              </a:rPr>
              <a:t>Urbano y Ordenación Territorial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600" b="1" dirty="0">
                <a:latin typeface="Arial"/>
                <a:cs typeface="Arial"/>
              </a:rPr>
              <a:t>Distrito Federal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600" b="1" dirty="0">
                <a:latin typeface="Arial"/>
                <a:cs typeface="Arial"/>
              </a:rPr>
              <a:t>Desarrollo Municipal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1600" b="1" dirty="0">
                <a:latin typeface="Arial"/>
                <a:cs typeface="Arial"/>
              </a:rPr>
              <a:t>Vivienda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1600" b="1" dirty="0">
                <a:latin typeface="Arial"/>
                <a:cs typeface="Arial"/>
              </a:rPr>
              <a:t>Desarrollo Metropolitano (Comisión Especial).</a:t>
            </a:r>
            <a:endParaRPr lang="es-ES" sz="1600" b="1" dirty="0">
              <a:latin typeface="Arial"/>
              <a:cs typeface="Arial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85799" y="4235604"/>
            <a:ext cx="68225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Comisiones de la Cámara de Diputados, relacionadas con el tema </a:t>
            </a:r>
            <a:endParaRPr lang="es-ES" sz="1600" dirty="0">
              <a:latin typeface="Arial"/>
              <a:cs typeface="Arial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s-ES" sz="1600" b="1" dirty="0">
                <a:latin typeface="Arial"/>
                <a:cs typeface="Arial"/>
              </a:rPr>
              <a:t>Desarrollo Metropolitano.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1600" b="1" dirty="0">
                <a:latin typeface="Arial"/>
                <a:cs typeface="Arial"/>
              </a:rPr>
              <a:t>Desarrollo Urbano y Ordenamiento Territorial.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1600" b="1" dirty="0">
                <a:latin typeface="Arial"/>
                <a:cs typeface="Arial"/>
              </a:rPr>
              <a:t>Desarrollo Municipal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1600" b="1" dirty="0">
                <a:latin typeface="Arial"/>
                <a:cs typeface="Arial"/>
              </a:rPr>
              <a:t>Distrito Federal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1600" b="1" dirty="0">
                <a:latin typeface="Arial"/>
                <a:cs typeface="Arial"/>
              </a:rPr>
              <a:t>Vivienda</a:t>
            </a:r>
            <a:endParaRPr lang="es-ES" sz="1600" b="1" dirty="0">
              <a:latin typeface="Arial"/>
              <a:cs typeface="Arial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164288" y="212073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Arial"/>
                <a:cs typeface="Arial"/>
              </a:rPr>
              <a:t>Ver comisiones</a:t>
            </a:r>
            <a:endParaRPr lang="es-MX" sz="1200" b="1" dirty="0">
              <a:latin typeface="Arial"/>
              <a:cs typeface="Arial"/>
            </a:endParaRPr>
          </a:p>
        </p:txBody>
      </p:sp>
      <p:sp>
        <p:nvSpPr>
          <p:cNvPr id="16" name="15 Triángulo isósceles">
            <a:hlinkClick r:id="rId4" action="ppaction://hlinksldjump"/>
          </p:cNvPr>
          <p:cNvSpPr/>
          <p:nvPr/>
        </p:nvSpPr>
        <p:spPr>
          <a:xfrm rot="5400000">
            <a:off x="8344180" y="2088611"/>
            <a:ext cx="664553" cy="432048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s-MX" sz="16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7164287" y="428097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Arial"/>
                <a:cs typeface="Arial"/>
              </a:rPr>
              <a:t>Ver comisiones</a:t>
            </a:r>
            <a:endParaRPr lang="es-MX" sz="1200" b="1" dirty="0">
              <a:latin typeface="Arial"/>
              <a:cs typeface="Arial"/>
            </a:endParaRPr>
          </a:p>
        </p:txBody>
      </p:sp>
      <p:sp>
        <p:nvSpPr>
          <p:cNvPr id="18" name="17 Triángulo isósceles">
            <a:hlinkClick r:id="rId5" action="ppaction://hlinksldjump"/>
          </p:cNvPr>
          <p:cNvSpPr/>
          <p:nvPr/>
        </p:nvSpPr>
        <p:spPr>
          <a:xfrm rot="5400000">
            <a:off x="8344179" y="4248851"/>
            <a:ext cx="664553" cy="432048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s-MX" sz="1600" b="1" dirty="0"/>
          </a:p>
        </p:txBody>
      </p:sp>
    </p:spTree>
    <p:extLst>
      <p:ext uri="{BB962C8B-B14F-4D97-AF65-F5344CB8AC3E}">
        <p14:creationId xmlns:p14="http://schemas.microsoft.com/office/powerpoint/2010/main" val="411539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8" r="14032" b="22042"/>
          <a:stretch/>
        </p:blipFill>
        <p:spPr bwMode="auto">
          <a:xfrm>
            <a:off x="-540568" y="-27344"/>
            <a:ext cx="10203165" cy="688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5496" y="548680"/>
            <a:ext cx="6696744" cy="540147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prstClr val="white">
                  <a:alpha val="0"/>
                </a:prstClr>
              </a:gs>
            </a:gsLst>
            <a:lin ang="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Ex BT" pitchFamily="34" charset="0"/>
              </a:rPr>
              <a:t>México, un país Metropolitano:</a:t>
            </a:r>
          </a:p>
          <a:p>
            <a:endParaRPr lang="es-MX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Ex BT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MX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Ex BT" pitchFamily="34" charset="0"/>
              </a:rPr>
              <a:t>59 Zonas Metropolitanas</a:t>
            </a:r>
          </a:p>
          <a:p>
            <a:pPr marL="342900" indent="-342900">
              <a:buFont typeface="Arial" pitchFamily="34" charset="0"/>
              <a:buChar char="•"/>
            </a:pPr>
            <a:endParaRPr lang="es-MX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Ex BT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MX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Ex BT" pitchFamily="34" charset="0"/>
              </a:rPr>
              <a:t>367 Municipios y Delegaciones</a:t>
            </a:r>
          </a:p>
          <a:p>
            <a:pPr marL="342900" indent="-342900">
              <a:buFont typeface="Arial" pitchFamily="34" charset="0"/>
              <a:buChar char="•"/>
            </a:pPr>
            <a:endParaRPr lang="es-MX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Ex BT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MX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Ex BT" pitchFamily="34" charset="0"/>
              </a:rPr>
              <a:t>29 Entidades Federativas</a:t>
            </a:r>
          </a:p>
          <a:p>
            <a:pPr marL="342900" indent="-342900">
              <a:buFont typeface="Arial" pitchFamily="34" charset="0"/>
              <a:buChar char="•"/>
            </a:pPr>
            <a:endParaRPr lang="es-MX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Ex BT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MX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Ex BT" pitchFamily="34" charset="0"/>
              </a:rPr>
              <a:t>63.8 Millones de Mexicanos</a:t>
            </a:r>
          </a:p>
          <a:p>
            <a:pPr marL="342900" indent="-342900">
              <a:buFont typeface="Arial" pitchFamily="34" charset="0"/>
              <a:buChar char="•"/>
            </a:pPr>
            <a:endParaRPr lang="es-MX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Ex BT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MX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Ex BT" pitchFamily="34" charset="0"/>
              </a:rPr>
              <a:t>6 de cada 10 mexicanos </a:t>
            </a:r>
          </a:p>
          <a:p>
            <a:pPr marL="342900" indent="-342900">
              <a:buFont typeface="Arial" pitchFamily="34" charset="0"/>
              <a:buChar char="•"/>
            </a:pPr>
            <a:endParaRPr lang="es-MX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Ex BT" pitchFamily="34" charset="0"/>
            </a:endParaRPr>
          </a:p>
          <a:p>
            <a:endParaRPr lang="es-MX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Ex BT" pitchFamily="34" charset="0"/>
            </a:endParaRPr>
          </a:p>
          <a:p>
            <a:endParaRPr lang="es-MX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Ex BT" pitchFamily="34" charset="0"/>
            </a:endParaRPr>
          </a:p>
          <a:p>
            <a:r>
              <a:rPr lang="es-MX" sz="1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Ex BT" pitchFamily="34" charset="0"/>
              </a:rPr>
              <a:t>Fuente: Delimitación de Zonas </a:t>
            </a:r>
          </a:p>
          <a:p>
            <a:r>
              <a:rPr lang="es-MX" sz="1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Ex BT" pitchFamily="34" charset="0"/>
              </a:rPr>
              <a:t>Metropolitanas 2010.</a:t>
            </a:r>
          </a:p>
          <a:p>
            <a:r>
              <a:rPr lang="es-MX" sz="1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Ex BT" pitchFamily="34" charset="0"/>
              </a:rPr>
              <a:t>SEDESOL-CONAPO-INEGI</a:t>
            </a:r>
            <a:endParaRPr lang="es-MX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Ex BT" pitchFamily="34" charset="0"/>
            </a:endParaRPr>
          </a:p>
        </p:txBody>
      </p:sp>
      <p:pic>
        <p:nvPicPr>
          <p:cNvPr id="14" name="13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5157192"/>
            <a:ext cx="376793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11125" dir="480000" algn="tl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55715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7667625" cy="977900"/>
          </a:xfrm>
          <a:prstGeom prst="rect">
            <a:avLst/>
          </a:prstGeom>
          <a:solidFill>
            <a:srgbClr val="4E6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ea typeface="Adobe Fangsong Std R" pitchFamily="18" charset="-128"/>
                <a:cs typeface="Arial" pitchFamily="34" charset="0"/>
              </a:rPr>
              <a:t>6. Pasos </a:t>
            </a:r>
            <a:r>
              <a:rPr lang="es-MX" b="1" dirty="0">
                <a:solidFill>
                  <a:schemeClr val="bg1"/>
                </a:solidFill>
                <a:latin typeface="Arial" pitchFamily="34" charset="0"/>
                <a:ea typeface="Adobe Fangsong Std R" pitchFamily="18" charset="-128"/>
                <a:cs typeface="Arial" pitchFamily="34" charset="0"/>
              </a:rPr>
              <a:t>para la puesta en marcha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26349" y="0"/>
            <a:ext cx="1717651" cy="97790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80312" y="0"/>
            <a:ext cx="92075" cy="977900"/>
          </a:xfrm>
          <a:prstGeom prst="rect">
            <a:avLst/>
          </a:prstGeom>
          <a:solidFill>
            <a:srgbClr val="87A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Picture 2" descr="C:\Users\equipo 4\Desktop\logotipo copy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8242"/>
            <a:ext cx="1512168" cy="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84" y="188640"/>
            <a:ext cx="2117720" cy="65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377021607"/>
              </p:ext>
            </p:extLst>
          </p:nvPr>
        </p:nvGraphicFramePr>
        <p:xfrm>
          <a:off x="251520" y="1196752"/>
          <a:ext cx="66247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13 Rectángulo redondeado"/>
          <p:cNvSpPr/>
          <p:nvPr/>
        </p:nvSpPr>
        <p:spPr>
          <a:xfrm>
            <a:off x="7020272" y="3090168"/>
            <a:ext cx="1944216" cy="1368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s-MX" sz="1200" dirty="0" smtClean="0">
                <a:latin typeface="Arial"/>
                <a:cs typeface="Arial"/>
              </a:rPr>
              <a:t>Definir Invitados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7020272" y="4869160"/>
            <a:ext cx="1944216" cy="1368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s-MX" sz="1200" dirty="0">
                <a:latin typeface="Arial"/>
                <a:cs typeface="Arial"/>
              </a:rPr>
              <a:t>Preparar reunión y agenda de discusión</a:t>
            </a:r>
            <a:r>
              <a:rPr lang="es-MX" sz="1200" dirty="0" smtClean="0">
                <a:latin typeface="Arial"/>
                <a:cs typeface="Arial"/>
              </a:rPr>
              <a:t>.</a:t>
            </a:r>
            <a:endParaRPr lang="es-MX" sz="1200" dirty="0">
              <a:latin typeface="Arial"/>
              <a:cs typeface="Arial"/>
            </a:endParaRPr>
          </a:p>
        </p:txBody>
      </p:sp>
      <p:sp>
        <p:nvSpPr>
          <p:cNvPr id="7" name="AutoShape 2" descr="http://sparkoffashion.com/fashion/images/acierto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20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7667625" cy="977900"/>
          </a:xfrm>
          <a:prstGeom prst="rect">
            <a:avLst/>
          </a:prstGeom>
          <a:solidFill>
            <a:srgbClr val="4E6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ea typeface="Adobe Fangsong Std R" pitchFamily="18" charset="-128"/>
                <a:cs typeface="Arial" pitchFamily="34" charset="0"/>
              </a:rPr>
              <a:t> 6. Pasos </a:t>
            </a:r>
            <a:r>
              <a:rPr lang="es-MX" b="1" dirty="0">
                <a:solidFill>
                  <a:schemeClr val="bg1"/>
                </a:solidFill>
                <a:latin typeface="Arial" pitchFamily="34" charset="0"/>
                <a:ea typeface="Adobe Fangsong Std R" pitchFamily="18" charset="-128"/>
                <a:cs typeface="Arial" pitchFamily="34" charset="0"/>
              </a:rPr>
              <a:t>para la puesta en marcha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26349" y="0"/>
            <a:ext cx="1717651" cy="97790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80312" y="0"/>
            <a:ext cx="92075" cy="977900"/>
          </a:xfrm>
          <a:prstGeom prst="rect">
            <a:avLst/>
          </a:prstGeom>
          <a:solidFill>
            <a:srgbClr val="87A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Picture 2" descr="C:\Users\equipo 4\Desktop\logotipo copy.pn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8242"/>
            <a:ext cx="1512168" cy="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84" y="188640"/>
            <a:ext cx="2117720" cy="65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100462593"/>
              </p:ext>
            </p:extLst>
          </p:nvPr>
        </p:nvGraphicFramePr>
        <p:xfrm>
          <a:off x="251520" y="1196752"/>
          <a:ext cx="66967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10 Rectángulo redondeado"/>
          <p:cNvSpPr/>
          <p:nvPr/>
        </p:nvSpPr>
        <p:spPr>
          <a:xfrm>
            <a:off x="7020272" y="1196752"/>
            <a:ext cx="1944216" cy="16561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lnSpc>
                <a:spcPct val="90000"/>
              </a:lnSpc>
              <a:buFont typeface="Arial" pitchFamily="34" charset="0"/>
              <a:buChar char="•"/>
            </a:pPr>
            <a:r>
              <a:rPr lang="es-MX" sz="1200" dirty="0">
                <a:latin typeface="Arial"/>
                <a:cs typeface="Arial"/>
              </a:rPr>
              <a:t>Concretar programas, lugares, </a:t>
            </a:r>
            <a:r>
              <a:rPr lang="es-MX" sz="1200" dirty="0" smtClean="0">
                <a:latin typeface="Arial"/>
                <a:cs typeface="Arial"/>
              </a:rPr>
              <a:t>logística </a:t>
            </a:r>
            <a:r>
              <a:rPr lang="es-MX" sz="1200" dirty="0">
                <a:latin typeface="Arial"/>
                <a:cs typeface="Arial"/>
              </a:rPr>
              <a:t>y mecanismos tecnológicos de trasmisión</a:t>
            </a:r>
            <a:r>
              <a:rPr lang="es-MX" sz="1200" dirty="0" smtClean="0">
                <a:latin typeface="Arial"/>
                <a:cs typeface="Arial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itchFamily="34" charset="0"/>
              <a:buChar char="•"/>
            </a:pPr>
            <a:r>
              <a:rPr lang="es-MX" sz="1200" dirty="0">
                <a:latin typeface="Arial"/>
                <a:cs typeface="Arial"/>
              </a:rPr>
              <a:t>Convocar instituciones e invitar </a:t>
            </a:r>
            <a:r>
              <a:rPr lang="es-MX" sz="1200" dirty="0" smtClean="0">
                <a:latin typeface="Arial"/>
                <a:cs typeface="Arial"/>
              </a:rPr>
              <a:t>ponentes.</a:t>
            </a:r>
            <a:endParaRPr lang="es-MX" sz="1200" dirty="0">
              <a:latin typeface="Arial"/>
              <a:cs typeface="Arial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7020272" y="3090168"/>
            <a:ext cx="1944216" cy="1368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s-MX" sz="1200" dirty="0" smtClean="0">
                <a:latin typeface="Arial"/>
                <a:cs typeface="Arial"/>
              </a:rPr>
              <a:t>Definir participantes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200" dirty="0" smtClean="0">
                <a:latin typeface="Arial"/>
                <a:cs typeface="Arial"/>
              </a:rPr>
              <a:t>Realizar Logística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7020272" y="4869160"/>
            <a:ext cx="1944216" cy="1368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s-MX" sz="1200" dirty="0">
                <a:latin typeface="Arial"/>
                <a:cs typeface="Arial"/>
              </a:rPr>
              <a:t>Preparar reunión y agenda de discusión</a:t>
            </a:r>
            <a:r>
              <a:rPr lang="es-MX" sz="1200" dirty="0" smtClean="0">
                <a:latin typeface="Arial"/>
                <a:cs typeface="Arial"/>
              </a:rPr>
              <a:t>.</a:t>
            </a:r>
            <a:endParaRPr lang="es-MX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6211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7667625" cy="977900"/>
          </a:xfrm>
          <a:prstGeom prst="rect">
            <a:avLst/>
          </a:prstGeom>
          <a:solidFill>
            <a:srgbClr val="4E6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ea typeface="Adobe Fangsong Std R" pitchFamily="18" charset="-128"/>
                <a:cs typeface="Arial" pitchFamily="34" charset="0"/>
              </a:rPr>
              <a:t> 7. </a:t>
            </a:r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ea typeface="Adobe Fangsong Std R" pitchFamily="18" charset="-128"/>
                <a:cs typeface="Arial" pitchFamily="34" charset="0"/>
              </a:rPr>
              <a:t>Consejo Consultivo Ciudadano </a:t>
            </a:r>
            <a:endParaRPr lang="es-MX" b="1" dirty="0">
              <a:solidFill>
                <a:schemeClr val="bg1"/>
              </a:solidFill>
              <a:latin typeface="Arial" pitchFamily="34" charset="0"/>
              <a:ea typeface="Adobe Fangsong Std R" pitchFamily="18" charset="-128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26349" y="0"/>
            <a:ext cx="1717651" cy="97790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80312" y="0"/>
            <a:ext cx="92075" cy="977900"/>
          </a:xfrm>
          <a:prstGeom prst="rect">
            <a:avLst/>
          </a:prstGeom>
          <a:solidFill>
            <a:srgbClr val="87A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Picture 2" descr="C:\Users\equipo 4\Desktop\logotipo copy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8242"/>
            <a:ext cx="1512168" cy="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84" y="188640"/>
            <a:ext cx="2117720" cy="65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>
          <a:xfrm>
            <a:off x="539552" y="1268760"/>
            <a:ext cx="8153400" cy="459926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Propuesta </a:t>
            </a:r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de Consejo Consultivo Ciudadano de la CONAGO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endParaRPr lang="es-MX" b="1" dirty="0">
              <a:solidFill>
                <a:schemeClr val="bg2">
                  <a:lumMod val="75000"/>
                </a:schemeClr>
              </a:solidFill>
              <a:latin typeface="Arial"/>
              <a:cs typeface="Arial"/>
            </a:endParaRPr>
          </a:p>
          <a:p>
            <a:endParaRPr lang="es-MX" sz="1600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es-MX" sz="16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endParaRPr lang="es-MX" sz="16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just"/>
            <a:r>
              <a:rPr lang="es-MX" sz="1800" dirty="0" smtClean="0">
                <a:solidFill>
                  <a:schemeClr val="tx1"/>
                </a:solidFill>
                <a:latin typeface="Arial"/>
                <a:cs typeface="Arial"/>
              </a:rPr>
              <a:t>El Consejo Consultivo Ciudadano, ser</a:t>
            </a:r>
            <a:r>
              <a:rPr lang="es-MX" sz="1800" dirty="0" smtClean="0">
                <a:solidFill>
                  <a:schemeClr val="tx1"/>
                </a:solidFill>
                <a:latin typeface="Arial"/>
                <a:cs typeface="Arial"/>
              </a:rPr>
              <a:t>á</a:t>
            </a:r>
            <a:r>
              <a:rPr lang="es-MX" sz="1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_tradnl" sz="1800" dirty="0" smtClean="0">
                <a:solidFill>
                  <a:srgbClr val="000000"/>
                </a:solidFill>
                <a:latin typeface="Arial"/>
                <a:cs typeface="Arial"/>
              </a:rPr>
              <a:t>un </a:t>
            </a:r>
            <a:r>
              <a:rPr lang="es-ES_tradnl" sz="1800" dirty="0">
                <a:solidFill>
                  <a:srgbClr val="000000"/>
                </a:solidFill>
                <a:latin typeface="Arial"/>
                <a:cs typeface="Arial"/>
              </a:rPr>
              <a:t>órgano de asesoría y consulta cuyo objeto es </a:t>
            </a:r>
            <a:r>
              <a:rPr lang="es-ES_tradnl" sz="1800" dirty="0" smtClean="0">
                <a:solidFill>
                  <a:srgbClr val="000000"/>
                </a:solidFill>
                <a:latin typeface="Arial"/>
                <a:cs typeface="Arial"/>
              </a:rPr>
              <a:t>reflexionar, proponer</a:t>
            </a:r>
            <a:r>
              <a:rPr lang="es-ES_tradnl" sz="18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s-ES_tradnl" sz="1800" dirty="0" smtClean="0">
                <a:solidFill>
                  <a:srgbClr val="000000"/>
                </a:solidFill>
                <a:latin typeface="Arial"/>
                <a:cs typeface="Arial"/>
              </a:rPr>
              <a:t>opinar </a:t>
            </a:r>
            <a:r>
              <a:rPr lang="es-ES_tradnl" sz="1800" dirty="0">
                <a:solidFill>
                  <a:srgbClr val="000000"/>
                </a:solidFill>
                <a:latin typeface="Arial"/>
                <a:cs typeface="Arial"/>
              </a:rPr>
              <a:t>y emitir recomendaciones respecto </a:t>
            </a:r>
            <a:r>
              <a:rPr lang="es-ES_tradnl" sz="1800" dirty="0" smtClean="0">
                <a:solidFill>
                  <a:srgbClr val="000000"/>
                </a:solidFill>
                <a:latin typeface="Arial"/>
                <a:cs typeface="Arial"/>
              </a:rPr>
              <a:t>al desarrollo de </a:t>
            </a:r>
            <a:r>
              <a:rPr lang="es-ES_tradnl" sz="1800" dirty="0">
                <a:solidFill>
                  <a:srgbClr val="000000"/>
                </a:solidFill>
                <a:latin typeface="Arial"/>
                <a:cs typeface="Arial"/>
              </a:rPr>
              <a:t>la </a:t>
            </a:r>
            <a:r>
              <a:rPr lang="es-ES_tradnl" sz="1800" dirty="0" smtClean="0">
                <a:solidFill>
                  <a:srgbClr val="000000"/>
                </a:solidFill>
                <a:latin typeface="Arial"/>
                <a:cs typeface="Arial"/>
              </a:rPr>
              <a:t>Agenda </a:t>
            </a:r>
            <a:r>
              <a:rPr lang="es-ES_tradnl" sz="1800" dirty="0" smtClean="0">
                <a:solidFill>
                  <a:srgbClr val="000000"/>
                </a:solidFill>
                <a:latin typeface="Arial"/>
                <a:cs typeface="Arial"/>
              </a:rPr>
              <a:t>Metropolitana en el país. </a:t>
            </a:r>
            <a:endParaRPr lang="es-MX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endParaRPr lang="es-MX" sz="1800" dirty="0">
              <a:solidFill>
                <a:schemeClr val="bg2">
                  <a:lumMod val="75000"/>
                </a:schemeClr>
              </a:solidFill>
              <a:latin typeface="Arial"/>
              <a:cs typeface="Arial"/>
            </a:endParaRPr>
          </a:p>
          <a:p>
            <a:pPr algn="just"/>
            <a:endParaRPr lang="es-ES" sz="1800" b="1" dirty="0" smtClean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91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0 Rectángulo redondeado"/>
          <p:cNvSpPr/>
          <p:nvPr/>
        </p:nvSpPr>
        <p:spPr>
          <a:xfrm>
            <a:off x="683568" y="1196752"/>
            <a:ext cx="7776864" cy="51125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lnSpc>
                <a:spcPct val="90000"/>
              </a:lnSpc>
              <a:buFont typeface="Arial" pitchFamily="34" charset="0"/>
              <a:buChar char="•"/>
            </a:pPr>
            <a:endParaRPr lang="es-MX" sz="1200" dirty="0">
              <a:latin typeface="Arial"/>
              <a:cs typeface="Arial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7667625" cy="977900"/>
          </a:xfrm>
          <a:prstGeom prst="rect">
            <a:avLst/>
          </a:prstGeom>
          <a:solidFill>
            <a:srgbClr val="4E6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ea typeface="Adobe Fangsong Std R" pitchFamily="18" charset="-128"/>
                <a:cs typeface="Arial" pitchFamily="34" charset="0"/>
              </a:rPr>
              <a:t> </a:t>
            </a:r>
            <a:endParaRPr lang="es-MX" b="1" dirty="0">
              <a:solidFill>
                <a:schemeClr val="bg1"/>
              </a:solidFill>
              <a:latin typeface="Arial" pitchFamily="34" charset="0"/>
              <a:ea typeface="Adobe Fangsong Std R" pitchFamily="18" charset="-128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26349" y="0"/>
            <a:ext cx="1717651" cy="97790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80312" y="0"/>
            <a:ext cx="92075" cy="977900"/>
          </a:xfrm>
          <a:prstGeom prst="rect">
            <a:avLst/>
          </a:prstGeom>
          <a:solidFill>
            <a:srgbClr val="87A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Picture 2" descr="C:\Users\equipo 4\Desktop\logotipo copy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8242"/>
            <a:ext cx="1512168" cy="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84" y="188640"/>
            <a:ext cx="2117720" cy="65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>
          <a:xfrm>
            <a:off x="595064" y="1268760"/>
            <a:ext cx="8153400" cy="459926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b="1" dirty="0" smtClean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  <a:p>
            <a:endParaRPr lang="es-MX" sz="16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just"/>
            <a:endParaRPr lang="es-ES" sz="1800" b="1" dirty="0" smtClean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475656" y="1193559"/>
            <a:ext cx="6192837" cy="504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otham Bold" charset="0"/>
                <a:cs typeface="Gotham Bold" charset="0"/>
              </a:rPr>
              <a:t>LIC. ALBERTO MELÉNDEZ </a:t>
            </a:r>
            <a:r>
              <a:rPr lang="es-MX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otham Bold" charset="0"/>
                <a:cs typeface="Gotham Bold" charset="0"/>
              </a:rPr>
              <a:t>APODACA</a:t>
            </a:r>
          </a:p>
          <a:p>
            <a:pPr algn="ctr"/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otham Bold" charset="0"/>
                <a:cs typeface="Gotham Bold" charset="0"/>
              </a:rPr>
              <a:t/>
            </a:r>
            <a:b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otham Bold" charset="0"/>
                <a:cs typeface="Gotham Bold" charset="0"/>
              </a:rPr>
            </a:br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otham Bold" charset="0"/>
                <a:cs typeface="Gotham Bold" charset="0"/>
              </a:rPr>
              <a:t>SECRETARIO DE PLANEACIÓN, DESARROLLO REGIONAL Y METROPOLITANO</a:t>
            </a:r>
          </a:p>
          <a:p>
            <a:endParaRPr lang="es-MX" sz="1400" b="1" dirty="0">
              <a:solidFill>
                <a:srgbClr val="E46C0A"/>
              </a:solidFill>
              <a:latin typeface="Gotham Bold" charset="0"/>
              <a:cs typeface="Gotham Bold" charset="0"/>
            </a:endParaRPr>
          </a:p>
          <a:p>
            <a:endParaRPr lang="es-MX" sz="1400" b="1" dirty="0">
              <a:solidFill>
                <a:srgbClr val="E46C0A"/>
              </a:solidFill>
              <a:latin typeface="Gotham Bold" charset="0"/>
              <a:cs typeface="Gotham Bold" charset="0"/>
            </a:endParaRPr>
          </a:p>
          <a:p>
            <a:endParaRPr lang="es-MX" sz="1400" b="1" dirty="0">
              <a:solidFill>
                <a:srgbClr val="E46C0A"/>
              </a:solidFill>
              <a:latin typeface="Gotham Bold" charset="0"/>
              <a:cs typeface="Gotham Bold" charset="0"/>
            </a:endParaRPr>
          </a:p>
          <a:p>
            <a:r>
              <a:rPr lang="es-MX" sz="1400" b="1" dirty="0">
                <a:solidFill>
                  <a:srgbClr val="000000"/>
                </a:solidFill>
                <a:latin typeface="Gotham Bold" charset="0"/>
                <a:cs typeface="Gotham Bold" charset="0"/>
              </a:rPr>
              <a:t>TELEFONO</a:t>
            </a:r>
            <a:r>
              <a:rPr lang="es-MX" sz="1400" b="1" dirty="0" smtClean="0">
                <a:solidFill>
                  <a:srgbClr val="000000"/>
                </a:solidFill>
                <a:latin typeface="Gotham Bold" charset="0"/>
                <a:cs typeface="Gotham Bold" charset="0"/>
              </a:rPr>
              <a:t>:</a:t>
            </a:r>
          </a:p>
          <a:p>
            <a:endParaRPr lang="es-MX" sz="1400" b="1" dirty="0">
              <a:solidFill>
                <a:srgbClr val="000000"/>
              </a:solidFill>
              <a:latin typeface="Gotham Bold" charset="0"/>
              <a:cs typeface="Gotham Bold" charset="0"/>
            </a:endParaRPr>
          </a:p>
          <a:p>
            <a:r>
              <a:rPr lang="es-MX" sz="1400" b="1" dirty="0">
                <a:solidFill>
                  <a:srgbClr val="000000"/>
                </a:solidFill>
                <a:latin typeface="Gotham Bold" charset="0"/>
                <a:cs typeface="Gotham Bold" charset="0"/>
              </a:rPr>
              <a:t>         771 717 63 </a:t>
            </a:r>
            <a:r>
              <a:rPr lang="es-MX" sz="1400" b="1" dirty="0" smtClean="0">
                <a:solidFill>
                  <a:srgbClr val="000000"/>
                </a:solidFill>
                <a:latin typeface="Gotham Bold" charset="0"/>
                <a:cs typeface="Gotham Bold" charset="0"/>
              </a:rPr>
              <a:t>55</a:t>
            </a:r>
          </a:p>
          <a:p>
            <a:endParaRPr lang="es-MX" sz="1400" b="1" dirty="0">
              <a:solidFill>
                <a:srgbClr val="000000"/>
              </a:solidFill>
              <a:latin typeface="Gotham Bold" charset="0"/>
              <a:cs typeface="Gotham Bold" charset="0"/>
            </a:endParaRPr>
          </a:p>
          <a:p>
            <a:r>
              <a:rPr lang="es-MX" sz="1400" b="1" dirty="0" smtClean="0">
                <a:solidFill>
                  <a:srgbClr val="000000"/>
                </a:solidFill>
                <a:latin typeface="Gotham Bold" charset="0"/>
                <a:cs typeface="Gotham Bold" charset="0"/>
              </a:rPr>
              <a:t>E-MAIL: </a:t>
            </a:r>
          </a:p>
          <a:p>
            <a:endParaRPr lang="es-MX" sz="1400" b="1" dirty="0">
              <a:solidFill>
                <a:srgbClr val="000000"/>
              </a:solidFill>
              <a:latin typeface="Gotham Bold" charset="0"/>
              <a:cs typeface="Gotham Bold" charset="0"/>
            </a:endParaRPr>
          </a:p>
          <a:p>
            <a:r>
              <a:rPr lang="es-MX" sz="1400" b="1" dirty="0" smtClean="0">
                <a:solidFill>
                  <a:srgbClr val="000000"/>
                </a:solidFill>
                <a:latin typeface="Gotham Bold" charset="0"/>
                <a:cs typeface="Gotham Bold" charset="0"/>
              </a:rPr>
              <a:t>         </a:t>
            </a:r>
            <a:r>
              <a:rPr lang="es-MX" sz="1400" b="1" dirty="0" smtClean="0">
                <a:solidFill>
                  <a:srgbClr val="000000"/>
                </a:solidFill>
                <a:latin typeface="Gotham Bold" charset="0"/>
                <a:cs typeface="Gotham Bold" charset="0"/>
                <a:hlinkClick r:id="rId5"/>
              </a:rPr>
              <a:t>amapachuca@gmail.com</a:t>
            </a:r>
            <a:endParaRPr lang="es-MX" sz="1400" b="1" dirty="0" smtClean="0">
              <a:solidFill>
                <a:srgbClr val="000000"/>
              </a:solidFill>
              <a:latin typeface="Gotham Bold" charset="0"/>
              <a:cs typeface="Gotham Bold" charset="0"/>
            </a:endParaRPr>
          </a:p>
          <a:p>
            <a:endParaRPr lang="es-MX" sz="1400" b="1" dirty="0">
              <a:solidFill>
                <a:srgbClr val="000000"/>
              </a:solidFill>
              <a:latin typeface="Gotham Bold" charset="0"/>
              <a:cs typeface="Gotham Bold" charset="0"/>
            </a:endParaRPr>
          </a:p>
          <a:p>
            <a:r>
              <a:rPr lang="es-MX" sz="1400" b="1" dirty="0">
                <a:solidFill>
                  <a:srgbClr val="000000"/>
                </a:solidFill>
                <a:latin typeface="Gotham Bold" charset="0"/>
                <a:cs typeface="Gotham Bold" charset="0"/>
              </a:rPr>
              <a:t>DIRECCIÓN: </a:t>
            </a:r>
            <a:endParaRPr lang="es-MX" sz="1400" b="1" dirty="0" smtClean="0">
              <a:solidFill>
                <a:srgbClr val="000000"/>
              </a:solidFill>
              <a:latin typeface="Gotham Bold" charset="0"/>
              <a:cs typeface="Gotham Bold" charset="0"/>
            </a:endParaRPr>
          </a:p>
          <a:p>
            <a:endParaRPr lang="es-MX" sz="1400" b="1" dirty="0">
              <a:solidFill>
                <a:srgbClr val="000000"/>
              </a:solidFill>
              <a:latin typeface="Gotham Bold" charset="0"/>
              <a:cs typeface="Gotham Bold" charset="0"/>
            </a:endParaRPr>
          </a:p>
          <a:p>
            <a:pPr lvl="1"/>
            <a:r>
              <a:rPr lang="es-MX" sz="1200" b="1" dirty="0">
                <a:solidFill>
                  <a:srgbClr val="000000"/>
                </a:solidFill>
                <a:latin typeface="Gotham Bold" charset="0"/>
                <a:cs typeface="Gotham Bold" charset="0"/>
              </a:rPr>
              <a:t>PLAZA JUÁREZ S/N, 4° PISO</a:t>
            </a:r>
          </a:p>
          <a:p>
            <a:pPr lvl="1"/>
            <a:r>
              <a:rPr lang="es-MX" sz="1200" b="1" dirty="0">
                <a:solidFill>
                  <a:srgbClr val="000000"/>
                </a:solidFill>
                <a:latin typeface="Gotham Bold" charset="0"/>
                <a:cs typeface="Gotham Bold" charset="0"/>
              </a:rPr>
              <a:t>PALACIO DE GOBIERNO</a:t>
            </a:r>
          </a:p>
          <a:p>
            <a:pPr lvl="1"/>
            <a:r>
              <a:rPr lang="es-MX" sz="1200" b="1" dirty="0">
                <a:solidFill>
                  <a:srgbClr val="000000"/>
                </a:solidFill>
                <a:latin typeface="Gotham Bold" charset="0"/>
                <a:cs typeface="Gotham Bold" charset="0"/>
              </a:rPr>
              <a:t>COLONIA CENTRO, </a:t>
            </a:r>
          </a:p>
          <a:p>
            <a:pPr lvl="1"/>
            <a:r>
              <a:rPr lang="es-MX" sz="1200" b="1" dirty="0">
                <a:solidFill>
                  <a:srgbClr val="000000"/>
                </a:solidFill>
                <a:latin typeface="Gotham Bold" charset="0"/>
                <a:cs typeface="Gotham Bold" charset="0"/>
              </a:rPr>
              <a:t>MUNICIPIO DE PACHUCA DE SOTO, </a:t>
            </a:r>
          </a:p>
          <a:p>
            <a:pPr lvl="1"/>
            <a:r>
              <a:rPr lang="es-MX" sz="1200" b="1" dirty="0">
                <a:solidFill>
                  <a:srgbClr val="000000"/>
                </a:solidFill>
                <a:latin typeface="Gotham Bold" charset="0"/>
                <a:cs typeface="Gotham Bold" charset="0"/>
              </a:rPr>
              <a:t>ESTADO DE HIDALGO</a:t>
            </a:r>
          </a:p>
        </p:txBody>
      </p:sp>
    </p:spTree>
    <p:extLst>
      <p:ext uri="{BB962C8B-B14F-4D97-AF65-F5344CB8AC3E}">
        <p14:creationId xmlns:p14="http://schemas.microsoft.com/office/powerpoint/2010/main" val="365039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160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7667625" cy="977900"/>
          </a:xfrm>
          <a:prstGeom prst="rect">
            <a:avLst/>
          </a:prstGeom>
          <a:solidFill>
            <a:srgbClr val="4E6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447800" lvl="1" indent="-990600" algn="just"/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Anexo:</a:t>
            </a:r>
          </a:p>
          <a:p>
            <a:pPr marL="1447800" lvl="1" indent="-990600" algn="just"/>
            <a:r>
              <a:rPr lang="es-MX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Comisiones de la Cámara de Senadores</a:t>
            </a:r>
            <a:endParaRPr lang="es-ES" b="1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26349" y="0"/>
            <a:ext cx="1717651" cy="97790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80312" y="0"/>
            <a:ext cx="92075" cy="977900"/>
          </a:xfrm>
          <a:prstGeom prst="rect">
            <a:avLst/>
          </a:prstGeom>
          <a:solidFill>
            <a:srgbClr val="87A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Picture 2" descr="C:\Users\equipo 4\Desktop\logotipo copy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8242"/>
            <a:ext cx="1512168" cy="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84" y="188640"/>
            <a:ext cx="2117720" cy="65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1600"/>
          </a:p>
        </p:txBody>
      </p:sp>
      <p:sp>
        <p:nvSpPr>
          <p:cNvPr id="9" name="8 CuadroTexto"/>
          <p:cNvSpPr txBox="1"/>
          <p:nvPr/>
        </p:nvSpPr>
        <p:spPr>
          <a:xfrm>
            <a:off x="7740352" y="6597352"/>
            <a:ext cx="1152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>
                <a:solidFill>
                  <a:schemeClr val="bg1"/>
                </a:solidFill>
                <a:latin typeface="Arial"/>
                <a:cs typeface="Arial"/>
              </a:rPr>
              <a:t>Febrero de 2013</a:t>
            </a:r>
            <a:endParaRPr lang="es-MX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57231"/>
              </p:ext>
            </p:extLst>
          </p:nvPr>
        </p:nvGraphicFramePr>
        <p:xfrm>
          <a:off x="539552" y="1196752"/>
          <a:ext cx="6552728" cy="133350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319695"/>
                <a:gridCol w="1957162"/>
                <a:gridCol w="1275871"/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COMISIÓN DE DESARROLLO URBANO Y ORDENACIÓN TERRITORIAL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u="none" strike="noStrike">
                          <a:effectLst/>
                          <a:latin typeface="Arial"/>
                          <a:cs typeface="Arial"/>
                        </a:rPr>
                        <a:t>Senador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u="none" strike="noStrike">
                          <a:effectLst/>
                          <a:latin typeface="Arial"/>
                          <a:cs typeface="Arial"/>
                        </a:rPr>
                        <a:t>Grupo Parlamentario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u="none" strike="noStrike" dirty="0">
                          <a:effectLst/>
                          <a:latin typeface="Arial"/>
                          <a:cs typeface="Arial"/>
                        </a:rPr>
                        <a:t>Entidad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PRESIDENCIA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FRANCISCO DE PAULA BÚRQUEZ VALENZUELA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PAN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Sonora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SECRETARÍA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ANGÉLICA DEL ROSARIO ARAUJO LARA</a:t>
                      </a:r>
                      <a:endParaRPr lang="es-MX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Yucatán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LORENA CUÉLLAR CISNEROS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PRD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Tlaxcala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944934"/>
              </p:ext>
            </p:extLst>
          </p:nvPr>
        </p:nvGraphicFramePr>
        <p:xfrm>
          <a:off x="539272" y="2722612"/>
          <a:ext cx="6552728" cy="171450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319698"/>
                <a:gridCol w="1957159"/>
                <a:gridCol w="1275871"/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COMISIÓN DE DESARROLLO REGIONAL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u="none" strike="noStrike">
                          <a:effectLst/>
                          <a:latin typeface="Arial"/>
                          <a:cs typeface="Arial"/>
                        </a:rPr>
                        <a:t>Senador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u="none" strike="noStrike">
                          <a:effectLst/>
                          <a:latin typeface="Arial"/>
                          <a:cs typeface="Arial"/>
                        </a:rPr>
                        <a:t>Grupo Parlamentario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u="none" strike="noStrike" dirty="0">
                          <a:effectLst/>
                          <a:latin typeface="Arial"/>
                          <a:cs typeface="Arial"/>
                        </a:rPr>
                        <a:t>Entidad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PRESIDENTE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RENÉ JUÁREZ CISNEROS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Guerrero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SECRETARÍA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FRANCISCO SALVADOR LÓPEZ BRITO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PAN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Sinaloa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RAÚL AARÓN POZOS LANZ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Campeche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ADRIANA DÁVILA FERNÁNDEZ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PAN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Tlaxcala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44888"/>
              </p:ext>
            </p:extLst>
          </p:nvPr>
        </p:nvGraphicFramePr>
        <p:xfrm>
          <a:off x="537751" y="4666828"/>
          <a:ext cx="6555199" cy="171450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320971"/>
                <a:gridCol w="1957885"/>
                <a:gridCol w="1276343"/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COMISIÓN DE DESARROLLO MUNICIPAL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u="none" strike="noStrike">
                          <a:effectLst/>
                          <a:latin typeface="Arial"/>
                          <a:cs typeface="Arial"/>
                        </a:rPr>
                        <a:t>Senador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u="none" strike="noStrike" dirty="0">
                          <a:effectLst/>
                          <a:latin typeface="Arial"/>
                          <a:cs typeface="Arial"/>
                        </a:rPr>
                        <a:t>Grupo Parlamentario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u="none" strike="noStrike" dirty="0">
                          <a:effectLst/>
                          <a:latin typeface="Arial"/>
                          <a:cs typeface="Arial"/>
                        </a:rPr>
                        <a:t>Entidad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PRESIDENTE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CÉSAR OCTAVIO PEDROZA GAITÁN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PAN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San Luis Potosí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SECRETARÍA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MELY ROMERO CELIS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Colima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RAÚL AARÓN POZOS LANZ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Campeche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MARÍA DEL ROCÍO PINEDA GOCHI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Michoacán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942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160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7667625" cy="977900"/>
          </a:xfrm>
          <a:prstGeom prst="rect">
            <a:avLst/>
          </a:prstGeom>
          <a:solidFill>
            <a:srgbClr val="4E6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447800" lvl="1" indent="-990600" algn="just"/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Anexo:</a:t>
            </a:r>
          </a:p>
          <a:p>
            <a:pPr marL="1447800" lvl="1" indent="-990600" algn="just"/>
            <a:r>
              <a:rPr lang="es-MX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Comisiones de la Cámara de Senadores</a:t>
            </a:r>
            <a:endParaRPr lang="es-ES" b="1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26349" y="0"/>
            <a:ext cx="1717651" cy="97790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80312" y="0"/>
            <a:ext cx="92075" cy="977900"/>
          </a:xfrm>
          <a:prstGeom prst="rect">
            <a:avLst/>
          </a:prstGeom>
          <a:solidFill>
            <a:srgbClr val="87A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Picture 2" descr="C:\Users\equipo 4\Desktop\logotipo copy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8242"/>
            <a:ext cx="1512168" cy="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84" y="188640"/>
            <a:ext cx="2117720" cy="65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160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171188"/>
              </p:ext>
            </p:extLst>
          </p:nvPr>
        </p:nvGraphicFramePr>
        <p:xfrm>
          <a:off x="611560" y="1484776"/>
          <a:ext cx="6481390" cy="453651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283578"/>
                <a:gridCol w="1935840"/>
                <a:gridCol w="1261972"/>
              </a:tblGrid>
              <a:tr h="26685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05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COMISIÓN DEL DISTRITO FEDERAL</a:t>
                      </a:r>
                      <a:endParaRPr lang="es-MX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66854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1" u="none" strike="noStrike">
                          <a:effectLst/>
                          <a:latin typeface="Arial"/>
                          <a:cs typeface="Arial"/>
                        </a:rPr>
                        <a:t>Senador</a:t>
                      </a:r>
                      <a:endParaRPr lang="es-MX" sz="105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1" u="none" strike="noStrike" dirty="0">
                          <a:effectLst/>
                          <a:latin typeface="Arial"/>
                          <a:cs typeface="Arial"/>
                        </a:rPr>
                        <a:t>Grupo Parlamentario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1" u="none" strike="noStrike" dirty="0">
                          <a:effectLst/>
                          <a:latin typeface="Arial"/>
                          <a:cs typeface="Arial"/>
                        </a:rPr>
                        <a:t>Entidad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26685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050" b="1" u="none" strike="noStrike" dirty="0">
                          <a:effectLst/>
                          <a:latin typeface="Arial"/>
                          <a:cs typeface="Arial"/>
                        </a:rPr>
                        <a:t>PRESIDENCIA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66854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>
                          <a:effectLst/>
                          <a:latin typeface="Arial"/>
                          <a:cs typeface="Arial"/>
                        </a:rPr>
                        <a:t>Mario Delgado Carrillo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>
                          <a:effectLst/>
                          <a:latin typeface="Arial"/>
                          <a:cs typeface="Arial"/>
                        </a:rPr>
                        <a:t>PRD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>
                          <a:effectLst/>
                          <a:latin typeface="Arial"/>
                          <a:cs typeface="Arial"/>
                        </a:rPr>
                        <a:t>Distrito Federal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26685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050" b="1" u="none" strike="noStrike" dirty="0">
                          <a:effectLst/>
                          <a:latin typeface="Arial"/>
                          <a:cs typeface="Arial"/>
                        </a:rPr>
                        <a:t>SECRETARÍA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66854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>
                          <a:effectLst/>
                          <a:latin typeface="Arial"/>
                          <a:cs typeface="Arial"/>
                        </a:rPr>
                        <a:t>ANA LILIA HERRERA ANZALDO</a:t>
                      </a:r>
                      <a:endParaRPr lang="es-MX" sz="105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05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>
                          <a:effectLst/>
                          <a:latin typeface="Arial"/>
                          <a:cs typeface="Arial"/>
                        </a:rPr>
                        <a:t>México</a:t>
                      </a:r>
                      <a:endParaRPr lang="es-MX" sz="105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266854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>
                          <a:effectLst/>
                          <a:latin typeface="Arial"/>
                          <a:cs typeface="Arial"/>
                        </a:rPr>
                        <a:t>MARIANA GÓMEZ DEL CAMPO GURZA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 dirty="0">
                          <a:effectLst/>
                          <a:latin typeface="Arial"/>
                          <a:cs typeface="Arial"/>
                        </a:rPr>
                        <a:t>PAN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>
                          <a:effectLst/>
                          <a:latin typeface="Arial"/>
                          <a:cs typeface="Arial"/>
                        </a:rPr>
                        <a:t>Distrito Federal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26685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050" b="1" u="none" strike="noStrike" dirty="0">
                          <a:effectLst/>
                          <a:latin typeface="Arial"/>
                          <a:cs typeface="Arial"/>
                        </a:rPr>
                        <a:t>INTEGRANTES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66854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>
                          <a:effectLst/>
                          <a:latin typeface="Arial"/>
                          <a:cs typeface="Arial"/>
                        </a:rPr>
                        <a:t>JOEL AYALA ALMEIDA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>
                          <a:effectLst/>
                          <a:latin typeface="Arial"/>
                          <a:cs typeface="Arial"/>
                        </a:rPr>
                        <a:t>Lista nacional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266854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>
                          <a:effectLst/>
                          <a:latin typeface="Arial"/>
                          <a:cs typeface="Arial"/>
                        </a:rPr>
                        <a:t>BLANCA MARÍA DEL SOCORRO ALCALÁ RUIZ</a:t>
                      </a:r>
                      <a:endParaRPr lang="es-MX" sz="105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05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>
                          <a:effectLst/>
                          <a:latin typeface="Arial"/>
                          <a:cs typeface="Arial"/>
                        </a:rPr>
                        <a:t>Puebla</a:t>
                      </a:r>
                      <a:endParaRPr lang="es-MX" sz="105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266854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>
                          <a:effectLst/>
                          <a:latin typeface="Arial"/>
                          <a:cs typeface="Arial"/>
                        </a:rPr>
                        <a:t>ARMANDO NEYRA CHÁVEZ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 dirty="0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>
                          <a:effectLst/>
                          <a:latin typeface="Arial"/>
                          <a:cs typeface="Arial"/>
                        </a:rPr>
                        <a:t>Lista nacional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266854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>
                          <a:effectLst/>
                          <a:latin typeface="Arial"/>
                          <a:cs typeface="Arial"/>
                        </a:rPr>
                        <a:t>JESÚS CASILLAS ROMERO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>
                          <a:effectLst/>
                          <a:latin typeface="Arial"/>
                          <a:cs typeface="Arial"/>
                        </a:rPr>
                        <a:t>Jalisco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266854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>
                          <a:effectLst/>
                          <a:latin typeface="Arial"/>
                          <a:cs typeface="Arial"/>
                        </a:rPr>
                        <a:t>GABRIELA CUEVAS BARRÓN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>
                          <a:effectLst/>
                          <a:latin typeface="Arial"/>
                          <a:cs typeface="Arial"/>
                        </a:rPr>
                        <a:t>PAN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>
                          <a:effectLst/>
                          <a:latin typeface="Arial"/>
                          <a:cs typeface="Arial"/>
                        </a:rPr>
                        <a:t>Lista nacional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266854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>
                          <a:effectLst/>
                          <a:latin typeface="Arial"/>
                          <a:cs typeface="Arial"/>
                        </a:rPr>
                        <a:t>MARÍA ALEJANDRA BARRALES MAGDALENO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>
                          <a:effectLst/>
                          <a:latin typeface="Arial"/>
                          <a:cs typeface="Arial"/>
                        </a:rPr>
                        <a:t>PRD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>
                          <a:effectLst/>
                          <a:latin typeface="Arial"/>
                          <a:cs typeface="Arial"/>
                        </a:rPr>
                        <a:t>Distrito Federal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266854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>
                          <a:effectLst/>
                          <a:latin typeface="Arial"/>
                          <a:cs typeface="Arial"/>
                        </a:rPr>
                        <a:t>DOLORES PADIERNA LUNA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>
                          <a:effectLst/>
                          <a:latin typeface="Arial"/>
                          <a:cs typeface="Arial"/>
                        </a:rPr>
                        <a:t>PRD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>
                          <a:effectLst/>
                          <a:latin typeface="Arial"/>
                          <a:cs typeface="Arial"/>
                        </a:rPr>
                        <a:t>Distrito Federal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266854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>
                          <a:effectLst/>
                          <a:latin typeface="Arial"/>
                          <a:cs typeface="Arial"/>
                        </a:rPr>
                        <a:t>PABLO ESCUDERO MORALES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>
                          <a:effectLst/>
                          <a:latin typeface="Arial"/>
                          <a:cs typeface="Arial"/>
                        </a:rPr>
                        <a:t>PVEM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>
                          <a:effectLst/>
                          <a:latin typeface="Arial"/>
                          <a:cs typeface="Arial"/>
                        </a:rPr>
                        <a:t>Distrito Federal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266854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>
                          <a:effectLst/>
                          <a:latin typeface="Arial"/>
                          <a:cs typeface="Arial"/>
                        </a:rPr>
                        <a:t>DAVID MONREAL ÁVILA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>
                          <a:effectLst/>
                          <a:latin typeface="Arial"/>
                          <a:cs typeface="Arial"/>
                        </a:rPr>
                        <a:t>PT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 dirty="0">
                          <a:effectLst/>
                          <a:latin typeface="Arial"/>
                          <a:cs typeface="Arial"/>
                        </a:rPr>
                        <a:t>Zacatecas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4" name="8 CuadroTexto"/>
          <p:cNvSpPr txBox="1"/>
          <p:nvPr/>
        </p:nvSpPr>
        <p:spPr>
          <a:xfrm>
            <a:off x="7740352" y="6597352"/>
            <a:ext cx="1152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>
                <a:solidFill>
                  <a:schemeClr val="bg1"/>
                </a:solidFill>
                <a:latin typeface="Arial"/>
                <a:cs typeface="Arial"/>
              </a:rPr>
              <a:t>Febrero de 2013</a:t>
            </a:r>
            <a:endParaRPr lang="es-MX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5916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160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7667625" cy="977900"/>
          </a:xfrm>
          <a:prstGeom prst="rect">
            <a:avLst/>
          </a:prstGeom>
          <a:solidFill>
            <a:srgbClr val="4E6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447800" lvl="1" indent="-990600" algn="just"/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Anexo:</a:t>
            </a:r>
          </a:p>
          <a:p>
            <a:pPr marL="1447800" lvl="1" indent="-990600" algn="just"/>
            <a:r>
              <a:rPr lang="es-MX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Comisiones de la Cámara de Senadores</a:t>
            </a:r>
            <a:endParaRPr lang="es-ES" b="1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26349" y="0"/>
            <a:ext cx="1717651" cy="97790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80312" y="0"/>
            <a:ext cx="92075" cy="977900"/>
          </a:xfrm>
          <a:prstGeom prst="rect">
            <a:avLst/>
          </a:prstGeom>
          <a:solidFill>
            <a:srgbClr val="87A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Picture 2" descr="C:\Users\equipo 4\Desktop\logotipo copy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8242"/>
            <a:ext cx="1512168" cy="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84" y="188640"/>
            <a:ext cx="2117720" cy="65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160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180668"/>
              </p:ext>
            </p:extLst>
          </p:nvPr>
        </p:nvGraphicFramePr>
        <p:xfrm>
          <a:off x="611560" y="1628798"/>
          <a:ext cx="6480721" cy="410446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279106"/>
                <a:gridCol w="1941361"/>
                <a:gridCol w="1260254"/>
              </a:tblGrid>
              <a:tr h="29317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COMISIÓN DE VIVIENDA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9317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>
                          <a:effectLst/>
                          <a:latin typeface="Arial"/>
                          <a:cs typeface="Arial"/>
                        </a:rPr>
                        <a:t>Senador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>
                          <a:effectLst/>
                          <a:latin typeface="Arial"/>
                          <a:cs typeface="Arial"/>
                        </a:rPr>
                        <a:t>Grupo Parlamentario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 dirty="0">
                          <a:effectLst/>
                          <a:latin typeface="Arial"/>
                          <a:cs typeface="Arial"/>
                        </a:rPr>
                        <a:t>Entidad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29317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Arial"/>
                          <a:cs typeface="Arial"/>
                        </a:rPr>
                        <a:t>PRESIDENCIA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8635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Arial"/>
                          <a:cs typeface="Arial"/>
                        </a:rPr>
                        <a:t>MARÍA ELENA BARRERA TAPIA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Arial"/>
                          <a:cs typeface="Arial"/>
                        </a:rPr>
                        <a:t>PVEM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  <a:latin typeface="Arial"/>
                          <a:cs typeface="Arial"/>
                        </a:rPr>
                        <a:t>Estado de México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29317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Arial"/>
                          <a:cs typeface="Arial"/>
                        </a:rPr>
                        <a:t>SECRETARÍA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9317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Arial"/>
                          <a:cs typeface="Arial"/>
                        </a:rPr>
                        <a:t>JOEL AYALA ALMEIDA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  <a:latin typeface="Arial"/>
                          <a:cs typeface="Arial"/>
                        </a:rPr>
                        <a:t>Lista Nacional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29317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Arial"/>
                          <a:cs typeface="Arial"/>
                        </a:rPr>
                        <a:t>VÍCTOR HERMOSILLO Y CELADA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  <a:latin typeface="Arial"/>
                          <a:cs typeface="Arial"/>
                        </a:rPr>
                        <a:t>PAN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  <a:latin typeface="Arial"/>
                          <a:cs typeface="Arial"/>
                        </a:rPr>
                        <a:t>Baja California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29317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Arial"/>
                          <a:cs typeface="Arial"/>
                        </a:rPr>
                        <a:t>INTEGRANTES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9317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Arial"/>
                          <a:cs typeface="Arial"/>
                        </a:rPr>
                        <a:t>ANGÉLICA DEL ROSARIO ARAUJO LARA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  <a:latin typeface="Arial"/>
                          <a:cs typeface="Arial"/>
                        </a:rPr>
                        <a:t>Yucatán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58635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  <a:latin typeface="Arial"/>
                          <a:cs typeface="Arial"/>
                        </a:rPr>
                        <a:t>ISAÍAS GONZÁLEZ CUEVAS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  <a:latin typeface="Arial"/>
                          <a:cs typeface="Arial"/>
                        </a:rPr>
                        <a:t>Baja California Sur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29317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Arial"/>
                          <a:cs typeface="Arial"/>
                        </a:rPr>
                        <a:t>FERNANDO HERRERA ÁVILA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  <a:latin typeface="Arial"/>
                          <a:cs typeface="Arial"/>
                        </a:rPr>
                        <a:t>PAN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  <a:latin typeface="Arial"/>
                          <a:cs typeface="Arial"/>
                        </a:rPr>
                        <a:t>Aguascalientes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29317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  <a:latin typeface="Arial"/>
                          <a:cs typeface="Arial"/>
                        </a:rPr>
                        <a:t>ADOLFO ROMERO LAINAS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  <a:latin typeface="Arial"/>
                          <a:cs typeface="Arial"/>
                        </a:rPr>
                        <a:t>PRD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Arial"/>
                          <a:cs typeface="Arial"/>
                        </a:rPr>
                        <a:t>Oaxaca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4" name="8 CuadroTexto"/>
          <p:cNvSpPr txBox="1"/>
          <p:nvPr/>
        </p:nvSpPr>
        <p:spPr>
          <a:xfrm>
            <a:off x="7740352" y="6597352"/>
            <a:ext cx="1152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>
                <a:solidFill>
                  <a:schemeClr val="bg1"/>
                </a:solidFill>
                <a:latin typeface="Arial"/>
                <a:cs typeface="Arial"/>
              </a:rPr>
              <a:t>Febrero de 2013</a:t>
            </a:r>
            <a:endParaRPr lang="es-MX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047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160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7667625" cy="977900"/>
          </a:xfrm>
          <a:prstGeom prst="rect">
            <a:avLst/>
          </a:prstGeom>
          <a:solidFill>
            <a:srgbClr val="4E6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447800" lvl="1" indent="-990600" algn="just"/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Anexo:</a:t>
            </a:r>
          </a:p>
          <a:p>
            <a:pPr marL="1447800" lvl="1" indent="-990600" algn="just"/>
            <a:r>
              <a:rPr lang="es-MX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Comisiones de la Cámara de Senadores</a:t>
            </a:r>
            <a:endParaRPr lang="es-ES" b="1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26349" y="0"/>
            <a:ext cx="1717651" cy="97790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80312" y="0"/>
            <a:ext cx="92075" cy="977900"/>
          </a:xfrm>
          <a:prstGeom prst="rect">
            <a:avLst/>
          </a:prstGeom>
          <a:solidFill>
            <a:srgbClr val="87A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Picture 2" descr="C:\Users\equipo 4\Desktop\logotipo copy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8242"/>
            <a:ext cx="1512168" cy="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84" y="188640"/>
            <a:ext cx="2117720" cy="65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160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89789"/>
              </p:ext>
            </p:extLst>
          </p:nvPr>
        </p:nvGraphicFramePr>
        <p:xfrm>
          <a:off x="539552" y="1124744"/>
          <a:ext cx="6553399" cy="381000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315880"/>
                <a:gridCol w="1963132"/>
                <a:gridCol w="1274387"/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COMISIÓN DE SEGURIDAD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u="none" strike="noStrike">
                          <a:effectLst/>
                          <a:latin typeface="Arial"/>
                          <a:cs typeface="Arial"/>
                        </a:rPr>
                        <a:t>Senador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u="none" strike="noStrike">
                          <a:effectLst/>
                          <a:latin typeface="Arial"/>
                          <a:cs typeface="Arial"/>
                        </a:rPr>
                        <a:t>Grupo Parlamentario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u="none" strike="noStrike" dirty="0">
                          <a:effectLst/>
                          <a:latin typeface="Arial"/>
                          <a:cs typeface="Arial"/>
                        </a:rPr>
                        <a:t>Entidad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effectLst/>
                          <a:latin typeface="Arial"/>
                          <a:cs typeface="Arial"/>
                        </a:rPr>
                        <a:t>PRESIDENCIA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OMAR FAYAD MENESES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HIDALGO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effectLst/>
                          <a:latin typeface="Arial"/>
                          <a:cs typeface="Arial"/>
                        </a:rPr>
                        <a:t>SECRETARÍA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FERNANDO YUNES MARQUEZ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PAN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VERACRUZ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IRIS VIANEY MENDOZA </a:t>
                      </a:r>
                      <a:r>
                        <a:rPr lang="es-MX" sz="1000" u="none" strike="noStrike" dirty="0" err="1">
                          <a:effectLst/>
                          <a:latin typeface="Arial"/>
                          <a:cs typeface="Arial"/>
                        </a:rPr>
                        <a:t>MENDOZA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PRD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effectLst/>
                          <a:latin typeface="Arial"/>
                          <a:cs typeface="Arial"/>
                        </a:rPr>
                        <a:t>INTEGRANTES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GRACIELA ORTIZ HERNANDEZ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ISMAEL HERNANDEZ DERAS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DURANGO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IVONNE LILIANA ALVAREZ GARCIA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AARON IRIZAR LOPEZ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TEOFILO TORRES CORZO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SALVADOR VEGA CASILLAS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PAN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MAKI ESTHER DOMINGUEZ MARTINEZ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PAN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MARIA DEL PILAR ORTEGA MARTINEZ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PAN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ALEJANDRO DE JESÚS ENCINAS RODRIGUEZ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PRD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ESTADO DE MÉXICO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HUMBERTO DOMINGO MAYANS CANABAL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ANA GABRIELA GUEVARA ESPINOZA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PT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SONORA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10 Rectángulo redondeado">
            <a:hlinkClick r:id="rId4" action="ppaction://hlinksldjump"/>
          </p:cNvPr>
          <p:cNvSpPr/>
          <p:nvPr/>
        </p:nvSpPr>
        <p:spPr>
          <a:xfrm>
            <a:off x="7583525" y="1067142"/>
            <a:ext cx="1164939" cy="34051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Arial"/>
                <a:cs typeface="Arial"/>
              </a:rPr>
              <a:t>Regresar </a:t>
            </a:r>
            <a:endParaRPr lang="es-MX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933672"/>
              </p:ext>
            </p:extLst>
          </p:nvPr>
        </p:nvGraphicFramePr>
        <p:xfrm>
          <a:off x="539551" y="5013176"/>
          <a:ext cx="6553399" cy="133350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315880"/>
                <a:gridCol w="1963132"/>
                <a:gridCol w="1274387"/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COMISIÓN ESPECIAL PARA EL DESARROLLO METROPOLITANO</a:t>
                      </a:r>
                      <a:endParaRPr lang="es-MX" sz="1000" b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u="none" strike="noStrike">
                          <a:effectLst/>
                          <a:latin typeface="Arial"/>
                          <a:cs typeface="Arial"/>
                        </a:rPr>
                        <a:t>Senador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u="none" strike="noStrike">
                          <a:effectLst/>
                          <a:latin typeface="Arial"/>
                          <a:cs typeface="Arial"/>
                        </a:rPr>
                        <a:t>Grupo Parlamentario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u="none" strike="noStrike" dirty="0">
                          <a:effectLst/>
                          <a:latin typeface="Arial"/>
                          <a:cs typeface="Arial"/>
                        </a:rPr>
                        <a:t>Entidad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effectLst/>
                          <a:latin typeface="Arial"/>
                          <a:cs typeface="Arial"/>
                        </a:rPr>
                        <a:t>PRESIDENCIA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 smtClean="0">
                          <a:effectLst/>
                          <a:latin typeface="Arial"/>
                          <a:cs typeface="Arial"/>
                        </a:rPr>
                        <a:t>ANA LILIA HERRERA ANZALDO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HIDALGO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effectLst/>
                          <a:latin typeface="Arial"/>
                          <a:cs typeface="Arial"/>
                        </a:rPr>
                        <a:t>SECRETARÍA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 smtClean="0">
                          <a:effectLst/>
                          <a:latin typeface="Arial"/>
                          <a:cs typeface="Arial"/>
                        </a:rPr>
                        <a:t>MARIANA GÓMEZ DEL CAMPO GURZA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PAN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VERACRUZ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 smtClean="0">
                          <a:effectLst/>
                          <a:latin typeface="Arial"/>
                          <a:cs typeface="Arial"/>
                        </a:rPr>
                        <a:t>MARIO DELGADO CARRILLO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PRD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4" name="8 CuadroTexto"/>
          <p:cNvSpPr txBox="1"/>
          <p:nvPr/>
        </p:nvSpPr>
        <p:spPr>
          <a:xfrm>
            <a:off x="7740352" y="6597352"/>
            <a:ext cx="1152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>
                <a:solidFill>
                  <a:schemeClr val="bg1"/>
                </a:solidFill>
                <a:latin typeface="Arial"/>
                <a:cs typeface="Arial"/>
              </a:rPr>
              <a:t>Febrero de 2013</a:t>
            </a:r>
            <a:endParaRPr lang="es-MX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7836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160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7667625" cy="977900"/>
          </a:xfrm>
          <a:prstGeom prst="rect">
            <a:avLst/>
          </a:prstGeom>
          <a:solidFill>
            <a:srgbClr val="4E6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447800" lvl="1" indent="-990600" algn="just"/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Anexo:</a:t>
            </a:r>
          </a:p>
          <a:p>
            <a:pPr marL="1447800" lvl="1" indent="-990600" algn="just"/>
            <a:r>
              <a:rPr lang="es-MX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Comisiones de la Cámara de Diputados</a:t>
            </a:r>
            <a:endParaRPr lang="es-ES" b="1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26349" y="0"/>
            <a:ext cx="1717651" cy="97790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80312" y="0"/>
            <a:ext cx="92075" cy="977900"/>
          </a:xfrm>
          <a:prstGeom prst="rect">
            <a:avLst/>
          </a:prstGeom>
          <a:solidFill>
            <a:srgbClr val="87A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Picture 2" descr="C:\Users\equipo 4\Desktop\logotipo copy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8242"/>
            <a:ext cx="1512168" cy="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84" y="188640"/>
            <a:ext cx="2117720" cy="65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160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61667"/>
              </p:ext>
            </p:extLst>
          </p:nvPr>
        </p:nvGraphicFramePr>
        <p:xfrm>
          <a:off x="539552" y="1052736"/>
          <a:ext cx="6552728" cy="540790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244676"/>
                <a:gridCol w="2002576"/>
                <a:gridCol w="1305476"/>
              </a:tblGrid>
              <a:tr h="13311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COMISIÓN DE DESARROLLO METROPOLITANO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u="none" strike="noStrike">
                          <a:effectLst/>
                          <a:latin typeface="Arial"/>
                          <a:cs typeface="Arial"/>
                        </a:rPr>
                        <a:t>Diputado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u="none" strike="noStrike">
                          <a:effectLst/>
                          <a:latin typeface="Arial"/>
                          <a:cs typeface="Arial"/>
                        </a:rPr>
                        <a:t>Grupo Parlamentario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u="none" strike="noStrike" dirty="0">
                          <a:effectLst/>
                          <a:latin typeface="Arial"/>
                          <a:cs typeface="Arial"/>
                        </a:rPr>
                        <a:t>Entidad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</a:tr>
              <a:tr h="13311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effectLst/>
                          <a:latin typeface="Arial"/>
                          <a:cs typeface="Arial"/>
                        </a:rPr>
                        <a:t>PRESIDENCIA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 err="1">
                          <a:effectLst/>
                          <a:latin typeface="Arial"/>
                          <a:cs typeface="Arial"/>
                        </a:rPr>
                        <a:t>Fócil</a:t>
                      </a:r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 Pérez Juan Manuel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PRD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Tabasco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</a:tr>
              <a:tr h="13311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 smtClean="0">
                          <a:effectLst/>
                          <a:latin typeface="Arial"/>
                          <a:cs typeface="Arial"/>
                        </a:rPr>
                        <a:t>SECRETARÍA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Caballero Garza Benito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Nuevo León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Flores Gómez José Luis Cruz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México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 err="1">
                          <a:effectLst/>
                          <a:latin typeface="Arial"/>
                          <a:cs typeface="Arial"/>
                        </a:rPr>
                        <a:t>Gauna</a:t>
                      </a:r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 Ruiz de León Celia Isabel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Jalisco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Miranda </a:t>
                      </a:r>
                      <a:r>
                        <a:rPr lang="es-MX" sz="1000" u="none" strike="noStrike" dirty="0" err="1">
                          <a:effectLst/>
                          <a:latin typeface="Arial"/>
                          <a:cs typeface="Arial"/>
                        </a:rPr>
                        <a:t>Munive</a:t>
                      </a:r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s-MX" sz="1000" u="none" strike="noStrike" dirty="0" err="1">
                          <a:effectLst/>
                          <a:latin typeface="Arial"/>
                          <a:cs typeface="Arial"/>
                        </a:rPr>
                        <a:t>Emilse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Hidalgo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 err="1">
                          <a:effectLst/>
                          <a:latin typeface="Arial"/>
                          <a:cs typeface="Arial"/>
                        </a:rPr>
                        <a:t>Pazzi</a:t>
                      </a:r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 Maza </a:t>
                      </a:r>
                      <a:r>
                        <a:rPr lang="es-MX" sz="1000" u="none" strike="noStrike" dirty="0" err="1">
                          <a:effectLst/>
                          <a:latin typeface="Arial"/>
                          <a:cs typeface="Arial"/>
                        </a:rPr>
                        <a:t>Zita</a:t>
                      </a:r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 Beatriz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Veracruz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Oviedo Herrera J. Jesús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PAN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Guanajuato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Paz Alonzo Raúl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PAN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Yucatán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Flores Salazar Guadalupe Socorro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PRD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Distrito Federal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López Moreno Lourdes Adriana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PVEM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Chiapas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Torres Flores Araceli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PT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Veracruz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</a:tr>
              <a:tr h="13311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effectLst/>
                          <a:latin typeface="Arial"/>
                          <a:cs typeface="Arial"/>
                        </a:rPr>
                        <a:t>INTEGRANTES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Barrios Gómez Segués Agustín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PRD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Distrito Federal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Camarena García Felipe Arturo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PVEM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Guanajuato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Carreño Muro Genaro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PAN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Guanajuato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Delgadillo González Claudia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Jalisco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Doger Guerrero José Enrique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Puebla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García García Héctor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Nuevo León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Maldonado Salgado José Valentín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PRD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Distrito Federal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Moreno Rivera Israel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PRD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Distrito Federal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Niño de Rivera Vela Homero Ricardo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PAN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Nuevo León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Ramírez Romero Luis Miguel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PAN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Morelos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Robles Aguirre Mayra Karina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Baja California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Román Bojórquez Jesús Tolentino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México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Sahui Rivero Mauricio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Yucatán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Sánchez Romero Carlos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Puebla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Valle Magaña José Luis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MC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Jalisco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Vitela Rodríguez Alma Marina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Durango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Yamamoto Cázares Beatriz Eugenia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PAN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Guanajuato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de la Rosa Peláez Sebastián Alfonso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PRD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Guerrero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656" marR="6656" marT="6656" marB="0" anchor="ctr"/>
                </a:tc>
              </a:tr>
            </a:tbl>
          </a:graphicData>
        </a:graphic>
      </p:graphicFrame>
      <p:sp>
        <p:nvSpPr>
          <p:cNvPr id="11" name="8 CuadroTexto"/>
          <p:cNvSpPr txBox="1"/>
          <p:nvPr/>
        </p:nvSpPr>
        <p:spPr>
          <a:xfrm>
            <a:off x="7740352" y="6597352"/>
            <a:ext cx="1152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>
                <a:solidFill>
                  <a:schemeClr val="bg1"/>
                </a:solidFill>
                <a:latin typeface="Arial"/>
                <a:cs typeface="Arial"/>
              </a:rPr>
              <a:t>Febrero de 2013</a:t>
            </a:r>
            <a:endParaRPr lang="es-MX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9546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160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7667625" cy="977900"/>
          </a:xfrm>
          <a:prstGeom prst="rect">
            <a:avLst/>
          </a:prstGeom>
          <a:solidFill>
            <a:srgbClr val="4E6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447800" lvl="1" indent="-990600" algn="just"/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Anexo:</a:t>
            </a:r>
          </a:p>
          <a:p>
            <a:pPr marL="1447800" lvl="1" indent="-990600" algn="just"/>
            <a:r>
              <a:rPr lang="es-MX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Comisiones de la Cámara de Diputados</a:t>
            </a:r>
            <a:endParaRPr lang="es-ES" b="1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26349" y="0"/>
            <a:ext cx="1717651" cy="97790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80312" y="0"/>
            <a:ext cx="92075" cy="977900"/>
          </a:xfrm>
          <a:prstGeom prst="rect">
            <a:avLst/>
          </a:prstGeom>
          <a:solidFill>
            <a:srgbClr val="87A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Picture 2" descr="C:\Users\equipo 4\Desktop\logotipo copy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8242"/>
            <a:ext cx="1512168" cy="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84" y="188640"/>
            <a:ext cx="2117720" cy="65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160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058008"/>
              </p:ext>
            </p:extLst>
          </p:nvPr>
        </p:nvGraphicFramePr>
        <p:xfrm>
          <a:off x="539553" y="1340762"/>
          <a:ext cx="6552728" cy="482454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244678"/>
                <a:gridCol w="2002574"/>
                <a:gridCol w="1305476"/>
              </a:tblGrid>
              <a:tr h="29781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COMISIÓN </a:t>
                      </a:r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DE DESARROLLO 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URBANO Y ORDENAMIENTO TERRITORIAL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3824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PRESIDENCIA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249">
                <a:tc gridSpan="3">
                  <a:txBody>
                    <a:bodyPr/>
                    <a:lstStyle/>
                    <a:p>
                      <a:pPr algn="ctr" fontAlgn="b"/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3824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  <a:latin typeface="Arial"/>
                          <a:cs typeface="Arial"/>
                        </a:rPr>
                        <a:t>SECRETARÍA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3824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Arial"/>
                          <a:cs typeface="Arial"/>
                        </a:rPr>
                        <a:t>Alvarado Sánchez Brenda </a:t>
                      </a:r>
                      <a:r>
                        <a:rPr lang="pt-BR" sz="1100" u="none" strike="noStrike" dirty="0" err="1">
                          <a:effectLst/>
                          <a:latin typeface="Arial"/>
                          <a:cs typeface="Arial"/>
                        </a:rPr>
                        <a:t>María</a:t>
                      </a:r>
                      <a:r>
                        <a:rPr lang="pt-BR" sz="1100" u="none" strike="noStrike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1100" u="none" strike="noStrike" dirty="0" err="1">
                          <a:effectLst/>
                          <a:latin typeface="Arial"/>
                          <a:cs typeface="Arial"/>
                        </a:rPr>
                        <a:t>Izontli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  <a:latin typeface="Arial"/>
                          <a:cs typeface="Arial"/>
                        </a:rPr>
                        <a:t>México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23824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  <a:latin typeface="Arial"/>
                          <a:cs typeface="Arial"/>
                        </a:rPr>
                        <a:t>Calderón Ramírez Leticia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  <a:latin typeface="Arial"/>
                          <a:cs typeface="Arial"/>
                        </a:rPr>
                        <a:t>México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23824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  <a:latin typeface="Arial"/>
                          <a:cs typeface="Arial"/>
                        </a:rPr>
                        <a:t>Cano Ayala </a:t>
                      </a:r>
                      <a:r>
                        <a:rPr lang="es-MX" sz="1100" u="none" strike="noStrike" dirty="0" smtClean="0">
                          <a:effectLst/>
                          <a:latin typeface="Arial"/>
                          <a:cs typeface="Arial"/>
                        </a:rPr>
                        <a:t>Ma. </a:t>
                      </a:r>
                      <a:r>
                        <a:rPr lang="es-MX" sz="1100" u="none" strike="noStrike" dirty="0">
                          <a:effectLst/>
                          <a:latin typeface="Arial"/>
                          <a:cs typeface="Arial"/>
                        </a:rPr>
                        <a:t>Elena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  <a:latin typeface="Arial"/>
                          <a:cs typeface="Arial"/>
                        </a:rPr>
                        <a:t>Guanajuato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23824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  <a:latin typeface="Arial"/>
                          <a:cs typeface="Arial"/>
                        </a:rPr>
                        <a:t>Schroeder Verdugo María Fernanda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  <a:latin typeface="Arial"/>
                          <a:cs typeface="Arial"/>
                        </a:rPr>
                        <a:t>Baja California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23824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  <a:latin typeface="Arial"/>
                          <a:cs typeface="Arial"/>
                        </a:rPr>
                        <a:t>Almaguer Torres Felipe de Jesús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  <a:latin typeface="Arial"/>
                          <a:cs typeface="Arial"/>
                        </a:rPr>
                        <a:t>PAN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  <a:latin typeface="Arial"/>
                          <a:cs typeface="Arial"/>
                        </a:rPr>
                        <a:t>San Luis Potosí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23824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  <a:latin typeface="Arial"/>
                          <a:cs typeface="Arial"/>
                        </a:rPr>
                        <a:t>Díaz Trujillo Alberto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  <a:latin typeface="Arial"/>
                          <a:cs typeface="Arial"/>
                        </a:rPr>
                        <a:t>PAN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  <a:latin typeface="Arial"/>
                          <a:cs typeface="Arial"/>
                        </a:rPr>
                        <a:t>México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23824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  <a:latin typeface="Arial"/>
                          <a:cs typeface="Arial"/>
                        </a:rPr>
                        <a:t>Moreno Rivera Israel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  <a:latin typeface="Arial"/>
                          <a:cs typeface="Arial"/>
                        </a:rPr>
                        <a:t>PRD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  <a:latin typeface="Arial"/>
                          <a:cs typeface="Arial"/>
                        </a:rPr>
                        <a:t>Distrito Federal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23824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  <a:latin typeface="Arial"/>
                          <a:cs typeface="Arial"/>
                        </a:rPr>
                        <a:t>INTEGRANTES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3824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  <a:latin typeface="Arial"/>
                          <a:cs typeface="Arial"/>
                        </a:rPr>
                        <a:t>Mota Ocampo Gisela Raquel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  <a:latin typeface="Arial"/>
                          <a:cs typeface="Arial"/>
                        </a:rPr>
                        <a:t>PRD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  <a:latin typeface="Arial"/>
                          <a:cs typeface="Arial"/>
                        </a:rPr>
                        <a:t>Morelos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23824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  <a:latin typeface="Arial"/>
                          <a:cs typeface="Arial"/>
                        </a:rPr>
                        <a:t>Pariente Gavito María del Rosario de Fátima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  <a:latin typeface="Arial"/>
                          <a:cs typeface="Arial"/>
                        </a:rPr>
                        <a:t>PVEM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  <a:latin typeface="Arial"/>
                          <a:cs typeface="Arial"/>
                        </a:rPr>
                        <a:t>Chiapas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23824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  <a:latin typeface="Arial"/>
                          <a:cs typeface="Arial"/>
                        </a:rPr>
                        <a:t>Sandoval Martínez Hugo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  <a:latin typeface="Arial"/>
                          <a:cs typeface="Arial"/>
                        </a:rPr>
                        <a:t>PRD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  <a:latin typeface="Arial"/>
                          <a:cs typeface="Arial"/>
                        </a:rPr>
                        <a:t>Distrito Federal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23824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  <a:latin typeface="Arial"/>
                          <a:cs typeface="Arial"/>
                        </a:rPr>
                        <a:t>Vargas Pérez Nelly del Carmen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  <a:latin typeface="Arial"/>
                          <a:cs typeface="Arial"/>
                        </a:rPr>
                        <a:t>MC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  <a:latin typeface="Arial"/>
                          <a:cs typeface="Arial"/>
                        </a:rPr>
                        <a:t>Tabasco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23824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  <a:latin typeface="Arial"/>
                          <a:cs typeface="Arial"/>
                        </a:rPr>
                        <a:t>Vargas Vargas Laura Guadalupe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  <a:latin typeface="Arial"/>
                          <a:cs typeface="Arial"/>
                        </a:rPr>
                        <a:t>Puebla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23824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  <a:latin typeface="Arial"/>
                          <a:cs typeface="Arial"/>
                        </a:rPr>
                        <a:t>Villaseñor Gudiño Blanca Ma.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  <a:latin typeface="Arial"/>
                          <a:cs typeface="Arial"/>
                        </a:rPr>
                        <a:t>Michoacán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23824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  <a:latin typeface="Arial"/>
                          <a:cs typeface="Arial"/>
                        </a:rPr>
                        <a:t>Vital Vera Martha Edith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  <a:latin typeface="Arial"/>
                          <a:cs typeface="Arial"/>
                        </a:rPr>
                        <a:t>PVEM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  <a:latin typeface="Arial"/>
                          <a:cs typeface="Arial"/>
                        </a:rPr>
                        <a:t>Chiapas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23824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  <a:latin typeface="Arial"/>
                          <a:cs typeface="Arial"/>
                        </a:rPr>
                        <a:t>Yamamoto Cázares Beatriz Eugenia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  <a:latin typeface="Arial"/>
                          <a:cs typeface="Arial"/>
                        </a:rPr>
                        <a:t>PAN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  <a:latin typeface="Arial"/>
                          <a:cs typeface="Arial"/>
                        </a:rPr>
                        <a:t>Guanajuato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8 CuadroTexto"/>
          <p:cNvSpPr txBox="1"/>
          <p:nvPr/>
        </p:nvSpPr>
        <p:spPr>
          <a:xfrm>
            <a:off x="7740352" y="6597352"/>
            <a:ext cx="1152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>
                <a:solidFill>
                  <a:schemeClr val="bg1"/>
                </a:solidFill>
                <a:latin typeface="Arial"/>
                <a:cs typeface="Arial"/>
              </a:rPr>
              <a:t>Febrero de 2013</a:t>
            </a:r>
            <a:endParaRPr lang="es-MX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1104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260728"/>
            <a:ext cx="9144000" cy="1512088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6093336"/>
            <a:ext cx="9144000" cy="36000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s-MX" sz="1200" b="1" dirty="0" smtClean="0">
                <a:solidFill>
                  <a:schemeClr val="bg1"/>
                </a:solidFill>
                <a:latin typeface="Arial"/>
                <a:cs typeface="Arial"/>
              </a:rPr>
              <a:t>Febrero de 2012</a:t>
            </a:r>
            <a:endParaRPr lang="es-MX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97270" y="2060848"/>
            <a:ext cx="83494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CONAGO</a:t>
            </a:r>
          </a:p>
          <a:p>
            <a:pPr algn="ctr"/>
            <a:r>
              <a:rPr lang="es-MX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Comisión de Asuntos Metropolitanos</a:t>
            </a:r>
          </a:p>
        </p:txBody>
      </p:sp>
      <p:pic>
        <p:nvPicPr>
          <p:cNvPr id="2" name="Imagen 1" descr="Captura de pantalla 2013-01-31 a la(s) 18.00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49080"/>
            <a:ext cx="8352928" cy="130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2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160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7667625" cy="977900"/>
          </a:xfrm>
          <a:prstGeom prst="rect">
            <a:avLst/>
          </a:prstGeom>
          <a:solidFill>
            <a:srgbClr val="4E6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447800" lvl="1" indent="-990600" algn="just"/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Anexo:</a:t>
            </a:r>
          </a:p>
          <a:p>
            <a:pPr marL="1447800" lvl="1" indent="-990600" algn="just"/>
            <a:r>
              <a:rPr lang="es-MX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Comisiones de la Cámara de Diputados</a:t>
            </a:r>
            <a:endParaRPr lang="es-ES" b="1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26349" y="0"/>
            <a:ext cx="1717651" cy="97790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80312" y="0"/>
            <a:ext cx="92075" cy="977900"/>
          </a:xfrm>
          <a:prstGeom prst="rect">
            <a:avLst/>
          </a:prstGeom>
          <a:solidFill>
            <a:srgbClr val="87A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Picture 2" descr="C:\Users\equipo 4\Desktop\logotipo copy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8242"/>
            <a:ext cx="1512168" cy="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84" y="188640"/>
            <a:ext cx="2117720" cy="65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160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501647"/>
              </p:ext>
            </p:extLst>
          </p:nvPr>
        </p:nvGraphicFramePr>
        <p:xfrm>
          <a:off x="467544" y="1988838"/>
          <a:ext cx="6696744" cy="295233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315989"/>
                <a:gridCol w="2046586"/>
                <a:gridCol w="1334169"/>
              </a:tblGrid>
              <a:tr h="29523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COMISIÓN DE DESARROLLO MUNICIPAL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952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 dirty="0">
                          <a:effectLst/>
                          <a:latin typeface="Arial"/>
                          <a:cs typeface="Arial"/>
                        </a:rPr>
                        <a:t>Diputado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 dirty="0">
                          <a:effectLst/>
                          <a:latin typeface="Arial"/>
                          <a:cs typeface="Arial"/>
                        </a:rPr>
                        <a:t>Grupo Parlamentario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 dirty="0">
                          <a:effectLst/>
                          <a:latin typeface="Arial"/>
                          <a:cs typeface="Arial"/>
                        </a:rPr>
                        <a:t>Entidad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29523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Arial"/>
                          <a:cs typeface="Arial"/>
                        </a:rPr>
                        <a:t>SECRETARÍA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952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Arial"/>
                          <a:cs typeface="Arial"/>
                        </a:rPr>
                        <a:t>Bautista López </a:t>
                      </a:r>
                      <a:r>
                        <a:rPr lang="es-MX" sz="1200" u="none" strike="noStrike" dirty="0" smtClean="0">
                          <a:effectLst/>
                          <a:latin typeface="Arial"/>
                          <a:cs typeface="Arial"/>
                        </a:rPr>
                        <a:t>Víctor </a:t>
                      </a:r>
                      <a:r>
                        <a:rPr lang="es-MX" sz="1200" u="none" strike="noStrike" dirty="0">
                          <a:effectLst/>
                          <a:latin typeface="Arial"/>
                          <a:cs typeface="Arial"/>
                        </a:rPr>
                        <a:t>Manuel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Arial"/>
                          <a:cs typeface="Arial"/>
                        </a:rPr>
                        <a:t>PRD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  <a:latin typeface="Arial"/>
                          <a:cs typeface="Arial"/>
                        </a:rPr>
                        <a:t>México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2952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Arial"/>
                          <a:cs typeface="Arial"/>
                        </a:rPr>
                        <a:t>Montalvo Hernández Ramón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Arial"/>
                          <a:cs typeface="Arial"/>
                        </a:rPr>
                        <a:t>PRD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  <a:latin typeface="Arial"/>
                          <a:cs typeface="Arial"/>
                        </a:rPr>
                        <a:t>México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29523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Arial"/>
                          <a:cs typeface="Arial"/>
                        </a:rPr>
                        <a:t>INTEGRANTES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952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Arial"/>
                          <a:cs typeface="Arial"/>
                        </a:rPr>
                        <a:t>Brito Lara Tomás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Arial"/>
                          <a:cs typeface="Arial"/>
                        </a:rPr>
                        <a:t>PRD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Arial"/>
                          <a:cs typeface="Arial"/>
                        </a:rPr>
                        <a:t>Tabasco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2952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  <a:latin typeface="Arial"/>
                          <a:cs typeface="Arial"/>
                        </a:rPr>
                        <a:t>García Reyes Verónica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Arial"/>
                          <a:cs typeface="Arial"/>
                        </a:rPr>
                        <a:t>PRD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Arial"/>
                          <a:cs typeface="Arial"/>
                        </a:rPr>
                        <a:t>Michoacán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29523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Arial"/>
                          <a:cs typeface="Arial"/>
                        </a:rPr>
                        <a:t>Mojica Morga Teresa de Jesús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Arial"/>
                          <a:cs typeface="Arial"/>
                        </a:rPr>
                        <a:t>PRD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Arial"/>
                          <a:cs typeface="Arial"/>
                        </a:rPr>
                        <a:t>Guerrero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  <a:tr h="295233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>
                          <a:effectLst/>
                          <a:latin typeface="Arial"/>
                          <a:cs typeface="Arial"/>
                        </a:rPr>
                        <a:t>Saldaña Fraire Graciela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 dirty="0">
                          <a:effectLst/>
                          <a:latin typeface="Arial"/>
                          <a:cs typeface="Arial"/>
                        </a:rPr>
                        <a:t>PRD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 dirty="0">
                          <a:effectLst/>
                          <a:latin typeface="Arial"/>
                          <a:cs typeface="Arial"/>
                        </a:rPr>
                        <a:t>Quintana Roo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4" name="8 CuadroTexto"/>
          <p:cNvSpPr txBox="1"/>
          <p:nvPr/>
        </p:nvSpPr>
        <p:spPr>
          <a:xfrm>
            <a:off x="7740352" y="6597352"/>
            <a:ext cx="1152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>
                <a:solidFill>
                  <a:schemeClr val="bg1"/>
                </a:solidFill>
                <a:latin typeface="Arial"/>
                <a:cs typeface="Arial"/>
              </a:rPr>
              <a:t>Febrero de 2013</a:t>
            </a:r>
            <a:endParaRPr lang="es-MX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3343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160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7667625" cy="977900"/>
          </a:xfrm>
          <a:prstGeom prst="rect">
            <a:avLst/>
          </a:prstGeom>
          <a:solidFill>
            <a:srgbClr val="4E6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447800" lvl="1" indent="-990600" algn="just"/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Anexo:</a:t>
            </a:r>
          </a:p>
          <a:p>
            <a:pPr marL="1447800" lvl="1" indent="-990600" algn="just"/>
            <a:r>
              <a:rPr lang="es-MX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Comisiones de la Cámara de Diputados</a:t>
            </a:r>
            <a:endParaRPr lang="es-ES" b="1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26349" y="0"/>
            <a:ext cx="1717651" cy="97790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80312" y="0"/>
            <a:ext cx="92075" cy="977900"/>
          </a:xfrm>
          <a:prstGeom prst="rect">
            <a:avLst/>
          </a:prstGeom>
          <a:solidFill>
            <a:srgbClr val="87A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Picture 2" descr="C:\Users\equipo 4\Desktop\logotipo copy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8242"/>
            <a:ext cx="1512168" cy="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84" y="188640"/>
            <a:ext cx="2117720" cy="65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160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330832"/>
              </p:ext>
            </p:extLst>
          </p:nvPr>
        </p:nvGraphicFramePr>
        <p:xfrm>
          <a:off x="468104" y="1196756"/>
          <a:ext cx="6624176" cy="511257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280055"/>
                <a:gridCol w="2024410"/>
                <a:gridCol w="1319711"/>
              </a:tblGrid>
              <a:tr h="17041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COMISIÓN DEL DISTRITO FEDERAL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7041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u="none" strike="noStrike" dirty="0">
                          <a:effectLst/>
                          <a:latin typeface="Arial"/>
                          <a:cs typeface="Arial"/>
                        </a:rPr>
                        <a:t>Diputado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u="none" strike="noStrike">
                          <a:effectLst/>
                          <a:latin typeface="Arial"/>
                          <a:cs typeface="Arial"/>
                        </a:rPr>
                        <a:t>Grupo Parlamentario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u="none" strike="noStrike" dirty="0">
                          <a:effectLst/>
                          <a:latin typeface="Arial"/>
                          <a:cs typeface="Arial"/>
                        </a:rPr>
                        <a:t>Entidad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</a:tr>
              <a:tr h="17041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effectLst/>
                          <a:latin typeface="Arial"/>
                          <a:cs typeface="Arial"/>
                        </a:rPr>
                        <a:t>PRESIDENCIA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7041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Barrera Fortoul Laura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México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</a:tr>
              <a:tr h="17041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effectLst/>
                          <a:latin typeface="Arial"/>
                          <a:cs typeface="Arial"/>
                        </a:rPr>
                        <a:t>SECRETARÍA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7041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Ochoa González Arnoldo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Colima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</a:tr>
              <a:tr h="17041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Rangel Espinosa José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México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</a:tr>
              <a:tr h="17041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Rodríguez </a:t>
                      </a:r>
                      <a:r>
                        <a:rPr lang="es-MX" sz="1000" u="none" strike="noStrike" dirty="0" err="1">
                          <a:effectLst/>
                          <a:latin typeface="Arial"/>
                          <a:cs typeface="Arial"/>
                        </a:rPr>
                        <a:t>Doval</a:t>
                      </a:r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 Fernando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PAN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Distrito Federal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</a:tr>
              <a:tr h="17041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Sotomayor Chávez Jorge Francisco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PAN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Distrito Federal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</a:tr>
              <a:tr h="17041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Quiroga Anguiano Karen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PRD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Distrito Federal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</a:tr>
              <a:tr h="17041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Sandoval Martínez Hugo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PRD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Distrito Federal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</a:tr>
              <a:tr h="17041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Hurtado Gallegos José Antonio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MC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Distrito Federal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</a:tr>
              <a:tr h="17041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 err="1">
                          <a:effectLst/>
                          <a:latin typeface="Arial"/>
                          <a:cs typeface="Arial"/>
                        </a:rPr>
                        <a:t>Fujiwara</a:t>
                      </a:r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 Montelongo René Ricardo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NA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Distrito Federal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</a:tr>
              <a:tr h="17041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effectLst/>
                          <a:latin typeface="Arial"/>
                          <a:cs typeface="Arial"/>
                        </a:rPr>
                        <a:t>INTEGRANTES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7041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Aceves y del Olmo Carlos Humberto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Distrito Federal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</a:tr>
              <a:tr h="17041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Benavides Castañeda José Alberto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PT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Distrito Federal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</a:tr>
              <a:tr h="17041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Calzada Arroyo Marco Antonio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México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</a:tr>
              <a:tr h="17041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Carrillo Huerta Mario Miguel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PRD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Distrito Federal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</a:tr>
              <a:tr h="17041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Cortázar Lara Gerardo Maximiliano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PAN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Distrito Federal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</a:tr>
              <a:tr h="17041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Cuéllar Steffan Antonio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PVEM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Aguascalientes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</a:tr>
              <a:tr h="17041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Del Moral Vela Paulina Alejandra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México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</a:tr>
              <a:tr h="17041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Flores Gómez José Luis Cruz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México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</a:tr>
              <a:tr h="17041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García Fernández María de las Nieves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Oaxaca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</a:tr>
              <a:tr h="17041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Morales López Carlos Augusto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PRD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Distrito Federal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</a:tr>
              <a:tr h="17041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Moreno Rivera Israel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PRD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Distrito Federal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</a:tr>
              <a:tr h="17041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Moreno Árcega José Isidro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México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</a:tr>
              <a:tr h="17041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Muñoz Kapamas Felipe de Jesús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Distrito Federal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</a:tr>
              <a:tr h="17041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Pedraza Aguilera Flor de María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PAN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Distrito Federal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</a:tr>
              <a:tr h="17041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Saldaña Hernández Margarita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PAN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/>
                          <a:cs typeface="Arial"/>
                        </a:rPr>
                        <a:t>Distrito Federal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</a:tr>
              <a:tr h="17041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Villaseñor Vargas María de la Paloma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Arial"/>
                          <a:cs typeface="Arial"/>
                        </a:rPr>
                        <a:t>Distrito Federal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543" marR="7543" marT="7543" marB="0" anchor="ctr"/>
                </a:tc>
              </a:tr>
            </a:tbl>
          </a:graphicData>
        </a:graphic>
      </p:graphicFrame>
      <p:sp>
        <p:nvSpPr>
          <p:cNvPr id="11" name="8 CuadroTexto"/>
          <p:cNvSpPr txBox="1"/>
          <p:nvPr/>
        </p:nvSpPr>
        <p:spPr>
          <a:xfrm>
            <a:off x="7740352" y="6597352"/>
            <a:ext cx="1152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>
                <a:solidFill>
                  <a:schemeClr val="bg1"/>
                </a:solidFill>
                <a:latin typeface="Arial"/>
                <a:cs typeface="Arial"/>
              </a:rPr>
              <a:t>Febrero de 2013</a:t>
            </a:r>
            <a:endParaRPr lang="es-MX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679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160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7667625" cy="977900"/>
          </a:xfrm>
          <a:prstGeom prst="rect">
            <a:avLst/>
          </a:prstGeom>
          <a:solidFill>
            <a:srgbClr val="4E6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447800" lvl="1" indent="-990600" algn="just"/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Anexo:</a:t>
            </a:r>
          </a:p>
          <a:p>
            <a:pPr marL="1447800" lvl="1" indent="-990600" algn="just"/>
            <a:r>
              <a:rPr lang="es-MX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Comisiones de la Cámara de Diputados</a:t>
            </a:r>
            <a:endParaRPr lang="es-ES" b="1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26349" y="0"/>
            <a:ext cx="1717651" cy="97790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80312" y="0"/>
            <a:ext cx="92075" cy="977900"/>
          </a:xfrm>
          <a:prstGeom prst="rect">
            <a:avLst/>
          </a:prstGeom>
          <a:solidFill>
            <a:srgbClr val="87A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Picture 2" descr="C:\Users\equipo 4\Desktop\logotipo copy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8242"/>
            <a:ext cx="1512168" cy="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84" y="188640"/>
            <a:ext cx="2117720" cy="65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160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308649"/>
              </p:ext>
            </p:extLst>
          </p:nvPr>
        </p:nvGraphicFramePr>
        <p:xfrm>
          <a:off x="467544" y="1202273"/>
          <a:ext cx="6624176" cy="517905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280055"/>
                <a:gridCol w="2024410"/>
                <a:gridCol w="1319711"/>
              </a:tblGrid>
              <a:tr h="14797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COMISIÓN DE VIVIENDA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479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u="none" strike="noStrike" dirty="0">
                          <a:effectLst/>
                          <a:latin typeface="Arial"/>
                          <a:cs typeface="Arial"/>
                        </a:rPr>
                        <a:t>Diputado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u="none" strike="noStrike">
                          <a:effectLst/>
                          <a:latin typeface="Arial"/>
                          <a:cs typeface="Arial"/>
                        </a:rPr>
                        <a:t>Grupo Parlamentario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u="none" strike="noStrike" dirty="0">
                          <a:effectLst/>
                          <a:latin typeface="Arial"/>
                          <a:cs typeface="Arial"/>
                        </a:rPr>
                        <a:t>Entidad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</a:tr>
              <a:tr h="14797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900" b="1" u="none" strike="noStrike" dirty="0">
                          <a:effectLst/>
                          <a:latin typeface="Arial"/>
                          <a:cs typeface="Arial"/>
                        </a:rPr>
                        <a:t>PRESIDENCIA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47973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  <a:latin typeface="Arial"/>
                          <a:cs typeface="Arial"/>
                        </a:rPr>
                        <a:t>Pacheco Rodríguez Ricardo Fidel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Durango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</a:tr>
              <a:tr h="14797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900" b="1" u="none" strike="noStrike" dirty="0">
                          <a:effectLst/>
                          <a:latin typeface="Arial"/>
                          <a:cs typeface="Arial"/>
                        </a:rPr>
                        <a:t>SECRETARÍA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47973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  <a:latin typeface="Arial"/>
                          <a:cs typeface="Arial"/>
                        </a:rPr>
                        <a:t>Barba Mariscal Marco Antonio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Jalisco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</a:tr>
              <a:tr h="147973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  <a:latin typeface="Arial"/>
                          <a:cs typeface="Arial"/>
                        </a:rPr>
                        <a:t>Guerra Garza Abel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Nuevo León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</a:tr>
              <a:tr h="147973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  <a:latin typeface="Arial"/>
                          <a:cs typeface="Arial"/>
                        </a:rPr>
                        <a:t>Hernández Morales Mirna Esmeralda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Hidalgo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</a:tr>
              <a:tr h="147973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  <a:latin typeface="Arial"/>
                          <a:cs typeface="Arial"/>
                        </a:rPr>
                        <a:t>López Landero Tomás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Veracruz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</a:tr>
              <a:tr h="147973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  <a:latin typeface="Arial"/>
                          <a:cs typeface="Arial"/>
                        </a:rPr>
                        <a:t>Fuentes Solís Víctor Oswaldo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PAN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Nuevo León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</a:tr>
              <a:tr h="147973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  <a:latin typeface="Arial"/>
                          <a:cs typeface="Arial"/>
                        </a:rPr>
                        <a:t>Llanas Alba José Alejandro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PAN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Tamaulipas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</a:tr>
              <a:tr h="147973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  <a:latin typeface="Arial"/>
                          <a:cs typeface="Arial"/>
                        </a:rPr>
                        <a:t>Navarrete Contreras Joaquina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PRD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México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</a:tr>
              <a:tr h="147973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  <a:latin typeface="Arial"/>
                          <a:cs typeface="Arial"/>
                        </a:rPr>
                        <a:t>Quiroga Anguiano Karen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  <a:latin typeface="Arial"/>
                          <a:cs typeface="Arial"/>
                        </a:rPr>
                        <a:t>PRD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Distrito Federal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</a:tr>
              <a:tr h="147973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  <a:latin typeface="Arial"/>
                          <a:cs typeface="Arial"/>
                        </a:rPr>
                        <a:t>Pérez Tejada Padilla David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PVEM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Baja California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</a:tr>
              <a:tr h="147973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  <a:latin typeface="Arial"/>
                          <a:cs typeface="Arial"/>
                        </a:rPr>
                        <a:t>Martínez Santillán Ma. del Carmen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  <a:latin typeface="Arial"/>
                          <a:cs typeface="Arial"/>
                        </a:rPr>
                        <a:t>PT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Michoacán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</a:tr>
              <a:tr h="14797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900" b="1" u="none" strike="noStrike" dirty="0">
                          <a:effectLst/>
                          <a:latin typeface="Arial"/>
                          <a:cs typeface="Arial"/>
                        </a:rPr>
                        <a:t>INTEGRANTES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47973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Aceves y del Olmo Carlos Humberto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Distrito Federal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</a:tr>
              <a:tr h="147973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Acosta Peña Brasil Alberto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México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</a:tr>
              <a:tr h="147973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Algredo Jaramillo Edilberto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PRD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Tlaxcala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</a:tr>
              <a:tr h="147973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Álvarez Tovar Martha Berenice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  <a:latin typeface="Arial"/>
                          <a:cs typeface="Arial"/>
                        </a:rPr>
                        <a:t>PAN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Michoacán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</a:tr>
              <a:tr h="147973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Barrueta Barón Noé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México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</a:tr>
              <a:tr h="147973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Borges Pasos Teresita de Jesús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PRD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Yucatán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</a:tr>
              <a:tr h="147973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García de la Cadena Romero María del Carmen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  <a:latin typeface="Arial"/>
                          <a:cs typeface="Arial"/>
                        </a:rPr>
                        <a:t>Puebla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</a:tr>
              <a:tr h="147973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Gauna Ruiz de León Celia Isabel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Jalisco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</a:tr>
              <a:tr h="147973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González Aguilar Lazara Nelly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PAN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Tamaulipas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</a:tr>
              <a:tr h="147973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Martínez Cárdenas Esther Angélica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San Luis Potosí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</a:tr>
              <a:tr h="147973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Mejía Berdeja Ricardo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MC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Guerrero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</a:tr>
              <a:tr h="147973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Padilla Navarro Cesario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  <a:latin typeface="Arial"/>
                          <a:cs typeface="Arial"/>
                        </a:rPr>
                        <a:t>Jalisco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</a:tr>
              <a:tr h="147973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Ponce Orozco Norma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PRI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México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</a:tr>
              <a:tr h="147973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Porras Pérez Pedro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PRD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Hidalgo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</a:tr>
              <a:tr h="147973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Reina Lizárraga José Enrique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PAN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Sonora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</a:tr>
              <a:tr h="147973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Reza Gallegos Rocío Esmeralda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PAN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Chihuahua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</a:tr>
              <a:tr h="147973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Rodríguez Vallejo Diego Sinhué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PAN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  <a:latin typeface="Arial"/>
                          <a:cs typeface="Arial"/>
                        </a:rPr>
                        <a:t>Guanajuato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</a:tr>
              <a:tr h="147973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Salinas Pérez Josefina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PRD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  <a:latin typeface="Arial"/>
                          <a:cs typeface="Arial"/>
                        </a:rPr>
                        <a:t>México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</a:tr>
              <a:tr h="147973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Villafuerte Trujillo Amílcar Augusto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/>
                          <a:cs typeface="Arial"/>
                        </a:rPr>
                        <a:t>PVEM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  <a:latin typeface="Arial"/>
                          <a:cs typeface="Arial"/>
                        </a:rPr>
                        <a:t>Chiapas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319" marR="6319" marT="6319" marB="0" anchor="ctr"/>
                </a:tc>
              </a:tr>
            </a:tbl>
          </a:graphicData>
        </a:graphic>
      </p:graphicFrame>
      <p:sp>
        <p:nvSpPr>
          <p:cNvPr id="11" name="10 Rectángulo redondeado">
            <a:hlinkClick r:id="rId4" action="ppaction://hlinksldjump"/>
          </p:cNvPr>
          <p:cNvSpPr/>
          <p:nvPr/>
        </p:nvSpPr>
        <p:spPr>
          <a:xfrm>
            <a:off x="7583525" y="1196752"/>
            <a:ext cx="1164939" cy="34051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Arial"/>
                <a:cs typeface="Arial"/>
              </a:rPr>
              <a:t>Regresar </a:t>
            </a:r>
            <a:endParaRPr lang="es-MX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8 CuadroTexto"/>
          <p:cNvSpPr txBox="1"/>
          <p:nvPr/>
        </p:nvSpPr>
        <p:spPr>
          <a:xfrm>
            <a:off x="7740352" y="6597352"/>
            <a:ext cx="1152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>
                <a:solidFill>
                  <a:schemeClr val="bg1"/>
                </a:solidFill>
                <a:latin typeface="Arial"/>
                <a:cs typeface="Arial"/>
              </a:rPr>
              <a:t>Febrero de 2013</a:t>
            </a:r>
            <a:endParaRPr lang="es-MX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6216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160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7667625" cy="977900"/>
          </a:xfrm>
          <a:prstGeom prst="rect">
            <a:avLst/>
          </a:prstGeom>
          <a:solidFill>
            <a:srgbClr val="4E6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447800" lvl="1" indent="-990600" algn="just"/>
            <a:r>
              <a:rPr lang="es-MX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Propuesta de Consejo Consultivo</a:t>
            </a:r>
          </a:p>
          <a:p>
            <a:pPr marL="1447800" lvl="1" indent="-990600" algn="just"/>
            <a:r>
              <a:rPr lang="es-MX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Ciudadano de la CONAGO</a:t>
            </a:r>
            <a:endParaRPr lang="es-E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26349" y="0"/>
            <a:ext cx="1717651" cy="97790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80312" y="0"/>
            <a:ext cx="92075" cy="977900"/>
          </a:xfrm>
          <a:prstGeom prst="rect">
            <a:avLst/>
          </a:prstGeom>
          <a:solidFill>
            <a:srgbClr val="87A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Picture 2" descr="C:\Users\equipo 4\Desktop\logotipo copy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8242"/>
            <a:ext cx="1512168" cy="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84" y="188640"/>
            <a:ext cx="2117720" cy="65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1600"/>
          </a:p>
        </p:txBody>
      </p:sp>
      <p:sp>
        <p:nvSpPr>
          <p:cNvPr id="14" name="8 CuadroTexto"/>
          <p:cNvSpPr txBox="1"/>
          <p:nvPr/>
        </p:nvSpPr>
        <p:spPr>
          <a:xfrm>
            <a:off x="7740352" y="6597352"/>
            <a:ext cx="1152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>
                <a:solidFill>
                  <a:schemeClr val="bg1"/>
                </a:solidFill>
                <a:latin typeface="Arial"/>
                <a:cs typeface="Arial"/>
              </a:rPr>
              <a:t>Febrero de 2013</a:t>
            </a:r>
            <a:endParaRPr lang="es-MX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6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718845"/>
              </p:ext>
            </p:extLst>
          </p:nvPr>
        </p:nvGraphicFramePr>
        <p:xfrm>
          <a:off x="539552" y="1268761"/>
          <a:ext cx="8064896" cy="4968545"/>
        </p:xfrm>
        <a:graphic>
          <a:graphicData uri="http://schemas.openxmlformats.org/drawingml/2006/table">
            <a:tbl>
              <a:tblPr/>
              <a:tblGrid>
                <a:gridCol w="2780958"/>
                <a:gridCol w="5283938"/>
              </a:tblGrid>
              <a:tr h="251971"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i="0" u="none" strike="noStrike" dirty="0">
                          <a:latin typeface="Arial"/>
                          <a:cs typeface="Arial"/>
                        </a:rPr>
                        <a:t>Nombre</a:t>
                      </a:r>
                    </a:p>
                  </a:txBody>
                  <a:tcPr marL="5668" marR="5668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i="0" u="none" strike="noStrike" dirty="0">
                          <a:latin typeface="Arial"/>
                          <a:cs typeface="Arial"/>
                        </a:rPr>
                        <a:t>Institución y cargo</a:t>
                      </a:r>
                    </a:p>
                  </a:txBody>
                  <a:tcPr marL="5668" marR="5668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  <a:tr h="254938">
                <a:tc gridSpan="2">
                  <a:txBody>
                    <a:bodyPr/>
                    <a:lstStyle/>
                    <a:p>
                      <a:pPr marL="85725" indent="0" algn="l" fontAlgn="t"/>
                      <a:r>
                        <a:rPr lang="es-ES" sz="1200" b="1" i="0" u="none" strike="noStrike" dirty="0">
                          <a:latin typeface="Arial"/>
                          <a:cs typeface="Arial"/>
                        </a:rPr>
                        <a:t>1. Organismos y agencias internacionales</a:t>
                      </a:r>
                    </a:p>
                  </a:txBody>
                  <a:tcPr marL="5668" marR="5668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1971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Mtro. José Antonio </a:t>
                      </a:r>
                      <a:r>
                        <a:rPr lang="es-ES" sz="1200" b="0" i="0" u="none" strike="noStrike" dirty="0" err="1">
                          <a:latin typeface="Arial"/>
                          <a:cs typeface="Arial"/>
                        </a:rPr>
                        <a:t>Ardavín</a:t>
                      </a:r>
                      <a:endParaRPr lang="es-ES" sz="1200" b="0" i="0" u="none" strike="noStrike" dirty="0">
                        <a:latin typeface="Arial"/>
                        <a:cs typeface="Arial"/>
                      </a:endParaRPr>
                    </a:p>
                  </a:txBody>
                  <a:tcPr marL="5668" marR="5668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Director del Centro de la OCDE en México para América Latina </a:t>
                      </a:r>
                    </a:p>
                  </a:txBody>
                  <a:tcPr marL="5668" marR="5668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971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Lic. María  Dolores Franco Delgado</a:t>
                      </a:r>
                    </a:p>
                  </a:txBody>
                  <a:tcPr marL="5668" marR="5668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Coordinadora Nacional de Programas. ONU-Hábitat México.</a:t>
                      </a:r>
                    </a:p>
                  </a:txBody>
                  <a:tcPr marL="5668" marR="5668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971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Diego Roberto Palacios Jaramillo</a:t>
                      </a:r>
                    </a:p>
                  </a:txBody>
                  <a:tcPr marL="5668" marR="5668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>
                          <a:latin typeface="Arial"/>
                          <a:cs typeface="Arial"/>
                        </a:rPr>
                        <a:t>Representante del Fondo de Población de las Naciones Unidas en México</a:t>
                      </a:r>
                    </a:p>
                  </a:txBody>
                  <a:tcPr marL="5668" marR="5668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6367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Dr. Alfonso Sandoval</a:t>
                      </a:r>
                    </a:p>
                  </a:txBody>
                  <a:tcPr marL="5668" marR="5668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>
                          <a:latin typeface="Arial"/>
                          <a:cs typeface="Arial"/>
                        </a:rPr>
                        <a:t>Representante Interino del Fondo de Población de las Naciones Unidas en México</a:t>
                      </a:r>
                    </a:p>
                  </a:txBody>
                  <a:tcPr marL="5668" marR="5668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971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5668" marR="5668" marT="5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5668" marR="5668" marT="5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938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S" sz="1200" b="1" i="0" u="none" strike="noStrike" dirty="0">
                          <a:latin typeface="Arial"/>
                          <a:cs typeface="Arial"/>
                        </a:rPr>
                        <a:t>2. Académicos e instituciones académicas</a:t>
                      </a:r>
                    </a:p>
                  </a:txBody>
                  <a:tcPr marL="5668" marR="5668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1971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Dr. José Narro Robles</a:t>
                      </a:r>
                    </a:p>
                  </a:txBody>
                  <a:tcPr marL="5668" marR="5668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Rector de la Universidad Nacional Autónoma de México</a:t>
                      </a:r>
                    </a:p>
                  </a:txBody>
                  <a:tcPr marL="5668" marR="5668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714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Dr. en Química Rafael López Castañares</a:t>
                      </a:r>
                    </a:p>
                  </a:txBody>
                  <a:tcPr marL="5668" marR="5668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>
                          <a:latin typeface="Arial"/>
                          <a:cs typeface="Arial"/>
                        </a:rPr>
                        <a:t>Secretario General Ejecutivo de la Asociación Nacional de Universidades e Instituciones de Educación Superior (ANUIES).</a:t>
                      </a:r>
                    </a:p>
                  </a:txBody>
                  <a:tcPr marL="5668" marR="5668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71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Dra. Verónica </a:t>
                      </a:r>
                      <a:r>
                        <a:rPr lang="es-ES" sz="1200" b="0" i="0" u="none" strike="noStrike" dirty="0" err="1">
                          <a:latin typeface="Arial"/>
                          <a:cs typeface="Arial"/>
                        </a:rPr>
                        <a:t>Villarespe</a:t>
                      </a:r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 Reyes </a:t>
                      </a:r>
                    </a:p>
                  </a:txBody>
                  <a:tcPr marL="5668" marR="5668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Directora del Instituto de Investigaciones Económicas de la UNAM</a:t>
                      </a:r>
                    </a:p>
                  </a:txBody>
                  <a:tcPr marL="5668" marR="5668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7453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Dr. Mario Molina</a:t>
                      </a:r>
                    </a:p>
                  </a:txBody>
                  <a:tcPr marL="5668" marR="5668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Presidente del Centro Mario Molina para Estudios Estratégicos sobre Energía y Medio Ambiente</a:t>
                      </a:r>
                      <a:r>
                        <a:rPr lang="es-ES" sz="1200" b="0" i="0" u="none" strike="noStrike" dirty="0" smtClean="0">
                          <a:latin typeface="Arial"/>
                          <a:cs typeface="Arial"/>
                        </a:rPr>
                        <a:t>. Wendy </a:t>
                      </a:r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García Calderón</a:t>
                      </a:r>
                      <a:br>
                        <a:rPr lang="es-ES" sz="1200" b="0" i="0" u="none" strike="noStrike" dirty="0">
                          <a:latin typeface="Arial"/>
                          <a:cs typeface="Arial"/>
                        </a:rPr>
                      </a:br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Secretaria Técnica de Presidencia </a:t>
                      </a:r>
                    </a:p>
                  </a:txBody>
                  <a:tcPr marL="5668" marR="5668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71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Dr. Virgilio Partida Bush</a:t>
                      </a:r>
                    </a:p>
                  </a:txBody>
                  <a:tcPr marL="5668" marR="5668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 err="1" smtClean="0">
                          <a:latin typeface="Arial"/>
                          <a:cs typeface="Arial"/>
                        </a:rPr>
                        <a:t>FLACSO</a:t>
                      </a:r>
                      <a:r>
                        <a:rPr lang="es-ES" sz="1200" b="0" i="0" u="none" strike="noStrike" dirty="0" smtClean="0">
                          <a:latin typeface="Arial"/>
                          <a:cs typeface="Arial"/>
                        </a:rPr>
                        <a:t>, Norma </a:t>
                      </a:r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Cruz. Asistente.</a:t>
                      </a:r>
                    </a:p>
                  </a:txBody>
                  <a:tcPr marL="5668" marR="5668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6367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Mtro. Mauricio de María y Campos</a:t>
                      </a:r>
                    </a:p>
                  </a:txBody>
                  <a:tcPr marL="5668" marR="5668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Universidad Iberoamericana, Director del Instituto de investigaciones sobre el desarrollo sustentable en la equidad social. Leticia González.</a:t>
                      </a:r>
                    </a:p>
                  </a:txBody>
                  <a:tcPr marL="5668" marR="5668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949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160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7667625" cy="977900"/>
          </a:xfrm>
          <a:prstGeom prst="rect">
            <a:avLst/>
          </a:prstGeom>
          <a:solidFill>
            <a:srgbClr val="4E6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447800" lvl="1" indent="-990600" algn="just"/>
            <a:r>
              <a:rPr lang="es-MX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Propuesta de Consejo Consultivo</a:t>
            </a:r>
          </a:p>
          <a:p>
            <a:pPr marL="1447800" lvl="1" indent="-990600" algn="just"/>
            <a:r>
              <a:rPr lang="es-MX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Ciudadano de la CONAGO</a:t>
            </a:r>
            <a:endParaRPr lang="es-E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26349" y="0"/>
            <a:ext cx="1717651" cy="97790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80312" y="0"/>
            <a:ext cx="92075" cy="977900"/>
          </a:xfrm>
          <a:prstGeom prst="rect">
            <a:avLst/>
          </a:prstGeom>
          <a:solidFill>
            <a:srgbClr val="87A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Picture 2" descr="C:\Users\equipo 4\Desktop\logotipo copy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8242"/>
            <a:ext cx="1512168" cy="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84" y="188640"/>
            <a:ext cx="2117720" cy="65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1600"/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655372"/>
              </p:ext>
            </p:extLst>
          </p:nvPr>
        </p:nvGraphicFramePr>
        <p:xfrm>
          <a:off x="539552" y="1268761"/>
          <a:ext cx="8064896" cy="4968552"/>
        </p:xfrm>
        <a:graphic>
          <a:graphicData uri="http://schemas.openxmlformats.org/drawingml/2006/table">
            <a:tbl>
              <a:tblPr/>
              <a:tblGrid>
                <a:gridCol w="2419284"/>
                <a:gridCol w="5645612"/>
              </a:tblGrid>
              <a:tr h="225718"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i="0" u="none" strike="noStrike" dirty="0">
                          <a:latin typeface="Arial"/>
                          <a:cs typeface="Arial"/>
                        </a:rPr>
                        <a:t>Nombre</a:t>
                      </a:r>
                    </a:p>
                  </a:txBody>
                  <a:tcPr marL="5668" marR="5668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i="0" u="none" strike="noStrike" dirty="0">
                          <a:latin typeface="Arial"/>
                          <a:cs typeface="Arial"/>
                        </a:rPr>
                        <a:t>Institución y cargo</a:t>
                      </a:r>
                    </a:p>
                  </a:txBody>
                  <a:tcPr marL="5668" marR="5668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  <a:tr h="944647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Dr. Roberto </a:t>
                      </a:r>
                      <a:r>
                        <a:rPr lang="es-ES" sz="1200" b="0" i="0" u="none" strike="noStrike" dirty="0" err="1">
                          <a:latin typeface="Arial"/>
                          <a:cs typeface="Arial"/>
                        </a:rPr>
                        <a:t>Eibenschutz</a:t>
                      </a:r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s-ES" sz="1200" b="0" i="0" u="none" strike="noStrike" dirty="0" err="1">
                          <a:latin typeface="Arial"/>
                          <a:cs typeface="Arial"/>
                        </a:rPr>
                        <a:t>Hartman</a:t>
                      </a:r>
                      <a:endParaRPr lang="es-ES" sz="1200" b="0" i="0" u="none" strike="noStrike" dirty="0">
                        <a:latin typeface="Arial"/>
                        <a:cs typeface="Arial"/>
                      </a:endParaRP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UAM-Xochimilco, Programa Universitario de Estudios Metropolitanos, </a:t>
                      </a:r>
                      <a:r>
                        <a:rPr lang="es-ES" sz="1200" b="0" i="0" u="none" strike="noStrike" dirty="0" err="1">
                          <a:latin typeface="Arial"/>
                          <a:cs typeface="Arial"/>
                        </a:rPr>
                        <a:t>Cordinador</a:t>
                      </a:r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 de Proyectos.  Urbanista, ha sido subsecretario de Desarrollo Urbano en la Secretaría de Desarrollo Urbano y Ecología (SEDUE)  y Secretario de Desarrollo Urbano y Vivienda en el Gobierno del Distrito Federal (1997-2000). 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893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Dra. Alicia </a:t>
                      </a:r>
                      <a:r>
                        <a:rPr lang="es-ES" sz="1200" b="0" i="0" u="none" strike="noStrike" dirty="0" err="1">
                          <a:latin typeface="Arial"/>
                          <a:cs typeface="Arial"/>
                        </a:rPr>
                        <a:t>Ziccardi</a:t>
                      </a:r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s-ES" sz="1200" b="0" i="0" u="none" strike="noStrike" dirty="0" err="1">
                          <a:latin typeface="Arial"/>
                          <a:cs typeface="Arial"/>
                        </a:rPr>
                        <a:t>Contigiani</a:t>
                      </a:r>
                      <a:endParaRPr lang="es-ES" sz="1200" b="0" i="0" u="none" strike="noStrike" dirty="0">
                        <a:latin typeface="Arial"/>
                        <a:cs typeface="Arial"/>
                      </a:endParaRP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Directora del Programa Universitario de Estudios de la Ciudad (PUEC)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5771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Dr. Manuel Perló Cohen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Investigador en el área de Estudios Urbanos y Regionales del Instituto de Investigaciones Sociales (IIS). UNAM.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371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Dr. Gustavo Garza Villarreal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Miembro del Sistema Nacional de </a:t>
                      </a:r>
                      <a:r>
                        <a:rPr lang="es-ES" sz="1200" b="0" i="0" u="none" strike="noStrike" dirty="0" err="1">
                          <a:latin typeface="Arial"/>
                          <a:cs typeface="Arial"/>
                        </a:rPr>
                        <a:t>Investigadroes</a:t>
                      </a:r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.                                             Docente de El Colegio de México, en el Área de Estudios Urbanos y </a:t>
                      </a:r>
                      <a:r>
                        <a:rPr lang="es-ES" sz="1200" b="0" i="0" u="none" strike="noStrike" dirty="0" smtClean="0">
                          <a:latin typeface="Arial"/>
                          <a:cs typeface="Arial"/>
                        </a:rPr>
                        <a:t>Medio, Rosa </a:t>
                      </a:r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Ma. López. Secretaria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0944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Dr. Emilio </a:t>
                      </a:r>
                      <a:r>
                        <a:rPr lang="es-ES" sz="1200" b="0" i="0" u="none" strike="noStrike" dirty="0" err="1">
                          <a:latin typeface="Arial"/>
                          <a:cs typeface="Arial"/>
                        </a:rPr>
                        <a:t>Duhau</a:t>
                      </a:r>
                      <a:endParaRPr lang="es-ES" sz="1200" b="0" i="0" u="none" strike="noStrike" dirty="0">
                        <a:latin typeface="Arial"/>
                        <a:cs typeface="Arial"/>
                      </a:endParaRP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Profesor de la Universidad Autónoma Metropolitana, Unidad </a:t>
                      </a:r>
                      <a:r>
                        <a:rPr lang="es-ES" sz="1200" b="0" i="0" u="none" strike="noStrike" dirty="0" err="1">
                          <a:latin typeface="Arial"/>
                          <a:cs typeface="Arial"/>
                        </a:rPr>
                        <a:t>Azcapotzalco</a:t>
                      </a:r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.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5648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Dra. Martha </a:t>
                      </a:r>
                      <a:r>
                        <a:rPr lang="es-ES" sz="1200" b="0" i="0" u="none" strike="noStrike" dirty="0" err="1">
                          <a:latin typeface="Arial"/>
                          <a:cs typeface="Arial"/>
                        </a:rPr>
                        <a:t>Schteingarth</a:t>
                      </a:r>
                      <a:endParaRPr lang="es-ES" sz="1200" b="0" i="0" u="none" strike="noStrike" dirty="0">
                        <a:latin typeface="Arial"/>
                        <a:cs typeface="Arial"/>
                      </a:endParaRP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Miembro Emérito del Sistema Nacional de </a:t>
                      </a:r>
                      <a:r>
                        <a:rPr lang="es-ES" sz="1200" b="0" i="0" u="none" strike="noStrike" dirty="0" err="1">
                          <a:latin typeface="Arial"/>
                          <a:cs typeface="Arial"/>
                        </a:rPr>
                        <a:t>Investigadroes</a:t>
                      </a:r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.                                             Docente de El Colegio de México, en el Área de Estudios Urbanos y Medio Ambiente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5771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Arq. Elvira </a:t>
                      </a:r>
                      <a:r>
                        <a:rPr lang="es-ES" sz="1200" b="0" i="0" u="none" strike="noStrike" dirty="0" err="1">
                          <a:latin typeface="Arial"/>
                          <a:cs typeface="Arial"/>
                        </a:rPr>
                        <a:t>Maycotte</a:t>
                      </a:r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. 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Investigadora en desarrollo urbano de la UACH, campus Ciudad Juárez. Chihuahua.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0944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Dr. Enrique Cabrero Mendoza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Director General del Centro de Investigación y Docencia Económicas (CIDE).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8845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Arq. Rafael Pérez Fernández. 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Maestro de la Universidad Iberoamericana,  Campus León. Coordinador de la Red Mexicana de Ciudad hacia la Sustentabilidad. Guanajuato, </a:t>
                      </a:r>
                      <a:r>
                        <a:rPr lang="es-ES" sz="1200" b="0" i="0" u="none" strike="noStrike" dirty="0" err="1">
                          <a:latin typeface="Arial"/>
                          <a:cs typeface="Arial"/>
                        </a:rPr>
                        <a:t>Gto</a:t>
                      </a:r>
                      <a:r>
                        <a:rPr lang="es-ES" sz="1200" b="0" i="0" u="none" strike="noStrike" dirty="0">
                          <a:latin typeface="Arial"/>
                          <a:cs typeface="Arial"/>
                        </a:rPr>
                        <a:t>.</a:t>
                      </a:r>
                    </a:p>
                  </a:txBody>
                  <a:tcPr marL="5839" marR="5839" marT="5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8 CuadroTexto"/>
          <p:cNvSpPr txBox="1"/>
          <p:nvPr/>
        </p:nvSpPr>
        <p:spPr>
          <a:xfrm>
            <a:off x="7740352" y="6597352"/>
            <a:ext cx="1152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>
                <a:solidFill>
                  <a:schemeClr val="bg1"/>
                </a:solidFill>
                <a:latin typeface="Arial"/>
                <a:cs typeface="Arial"/>
              </a:rPr>
              <a:t>Febrero de 2013</a:t>
            </a:r>
            <a:endParaRPr lang="es-MX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585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160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7667625" cy="977900"/>
          </a:xfrm>
          <a:prstGeom prst="rect">
            <a:avLst/>
          </a:prstGeom>
          <a:solidFill>
            <a:srgbClr val="4E6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447800" lvl="1" indent="-990600" algn="just"/>
            <a:r>
              <a:rPr lang="es-MX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Propuesta de Consejo Consultivo</a:t>
            </a:r>
          </a:p>
          <a:p>
            <a:pPr marL="1447800" lvl="1" indent="-990600" algn="just"/>
            <a:r>
              <a:rPr lang="es-MX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Ciudadano de la CONAGO</a:t>
            </a:r>
            <a:endParaRPr lang="es-E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26349" y="0"/>
            <a:ext cx="1717651" cy="97790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80312" y="0"/>
            <a:ext cx="92075" cy="977900"/>
          </a:xfrm>
          <a:prstGeom prst="rect">
            <a:avLst/>
          </a:prstGeom>
          <a:solidFill>
            <a:srgbClr val="87A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Picture 2" descr="C:\Users\equipo 4\Desktop\logotipo copy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8242"/>
            <a:ext cx="1512168" cy="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84" y="188640"/>
            <a:ext cx="2117720" cy="65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160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883975"/>
              </p:ext>
            </p:extLst>
          </p:nvPr>
        </p:nvGraphicFramePr>
        <p:xfrm>
          <a:off x="539520" y="1268761"/>
          <a:ext cx="8064928" cy="4984719"/>
        </p:xfrm>
        <a:graphic>
          <a:graphicData uri="http://schemas.openxmlformats.org/drawingml/2006/table">
            <a:tbl>
              <a:tblPr/>
              <a:tblGrid>
                <a:gridCol w="2736336"/>
                <a:gridCol w="5328592"/>
              </a:tblGrid>
              <a:tr h="238526"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b="1" i="0" u="none" strike="noStrike" dirty="0">
                          <a:latin typeface="Arial"/>
                          <a:cs typeface="Arial"/>
                        </a:rPr>
                        <a:t>Nombre</a:t>
                      </a:r>
                    </a:p>
                  </a:txBody>
                  <a:tcPr marL="5668" marR="5668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b="1" i="0" u="none" strike="noStrike" dirty="0">
                          <a:latin typeface="Arial"/>
                          <a:cs typeface="Arial"/>
                        </a:rPr>
                        <a:t>Institución y cargo</a:t>
                      </a:r>
                    </a:p>
                  </a:txBody>
                  <a:tcPr marL="5668" marR="5668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  <a:tr h="425501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Dr. </a:t>
                      </a:r>
                      <a:r>
                        <a:rPr lang="es-ES" sz="1400" b="0" i="0" u="none" strike="noStrike" dirty="0" err="1">
                          <a:latin typeface="Arial"/>
                          <a:cs typeface="Arial"/>
                        </a:rPr>
                        <a:t>Dario</a:t>
                      </a:r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 Rivera Vargas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Secretario General de la Facultad de Estudios Superiores Acatlán. </a:t>
                      </a:r>
                      <a:r>
                        <a:rPr lang="es-ES" sz="1400" b="0" i="0" u="none" strike="noStrike" dirty="0" smtClean="0">
                          <a:latin typeface="Arial"/>
                          <a:cs typeface="Arial"/>
                        </a:rPr>
                        <a:t>UNAM</a:t>
                      </a:r>
                      <a:endParaRPr lang="es-ES" sz="1400" b="0" i="0" u="none" strike="noStrike" dirty="0">
                        <a:latin typeface="Arial"/>
                        <a:cs typeface="Arial"/>
                      </a:endParaRP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4535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pt-BR" sz="1400" b="0" i="0" u="none" strike="noStrike" dirty="0">
                          <a:latin typeface="Arial"/>
                          <a:cs typeface="Arial"/>
                        </a:rPr>
                        <a:t>Dr. Luis Jaime </a:t>
                      </a:r>
                      <a:r>
                        <a:rPr lang="pt-BR" sz="1400" b="0" i="0" u="none" strike="noStrike" dirty="0" err="1">
                          <a:latin typeface="Arial"/>
                          <a:cs typeface="Arial"/>
                        </a:rPr>
                        <a:t>Sobrino</a:t>
                      </a:r>
                      <a:r>
                        <a:rPr lang="pt-BR" sz="1400" b="0" i="0" u="none" strike="noStrike" dirty="0">
                          <a:latin typeface="Arial"/>
                          <a:cs typeface="Arial"/>
                        </a:rPr>
                        <a:t> Figueroa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Miembro del Sistema Nacional de </a:t>
                      </a:r>
                      <a:r>
                        <a:rPr lang="es-ES" sz="1400" b="0" i="0" u="none" strike="noStrike" dirty="0" smtClean="0">
                          <a:latin typeface="Arial"/>
                          <a:cs typeface="Arial"/>
                        </a:rPr>
                        <a:t>Investigadores</a:t>
                      </a:r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.                                             Docente de El Colegio de México, en el Área de Estudios Urbanos y Medio </a:t>
                      </a:r>
                      <a:r>
                        <a:rPr lang="es-ES" sz="1400" b="0" i="0" u="none" strike="noStrike" dirty="0" smtClean="0">
                          <a:latin typeface="Arial"/>
                          <a:cs typeface="Arial"/>
                        </a:rPr>
                        <a:t>Ambiente</a:t>
                      </a:r>
                      <a:endParaRPr lang="es-ES" sz="1400" b="0" i="0" u="none" strike="noStrike" dirty="0">
                        <a:latin typeface="Arial"/>
                        <a:cs typeface="Arial"/>
                      </a:endParaRP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2182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Dra. Blanca Elena Jiménez Cisneros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Investigadora de la Coordinación de </a:t>
                      </a:r>
                      <a:r>
                        <a:rPr lang="es-ES" sz="1400" b="0" i="0" u="none" strike="noStrike" dirty="0" smtClean="0">
                          <a:latin typeface="Arial"/>
                          <a:cs typeface="Arial"/>
                        </a:rPr>
                        <a:t>Ingeniería </a:t>
                      </a:r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Ambiental del Instituto de </a:t>
                      </a:r>
                      <a:r>
                        <a:rPr lang="es-ES" sz="1400" b="0" i="0" u="none" strike="noStrike" dirty="0" smtClean="0">
                          <a:latin typeface="Arial"/>
                          <a:cs typeface="Arial"/>
                        </a:rPr>
                        <a:t>Ingeniería </a:t>
                      </a:r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de la </a:t>
                      </a:r>
                      <a:r>
                        <a:rPr lang="es-ES" sz="1400" b="0" i="0" u="none" strike="noStrike" dirty="0" smtClean="0">
                          <a:latin typeface="Arial"/>
                          <a:cs typeface="Arial"/>
                        </a:rPr>
                        <a:t>UNAM</a:t>
                      </a:r>
                      <a:endParaRPr lang="es-ES" sz="1400" b="0" i="0" u="none" strike="noStrike" dirty="0">
                        <a:latin typeface="Arial"/>
                        <a:cs typeface="Arial"/>
                      </a:endParaRP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2182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Dr. Adrián Guillermo Aguilar Martínez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Investigador del Departamento de Geografía Social del Instituto de Geografía de la </a:t>
                      </a:r>
                      <a:r>
                        <a:rPr lang="es-ES" sz="1400" b="0" i="0" u="none" strike="noStrike" dirty="0" smtClean="0">
                          <a:latin typeface="Arial"/>
                          <a:cs typeface="Arial"/>
                        </a:rPr>
                        <a:t>UNAM</a:t>
                      </a:r>
                      <a:endParaRPr lang="es-ES" sz="1400" b="0" i="0" u="none" strike="noStrike" dirty="0">
                        <a:latin typeface="Arial"/>
                        <a:cs typeface="Arial"/>
                      </a:endParaRP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955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Ing. Joaquín Vallejo. 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Especialista en Transporte y Vialidad. Estado de Puebla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955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Arq. Carlos Ramírez. 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Urbanista, Especialista en Transporte y Desarrollo Urbano. Jalisco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532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Dr. Pedro Torres. 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Maestro de la Escuela de Graduados en Administración Pública, EGAP, especialista en Derecho Constitucional y Municipal. Nuevo León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5501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Arq. Alfonso </a:t>
                      </a:r>
                      <a:r>
                        <a:rPr lang="es-ES" sz="1400" b="0" i="0" u="none" strike="noStrike" dirty="0" err="1">
                          <a:latin typeface="Arial"/>
                          <a:cs typeface="Arial"/>
                        </a:rPr>
                        <a:t>Iracheta</a:t>
                      </a:r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s-ES" sz="1400" b="0" i="0" u="none" strike="noStrike" dirty="0" err="1">
                          <a:latin typeface="Arial"/>
                          <a:cs typeface="Arial"/>
                        </a:rPr>
                        <a:t>Cenecorta</a:t>
                      </a:r>
                      <a:endParaRPr lang="es-ES" sz="1400" b="0" i="0" u="none" strike="noStrike" dirty="0">
                        <a:latin typeface="Arial"/>
                        <a:cs typeface="Arial"/>
                      </a:endParaRP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Presidente de FOROPOLIS A.C.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501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Lic. María Angélica Luna Parra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INAP--- Presidenta de </a:t>
                      </a:r>
                      <a:r>
                        <a:rPr lang="es-ES" sz="1400" b="0" i="0" u="none" strike="noStrike" dirty="0" smtClean="0">
                          <a:latin typeface="Arial"/>
                          <a:cs typeface="Arial"/>
                        </a:rPr>
                        <a:t>México </a:t>
                      </a:r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Ciudad Humana A.C.--- PRIMER CIRCULO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2182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Lic. Víctor Ramírez Navarro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Director General de Grupo de </a:t>
                      </a:r>
                      <a:r>
                        <a:rPr lang="es-ES" sz="1400" b="0" i="0" u="none" strike="noStrike" dirty="0" smtClean="0">
                          <a:latin typeface="Arial"/>
                          <a:cs typeface="Arial"/>
                        </a:rPr>
                        <a:t>Consultoría </a:t>
                      </a:r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Corporativa.                                       Especialista en Urbanismo.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8 CuadroTexto"/>
          <p:cNvSpPr txBox="1"/>
          <p:nvPr/>
        </p:nvSpPr>
        <p:spPr>
          <a:xfrm>
            <a:off x="7740352" y="6597352"/>
            <a:ext cx="1152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>
                <a:solidFill>
                  <a:schemeClr val="bg1"/>
                </a:solidFill>
                <a:latin typeface="Arial"/>
                <a:cs typeface="Arial"/>
              </a:rPr>
              <a:t>Febrero de 2013</a:t>
            </a:r>
            <a:endParaRPr lang="es-MX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4944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160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7667625" cy="977900"/>
          </a:xfrm>
          <a:prstGeom prst="rect">
            <a:avLst/>
          </a:prstGeom>
          <a:solidFill>
            <a:srgbClr val="4E6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447800" lvl="1" indent="-990600" algn="just"/>
            <a:r>
              <a:rPr lang="es-MX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Propuesta de Consejo Consultivo</a:t>
            </a:r>
          </a:p>
          <a:p>
            <a:pPr marL="1447800" lvl="1" indent="-990600" algn="just"/>
            <a:r>
              <a:rPr lang="es-MX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Ciudadano de la CONAGO</a:t>
            </a:r>
            <a:endParaRPr lang="es-E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26349" y="0"/>
            <a:ext cx="1717651" cy="97790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80312" y="0"/>
            <a:ext cx="92075" cy="977900"/>
          </a:xfrm>
          <a:prstGeom prst="rect">
            <a:avLst/>
          </a:prstGeom>
          <a:solidFill>
            <a:srgbClr val="87A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Picture 2" descr="C:\Users\equipo 4\Desktop\logotipo copy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8242"/>
            <a:ext cx="1512168" cy="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84" y="188640"/>
            <a:ext cx="2117720" cy="65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1600"/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083837"/>
              </p:ext>
            </p:extLst>
          </p:nvPr>
        </p:nvGraphicFramePr>
        <p:xfrm>
          <a:off x="539552" y="1268761"/>
          <a:ext cx="8064896" cy="4869952"/>
        </p:xfrm>
        <a:graphic>
          <a:graphicData uri="http://schemas.openxmlformats.org/drawingml/2006/table">
            <a:tbl>
              <a:tblPr/>
              <a:tblGrid>
                <a:gridCol w="2492741"/>
                <a:gridCol w="5572155"/>
              </a:tblGrid>
              <a:tr h="224241">
                <a:tc gridSpan="2">
                  <a:txBody>
                    <a:bodyPr/>
                    <a:lstStyle/>
                    <a:p>
                      <a:pPr marL="85725" indent="0" algn="l" fontAlgn="t"/>
                      <a:r>
                        <a:rPr lang="es-ES" sz="1400" b="1" i="0" u="none" strike="noStrike" dirty="0">
                          <a:latin typeface="Arial"/>
                          <a:cs typeface="Arial"/>
                        </a:rPr>
                        <a:t>3. Asociaciones  y Colegios de </a:t>
                      </a:r>
                      <a:r>
                        <a:rPr lang="es-ES" sz="1400" b="1" i="0" u="none" strike="noStrike" dirty="0" err="1">
                          <a:latin typeface="Arial"/>
                          <a:cs typeface="Arial"/>
                        </a:rPr>
                        <a:t>profesionaistas</a:t>
                      </a:r>
                      <a:endParaRPr lang="es-ES" sz="1400" b="1" i="0" u="none" strike="noStrike" dirty="0">
                        <a:latin typeface="Arial"/>
                        <a:cs typeface="Arial"/>
                      </a:endParaRPr>
                    </a:p>
                  </a:txBody>
                  <a:tcPr marL="5873" marR="5873" marT="5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43209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Arq. Francisco Covarrubias </a:t>
                      </a:r>
                      <a:r>
                        <a:rPr lang="es-ES" sz="1400" b="0" i="0" u="none" strike="noStrike" dirty="0" err="1">
                          <a:latin typeface="Arial"/>
                          <a:cs typeface="Arial"/>
                        </a:rPr>
                        <a:t>Gaitan</a:t>
                      </a:r>
                      <a:endParaRPr lang="es-ES" sz="1400" b="0" i="0" u="none" strike="noStrike" dirty="0">
                        <a:latin typeface="Arial"/>
                        <a:cs typeface="Arial"/>
                      </a:endParaRPr>
                    </a:p>
                  </a:txBody>
                  <a:tcPr marL="5873" marR="5873" marT="5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Ex Presidente de la </a:t>
                      </a:r>
                      <a:r>
                        <a:rPr lang="es-ES" sz="1400" b="0" i="0" u="none" strike="noStrike" dirty="0" smtClean="0">
                          <a:latin typeface="Arial"/>
                          <a:cs typeface="Arial"/>
                        </a:rPr>
                        <a:t>Academia </a:t>
                      </a:r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Nacional de Arquitectura.</a:t>
                      </a:r>
                    </a:p>
                  </a:txBody>
                  <a:tcPr marL="5873" marR="5873" marT="5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00110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Arq. Juan Ignacio Barragán</a:t>
                      </a:r>
                    </a:p>
                  </a:txBody>
                  <a:tcPr marL="5873" marR="5873" marT="5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Presidente Consejo Directivo 2010-2012, Sociedad de Urbanismo, Región Monterrey, A.C.                                                               Presidente de la Federación de Urbanistas del Noreste,                                                        </a:t>
                      </a:r>
                      <a:r>
                        <a:rPr lang="es-ES" sz="1400" b="0" i="0" u="none" strike="noStrike" dirty="0" smtClean="0">
                          <a:latin typeface="Arial"/>
                          <a:cs typeface="Arial"/>
                        </a:rPr>
                        <a:t>                      </a:t>
                      </a:r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Ex Presidente de la Agencia para la Planeación del Desarrollo Urbano de Nuevo León.</a:t>
                      </a:r>
                    </a:p>
                  </a:txBody>
                  <a:tcPr marL="5873" marR="5873" marT="5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241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Ing. Luis Robledo Cabello</a:t>
                      </a:r>
                    </a:p>
                  </a:txBody>
                  <a:tcPr marL="5873" marR="5873" marT="5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Colegio de Ingenieros Civiles de México</a:t>
                      </a:r>
                    </a:p>
                  </a:txBody>
                  <a:tcPr marL="5873" marR="5873" marT="5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241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Ing. Daniel Ruiz Fernández</a:t>
                      </a:r>
                    </a:p>
                  </a:txBody>
                  <a:tcPr marL="5873" marR="5873" marT="5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Colegio de Ingenieros de México</a:t>
                      </a:r>
                    </a:p>
                  </a:txBody>
                  <a:tcPr marL="5873" marR="5873" marT="5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209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Ing. Clemente </a:t>
                      </a:r>
                      <a:r>
                        <a:rPr lang="es-ES" sz="1400" b="0" i="0" u="none" strike="noStrike" dirty="0" err="1">
                          <a:latin typeface="Arial"/>
                          <a:cs typeface="Arial"/>
                        </a:rPr>
                        <a:t>Poon</a:t>
                      </a:r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s-ES" sz="1400" b="0" i="0" u="none" strike="noStrike" dirty="0" err="1">
                          <a:latin typeface="Arial"/>
                          <a:cs typeface="Arial"/>
                        </a:rPr>
                        <a:t>Hung</a:t>
                      </a:r>
                      <a:endParaRPr lang="es-ES" sz="1400" b="0" i="0" u="none" strike="noStrike" dirty="0">
                        <a:latin typeface="Arial"/>
                        <a:cs typeface="Arial"/>
                      </a:endParaRPr>
                    </a:p>
                  </a:txBody>
                  <a:tcPr marL="5873" marR="5873" marT="5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Presidente del Consejo Directivo del Colegio de Ingenieros Civiles de México A.C.</a:t>
                      </a:r>
                    </a:p>
                  </a:txBody>
                  <a:tcPr marL="5873" marR="5873" marT="5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1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Arq. Fernando Méndez </a:t>
                      </a:r>
                      <a:r>
                        <a:rPr lang="es-ES" sz="1400" b="0" i="0" u="none" strike="noStrike" dirty="0" smtClean="0">
                          <a:latin typeface="Arial"/>
                          <a:cs typeface="Arial"/>
                        </a:rPr>
                        <a:t>Bernal</a:t>
                      </a:r>
                      <a:endParaRPr lang="es-ES" sz="1400" b="0" i="0" u="none" strike="noStrike" dirty="0">
                        <a:latin typeface="Arial"/>
                        <a:cs typeface="Arial"/>
                      </a:endParaRPr>
                    </a:p>
                  </a:txBody>
                  <a:tcPr marL="5873" marR="5873" marT="5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Presidente del Colegio de Arquitectos de la Ciudad de México y de la Sociedad Mexicana de Arquitectos (</a:t>
                      </a:r>
                      <a:r>
                        <a:rPr lang="es-ES" sz="1400" b="0" i="0" u="none" strike="noStrike" dirty="0" err="1">
                          <a:latin typeface="Arial"/>
                          <a:cs typeface="Arial"/>
                        </a:rPr>
                        <a:t>CAMSAM</a:t>
                      </a:r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).</a:t>
                      </a:r>
                    </a:p>
                  </a:txBody>
                  <a:tcPr marL="5873" marR="5873" marT="5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209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Historiadora Lorena Zarate</a:t>
                      </a:r>
                    </a:p>
                  </a:txBody>
                  <a:tcPr marL="5873" marR="5873" marT="5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Presidenta Coalición Internacional para el Hábitat.                                                    Claudia Hernández. Asistente</a:t>
                      </a:r>
                    </a:p>
                  </a:txBody>
                  <a:tcPr marL="5873" marR="5873" marT="5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241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Ing. Augusto Suárez Ortega</a:t>
                      </a:r>
                    </a:p>
                  </a:txBody>
                  <a:tcPr marL="5873" marR="5873" marT="5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Presidente de la Asociación Nacional de Ingeniería Urbana.</a:t>
                      </a:r>
                    </a:p>
                  </a:txBody>
                  <a:tcPr marL="5873" marR="5873" marT="5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209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Ing. Héctor Buenrostro Hernández</a:t>
                      </a:r>
                    </a:p>
                  </a:txBody>
                  <a:tcPr marL="5873" marR="5873" marT="5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Presidente de la Asociación Nacional de Ingeniería Urbana.</a:t>
                      </a:r>
                    </a:p>
                  </a:txBody>
                  <a:tcPr marL="5873" marR="5873" marT="5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241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Ing. Jorge Jiménez </a:t>
                      </a:r>
                      <a:r>
                        <a:rPr lang="es-ES" sz="1400" b="0" i="0" u="none" strike="noStrike" dirty="0" err="1">
                          <a:latin typeface="Arial"/>
                          <a:cs typeface="Arial"/>
                        </a:rPr>
                        <a:t>Alcaraz</a:t>
                      </a:r>
                      <a:endParaRPr lang="es-ES" sz="1400" b="0" i="0" u="none" strike="noStrike" dirty="0">
                        <a:latin typeface="Arial"/>
                        <a:cs typeface="Arial"/>
                      </a:endParaRPr>
                    </a:p>
                  </a:txBody>
                  <a:tcPr marL="5873" marR="5873" marT="5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Presidente de la Asociación Ingeniería, Sociedad y Política.</a:t>
                      </a:r>
                    </a:p>
                  </a:txBody>
                  <a:tcPr marL="5873" marR="5873" marT="5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209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it-IT" sz="1400" b="0" i="0" u="none" strike="noStrike" dirty="0">
                          <a:latin typeface="Arial"/>
                          <a:cs typeface="Arial"/>
                        </a:rPr>
                        <a:t>Ing. Rafael Alberto Forsbach Prieto</a:t>
                      </a:r>
                    </a:p>
                  </a:txBody>
                  <a:tcPr marL="5873" marR="5873" marT="5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Presidente de la Asociación Mexicana de Directores Responsables de Obra y Corresponsables, A.C.</a:t>
                      </a:r>
                    </a:p>
                  </a:txBody>
                  <a:tcPr marL="5873" marR="5873" marT="5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8 CuadroTexto"/>
          <p:cNvSpPr txBox="1"/>
          <p:nvPr/>
        </p:nvSpPr>
        <p:spPr>
          <a:xfrm>
            <a:off x="7740352" y="6597352"/>
            <a:ext cx="1152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>
                <a:solidFill>
                  <a:schemeClr val="bg1"/>
                </a:solidFill>
                <a:latin typeface="Arial"/>
                <a:cs typeface="Arial"/>
              </a:rPr>
              <a:t>Febrero de 2013</a:t>
            </a:r>
            <a:endParaRPr lang="es-MX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858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160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7667625" cy="977900"/>
          </a:xfrm>
          <a:prstGeom prst="rect">
            <a:avLst/>
          </a:prstGeom>
          <a:solidFill>
            <a:srgbClr val="4E6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447800" lvl="1" indent="-990600" algn="just"/>
            <a:r>
              <a:rPr lang="es-MX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Propuesta de Consejo Consultivo</a:t>
            </a:r>
          </a:p>
          <a:p>
            <a:pPr marL="1447800" lvl="1" indent="-990600" algn="just"/>
            <a:r>
              <a:rPr lang="es-MX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Ciudadano de la CONAGO</a:t>
            </a:r>
            <a:endParaRPr lang="es-E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26349" y="0"/>
            <a:ext cx="1717651" cy="97790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80312" y="0"/>
            <a:ext cx="92075" cy="977900"/>
          </a:xfrm>
          <a:prstGeom prst="rect">
            <a:avLst/>
          </a:prstGeom>
          <a:solidFill>
            <a:srgbClr val="87A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Picture 2" descr="C:\Users\equipo 4\Desktop\logotipo copy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8242"/>
            <a:ext cx="1512168" cy="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84" y="188640"/>
            <a:ext cx="2117720" cy="65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160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454158"/>
              </p:ext>
            </p:extLst>
          </p:nvPr>
        </p:nvGraphicFramePr>
        <p:xfrm>
          <a:off x="539552" y="1268760"/>
          <a:ext cx="8064896" cy="4109777"/>
        </p:xfrm>
        <a:graphic>
          <a:graphicData uri="http://schemas.openxmlformats.org/drawingml/2006/table">
            <a:tbl>
              <a:tblPr/>
              <a:tblGrid>
                <a:gridCol w="2808368"/>
                <a:gridCol w="5256528"/>
              </a:tblGrid>
              <a:tr h="211039"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b="1" i="0" u="none" strike="noStrike" dirty="0">
                          <a:latin typeface="Arial"/>
                          <a:cs typeface="Arial"/>
                        </a:rPr>
                        <a:t>Nombre</a:t>
                      </a:r>
                    </a:p>
                  </a:txBody>
                  <a:tcPr marL="5668" marR="5668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b="1" i="0" u="none" strike="noStrike" dirty="0">
                          <a:latin typeface="Arial"/>
                          <a:cs typeface="Arial"/>
                        </a:rPr>
                        <a:t>Institución y cargo</a:t>
                      </a:r>
                    </a:p>
                  </a:txBody>
                  <a:tcPr marL="5668" marR="5668" marT="5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  <a:tr h="285028">
                <a:tc gridSpan="2">
                  <a:txBody>
                    <a:bodyPr/>
                    <a:lstStyle/>
                    <a:p>
                      <a:pPr marL="85725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i="0" u="none" strike="noStrike" dirty="0" smtClean="0">
                          <a:latin typeface="Arial"/>
                          <a:cs typeface="Arial"/>
                        </a:rPr>
                        <a:t>4. Iniciativa Privada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Dr. Roberto </a:t>
                      </a:r>
                      <a:r>
                        <a:rPr lang="es-ES" sz="1400" b="0" i="0" u="none" strike="noStrike" dirty="0" err="1">
                          <a:latin typeface="Arial"/>
                          <a:cs typeface="Arial"/>
                        </a:rPr>
                        <a:t>Newell</a:t>
                      </a:r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s-ES" sz="1400" b="0" i="0" u="none" strike="noStrike" dirty="0" smtClean="0">
                          <a:latin typeface="Arial"/>
                          <a:cs typeface="Arial"/>
                        </a:rPr>
                        <a:t>García</a:t>
                      </a:r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/>
                      </a:r>
                      <a:br>
                        <a:rPr lang="es-ES" sz="1400" b="0" i="0" u="none" strike="noStrike" dirty="0">
                          <a:latin typeface="Arial"/>
                          <a:cs typeface="Arial"/>
                        </a:rPr>
                      </a:br>
                      <a:endParaRPr lang="es-ES" sz="1400" b="0" i="0" u="none" strike="noStrike" dirty="0">
                        <a:latin typeface="Arial"/>
                        <a:cs typeface="Arial"/>
                      </a:endParaRP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Vicepresidente del Consejo del Instituto Mexicano para la Competitividad A.C.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6376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Ing. Guillermo Guerrero Villalobos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Director General de Empresas de Estudios Económicos y de </a:t>
                      </a:r>
                      <a:r>
                        <a:rPr lang="es-ES" sz="1400" b="0" i="0" u="none" strike="noStrike" dirty="0" err="1">
                          <a:latin typeface="Arial"/>
                          <a:cs typeface="Arial"/>
                        </a:rPr>
                        <a:t>Ingenieria</a:t>
                      </a:r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 S.A. de C.V.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1955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400" b="0" i="0" u="none" strike="noStrike" dirty="0" err="1">
                          <a:latin typeface="Arial"/>
                          <a:cs typeface="Arial"/>
                        </a:rPr>
                        <a:t>Lic</a:t>
                      </a:r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 Julio A. Millán </a:t>
                      </a:r>
                      <a:r>
                        <a:rPr lang="es-ES" sz="1400" b="0" i="0" u="none" strike="noStrike" dirty="0" err="1">
                          <a:latin typeface="Arial"/>
                          <a:cs typeface="Arial"/>
                        </a:rPr>
                        <a:t>Bojalli</a:t>
                      </a:r>
                      <a:endParaRPr lang="es-ES" sz="1400" b="0" i="0" u="none" strike="noStrike" dirty="0">
                        <a:latin typeface="Arial"/>
                        <a:cs typeface="Arial"/>
                      </a:endParaRP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Presidente de Consultores Internacionales S.C. y Presidente del Consejo de Administración de Grupo CORAZA              </a:t>
                      </a:r>
                      <a:r>
                        <a:rPr lang="es-ES" sz="1400" b="0" i="0" u="none" strike="noStrike" dirty="0" smtClean="0">
                          <a:latin typeface="Arial"/>
                          <a:cs typeface="Arial"/>
                        </a:rPr>
                        <a:t>                                       </a:t>
                      </a:r>
                      <a:r>
                        <a:rPr lang="es-ES" sz="1400" b="0" i="0" u="none" strike="noStrike" dirty="0" err="1">
                          <a:latin typeface="Arial"/>
                          <a:cs typeface="Arial"/>
                        </a:rPr>
                        <a:t>Srita</a:t>
                      </a:r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. Araceli.                                        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799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Ing. Federico Garza Santos.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Empresario Urbanizador. Nuevo León.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99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Lic. Abraham </a:t>
                      </a:r>
                      <a:r>
                        <a:rPr lang="es-ES" sz="1400" b="0" i="0" u="none" strike="noStrike" dirty="0" err="1">
                          <a:latin typeface="Arial"/>
                          <a:cs typeface="Arial"/>
                        </a:rPr>
                        <a:t>Attias</a:t>
                      </a:r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.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>
                          <a:latin typeface="Arial"/>
                          <a:cs typeface="Arial"/>
                        </a:rPr>
                        <a:t>Empresario Urbanizador. </a:t>
                      </a:r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Sinaloa.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99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Lic. Luis Ángel Moreno Núñez.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Empresario Urbanizador. Veracruz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53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Lic. Jesús Padilla </a:t>
                      </a:r>
                      <a:r>
                        <a:rPr lang="es-ES" sz="1400" b="0" i="0" u="none" strike="noStrike" dirty="0" err="1">
                          <a:latin typeface="Arial"/>
                          <a:cs typeface="Arial"/>
                        </a:rPr>
                        <a:t>Zenteno</a:t>
                      </a:r>
                      <a:endParaRPr lang="es-ES" sz="1400" b="0" i="0" u="none" strike="noStrike" dirty="0">
                        <a:latin typeface="Arial"/>
                        <a:cs typeface="Arial"/>
                      </a:endParaRP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Asociación Mexicana de Transporte y Movilidad.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376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Ing. Eugene </a:t>
                      </a:r>
                      <a:r>
                        <a:rPr lang="es-ES" sz="1400" b="0" i="0" u="none" strike="noStrike" dirty="0" err="1">
                          <a:latin typeface="Arial"/>
                          <a:cs typeface="Arial"/>
                        </a:rPr>
                        <a:t>Towle</a:t>
                      </a:r>
                      <a:endParaRPr lang="es-ES" sz="1400" b="0" i="0" u="none" strike="noStrike" dirty="0">
                        <a:latin typeface="Arial"/>
                        <a:cs typeface="Arial"/>
                      </a:endParaRP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Socio Director de </a:t>
                      </a:r>
                      <a:r>
                        <a:rPr lang="es-ES" sz="1400" b="0" i="0" u="none" strike="noStrike" dirty="0" err="1">
                          <a:latin typeface="Arial"/>
                          <a:cs typeface="Arial"/>
                        </a:rPr>
                        <a:t>Consultoria</a:t>
                      </a:r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 en Proyectos Inmobiliarios (SOFTEC).                             Investigador. </a:t>
                      </a:r>
                      <a:r>
                        <a:rPr lang="es-ES" sz="1400" b="0" i="0" u="none" strike="noStrike" dirty="0" smtClean="0">
                          <a:latin typeface="Arial"/>
                          <a:cs typeface="Arial"/>
                        </a:rPr>
                        <a:t>Directivo </a:t>
                      </a:r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del </a:t>
                      </a:r>
                      <a:r>
                        <a:rPr lang="es-ES" sz="1400" b="0" i="0" u="none" strike="noStrike" dirty="0" err="1">
                          <a:latin typeface="Arial"/>
                          <a:cs typeface="Arial"/>
                        </a:rPr>
                        <a:t>Urban</a:t>
                      </a:r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s-ES" sz="1400" b="0" i="0" u="none" strike="noStrike" dirty="0" err="1">
                          <a:latin typeface="Arial"/>
                          <a:cs typeface="Arial"/>
                        </a:rPr>
                        <a:t>Land</a:t>
                      </a:r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s-ES" sz="1400" b="0" i="0" u="none" strike="noStrike" dirty="0" err="1">
                          <a:latin typeface="Arial"/>
                          <a:cs typeface="Arial"/>
                        </a:rPr>
                        <a:t>Institute</a:t>
                      </a:r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s-ES" sz="1400" b="0" i="0" u="none" strike="noStrike" dirty="0" err="1">
                          <a:latin typeface="Arial"/>
                          <a:cs typeface="Arial"/>
                        </a:rPr>
                        <a:t>Mexico</a:t>
                      </a:r>
                      <a:endParaRPr lang="es-ES" sz="1400" b="0" i="0" u="none" strike="noStrike" dirty="0">
                        <a:latin typeface="Arial"/>
                        <a:cs typeface="Arial"/>
                      </a:endParaRP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6376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Ing. Adriana de Almeida Lobo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Directora Ejecutiva del Centro del Transporte Sustentable México (CTS México).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8 CuadroTexto"/>
          <p:cNvSpPr txBox="1"/>
          <p:nvPr/>
        </p:nvSpPr>
        <p:spPr>
          <a:xfrm>
            <a:off x="7740352" y="6597352"/>
            <a:ext cx="1152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>
                <a:solidFill>
                  <a:schemeClr val="bg1"/>
                </a:solidFill>
                <a:latin typeface="Arial"/>
                <a:cs typeface="Arial"/>
              </a:rPr>
              <a:t>Febrero de 2013</a:t>
            </a:r>
            <a:endParaRPr lang="es-MX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683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160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7667625" cy="977900"/>
          </a:xfrm>
          <a:prstGeom prst="rect">
            <a:avLst/>
          </a:prstGeom>
          <a:solidFill>
            <a:srgbClr val="4E6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447800" lvl="1" indent="-990600" algn="just"/>
            <a:r>
              <a:rPr lang="es-MX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Propuesta de Consejo Consultivo</a:t>
            </a:r>
          </a:p>
          <a:p>
            <a:pPr marL="1447800" lvl="1" indent="-990600" algn="just"/>
            <a:r>
              <a:rPr lang="es-MX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Ciudadano de la CONAGO</a:t>
            </a:r>
            <a:endParaRPr lang="es-E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26349" y="0"/>
            <a:ext cx="1717651" cy="97790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80312" y="0"/>
            <a:ext cx="92075" cy="977900"/>
          </a:xfrm>
          <a:prstGeom prst="rect">
            <a:avLst/>
          </a:prstGeom>
          <a:solidFill>
            <a:srgbClr val="87A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Picture 2" descr="C:\Users\equipo 4\Desktop\logotipo copy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8242"/>
            <a:ext cx="1512168" cy="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84" y="188640"/>
            <a:ext cx="2117720" cy="65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1600"/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890522"/>
              </p:ext>
            </p:extLst>
          </p:nvPr>
        </p:nvGraphicFramePr>
        <p:xfrm>
          <a:off x="539553" y="1268760"/>
          <a:ext cx="7981768" cy="4946949"/>
        </p:xfrm>
        <a:graphic>
          <a:graphicData uri="http://schemas.openxmlformats.org/drawingml/2006/table">
            <a:tbl>
              <a:tblPr/>
              <a:tblGrid>
                <a:gridCol w="3025714"/>
                <a:gridCol w="4956054"/>
              </a:tblGrid>
              <a:tr h="341209"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b="1" i="0" u="none" strike="noStrike" dirty="0">
                          <a:latin typeface="Arial"/>
                          <a:cs typeface="Arial"/>
                        </a:rPr>
                        <a:t>Nombre</a:t>
                      </a:r>
                    </a:p>
                  </a:txBody>
                  <a:tcPr marL="12586" marR="12586" marT="12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b="1" i="0" u="none" strike="noStrike" dirty="0">
                          <a:latin typeface="Arial"/>
                          <a:cs typeface="Arial"/>
                        </a:rPr>
                        <a:t>Institución y Cargo</a:t>
                      </a:r>
                    </a:p>
                  </a:txBody>
                  <a:tcPr marL="12586" marR="12586" marT="12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  <a:tr h="341209">
                <a:tc gridSpan="2">
                  <a:txBody>
                    <a:bodyPr/>
                    <a:lstStyle/>
                    <a:p>
                      <a:pPr marL="85725" indent="0" algn="ctr" fontAlgn="t"/>
                      <a:r>
                        <a:rPr lang="es-ES" sz="1400" b="1" i="0" u="none" strike="noStrike" dirty="0">
                          <a:latin typeface="Arial"/>
                          <a:cs typeface="Arial"/>
                        </a:rPr>
                        <a:t>Participantes en la Mesa Interparlamentaria para la Reforma Metropolitana</a:t>
                      </a:r>
                    </a:p>
                  </a:txBody>
                  <a:tcPr marL="12586" marR="12586" marT="12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966757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400" b="0" i="0" u="none" strike="noStrike" dirty="0" smtClean="0">
                          <a:latin typeface="Arial"/>
                          <a:cs typeface="Arial"/>
                        </a:rPr>
                        <a:t>Salvador </a:t>
                      </a:r>
                      <a:r>
                        <a:rPr lang="es-ES" sz="1400" b="0" i="0" u="none" strike="noStrike" dirty="0" err="1">
                          <a:latin typeface="Arial"/>
                          <a:cs typeface="Arial"/>
                        </a:rPr>
                        <a:t>Manzur</a:t>
                      </a:r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 Díaz, </a:t>
                      </a:r>
                      <a:r>
                        <a:rPr lang="es-ES" sz="1400" b="0" i="0" u="none" strike="noStrike" dirty="0" smtClean="0">
                          <a:latin typeface="Arial"/>
                          <a:cs typeface="Arial"/>
                        </a:rPr>
                        <a:t>                    Presidente </a:t>
                      </a:r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Municipal de Boca del Río, Ver.</a:t>
                      </a:r>
                    </a:p>
                  </a:txBody>
                  <a:tcPr marL="12586" marR="12586" marT="12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Presidente de la Federación Nacional de Municipios de México.</a:t>
                      </a:r>
                    </a:p>
                  </a:txBody>
                  <a:tcPr marL="12586" marR="12586" marT="12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97595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FENAMM</a:t>
                      </a:r>
                    </a:p>
                  </a:txBody>
                  <a:tcPr marL="12586" marR="12586" marT="12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Sergio E. Arredondo Olvera, </a:t>
                      </a:r>
                      <a:r>
                        <a:rPr lang="es-ES" sz="1400" b="0" i="0" u="none" strike="noStrike" dirty="0" smtClean="0">
                          <a:latin typeface="Arial"/>
                          <a:cs typeface="Arial"/>
                        </a:rPr>
                        <a:t>Secretario </a:t>
                      </a:r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General</a:t>
                      </a:r>
                    </a:p>
                  </a:txBody>
                  <a:tcPr marL="12586" marR="12586" marT="12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4463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586" marR="12586" marT="12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 err="1">
                          <a:latin typeface="Arial"/>
                          <a:cs typeface="Arial"/>
                        </a:rPr>
                        <a:t>Colegio</a:t>
                      </a:r>
                      <a:r>
                        <a:rPr lang="pt-BR" sz="1400" b="0" i="0" u="none" strike="noStrike" dirty="0">
                          <a:latin typeface="Arial"/>
                          <a:cs typeface="Arial"/>
                        </a:rPr>
                        <a:t> Vanguardista de </a:t>
                      </a:r>
                      <a:r>
                        <a:rPr lang="pt-BR" sz="1400" b="0" i="0" u="none" strike="noStrike" dirty="0" err="1">
                          <a:latin typeface="Arial"/>
                          <a:cs typeface="Arial"/>
                        </a:rPr>
                        <a:t>Ingenieros</a:t>
                      </a:r>
                      <a:r>
                        <a:rPr lang="pt-BR" sz="1400" b="0" i="0" u="none" strike="noStrike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1400" b="0" i="0" u="none" strike="noStrike" dirty="0" err="1">
                          <a:latin typeface="Arial"/>
                          <a:cs typeface="Arial"/>
                        </a:rPr>
                        <a:t>Arquitectos</a:t>
                      </a:r>
                      <a:endParaRPr lang="pt-BR" sz="1400" b="0" i="0" u="none" strike="noStrike" dirty="0">
                        <a:latin typeface="Arial"/>
                        <a:cs typeface="Arial"/>
                      </a:endParaRPr>
                    </a:p>
                  </a:txBody>
                  <a:tcPr marL="12586" marR="12586" marT="12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2327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586" marR="12586" marT="12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Comité Panamericano de Desarrollo Urbano y Patrimonio Histórico de la </a:t>
                      </a:r>
                      <a:r>
                        <a:rPr lang="es-ES" sz="1400" b="0" i="0" u="none" strike="noStrike" dirty="0" err="1">
                          <a:latin typeface="Arial"/>
                          <a:cs typeface="Arial"/>
                        </a:rPr>
                        <a:t>UPADI</a:t>
                      </a:r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.</a:t>
                      </a:r>
                    </a:p>
                  </a:txBody>
                  <a:tcPr marL="12586" marR="12586" marT="12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4463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586" marR="12586" marT="12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Secretaría de Desarrollo Social.</a:t>
                      </a:r>
                    </a:p>
                  </a:txBody>
                  <a:tcPr marL="12586" marR="12586" marT="12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4463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586" marR="12586" marT="12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Comisión Nacional Forestal de </a:t>
                      </a:r>
                      <a:r>
                        <a:rPr lang="es-ES" sz="1400" b="0" i="0" u="none" strike="noStrike" dirty="0" err="1">
                          <a:latin typeface="Arial"/>
                          <a:cs typeface="Arial"/>
                        </a:rPr>
                        <a:t>SEMARNAT</a:t>
                      </a:r>
                      <a:r>
                        <a:rPr lang="es-ES" sz="1400" b="0" i="0" u="none" strike="noStrike" dirty="0">
                          <a:latin typeface="Arial"/>
                          <a:cs typeface="Arial"/>
                        </a:rPr>
                        <a:t>.</a:t>
                      </a:r>
                    </a:p>
                  </a:txBody>
                  <a:tcPr marL="12586" marR="12586" marT="12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446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u="none" strike="noStrike" dirty="0" smtClean="0">
                          <a:latin typeface="Arial"/>
                          <a:cs typeface="Arial"/>
                        </a:rPr>
                        <a:t>Arq. Claudio Sáenz. Jalisco</a:t>
                      </a:r>
                    </a:p>
                    <a:p>
                      <a:pPr algn="l" fontAlgn="t"/>
                      <a:endParaRPr lang="es-ES" sz="1400" b="0" i="0" u="none" strike="noStrike" dirty="0">
                        <a:latin typeface="Arial"/>
                        <a:cs typeface="Arial"/>
                      </a:endParaRPr>
                    </a:p>
                  </a:txBody>
                  <a:tcPr marL="12586" marR="12586" marT="12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latin typeface="Arial"/>
                          <a:cs typeface="Arial"/>
                        </a:rPr>
                        <a:t>Urbanista, </a:t>
                      </a:r>
                      <a:r>
                        <a:rPr lang="pt-BR" sz="1400" b="0" i="0" u="none" strike="noStrike" dirty="0" err="1" smtClean="0">
                          <a:latin typeface="Arial"/>
                          <a:cs typeface="Arial"/>
                        </a:rPr>
                        <a:t>Ex</a:t>
                      </a:r>
                      <a:r>
                        <a:rPr lang="pt-BR" sz="1400" b="0" i="0" u="none" strike="noStrike" dirty="0" smtClean="0">
                          <a:latin typeface="Arial"/>
                          <a:cs typeface="Arial"/>
                        </a:rPr>
                        <a:t> Secretario de Obras Públicas de </a:t>
                      </a:r>
                      <a:r>
                        <a:rPr lang="pt-BR" sz="1400" b="0" i="0" u="none" strike="noStrike" dirty="0" err="1" smtClean="0">
                          <a:latin typeface="Arial"/>
                          <a:cs typeface="Arial"/>
                        </a:rPr>
                        <a:t>Jalisco</a:t>
                      </a:r>
                      <a:endParaRPr lang="pt-BR" sz="1400" b="0" i="0" u="none" strike="noStrike" dirty="0" smtClean="0">
                        <a:latin typeface="Arial"/>
                        <a:cs typeface="Arial"/>
                      </a:endParaRPr>
                    </a:p>
                    <a:p>
                      <a:pPr algn="l" fontAlgn="t"/>
                      <a:endParaRPr lang="es-ES" sz="1400" b="0" i="0" u="none" strike="noStrike" dirty="0">
                        <a:latin typeface="Arial"/>
                        <a:cs typeface="Arial"/>
                      </a:endParaRPr>
                    </a:p>
                  </a:txBody>
                  <a:tcPr marL="12586" marR="12586" marT="12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10 Rectángulo redondeado">
            <a:hlinkClick r:id="rId4" action="ppaction://hlinksldjump"/>
          </p:cNvPr>
          <p:cNvSpPr/>
          <p:nvPr/>
        </p:nvSpPr>
        <p:spPr>
          <a:xfrm>
            <a:off x="7702704" y="5949280"/>
            <a:ext cx="1164939" cy="34051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Arial"/>
                <a:cs typeface="Arial"/>
              </a:rPr>
              <a:t>Regresar </a:t>
            </a:r>
            <a:endParaRPr lang="es-MX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8 CuadroTexto"/>
          <p:cNvSpPr txBox="1"/>
          <p:nvPr/>
        </p:nvSpPr>
        <p:spPr>
          <a:xfrm>
            <a:off x="7740352" y="6597352"/>
            <a:ext cx="1152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>
                <a:solidFill>
                  <a:schemeClr val="bg1"/>
                </a:solidFill>
                <a:latin typeface="Arial"/>
                <a:cs typeface="Arial"/>
              </a:rPr>
              <a:t>Febrero de 2013</a:t>
            </a:r>
            <a:endParaRPr lang="es-MX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8441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260728"/>
            <a:ext cx="9144000" cy="1512088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6093336"/>
            <a:ext cx="9144000" cy="36000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s-MX" sz="1200" b="1" dirty="0" smtClean="0">
                <a:solidFill>
                  <a:schemeClr val="bg1"/>
                </a:solidFill>
                <a:latin typeface="Arial"/>
                <a:cs typeface="Arial"/>
              </a:rPr>
              <a:t>Febrero de 2012</a:t>
            </a:r>
            <a:endParaRPr lang="es-MX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072865" y="694437"/>
            <a:ext cx="6998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FENÓMENO METROPOLITANO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83568" y="2276872"/>
            <a:ext cx="784887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_tradnl" sz="1400" dirty="0">
              <a:latin typeface="Arial"/>
              <a:cs typeface="Arial"/>
            </a:endParaRPr>
          </a:p>
          <a:p>
            <a:pPr algn="just"/>
            <a:r>
              <a:rPr lang="es-ES_tradnl" sz="1400" dirty="0">
                <a:latin typeface="Arial"/>
                <a:cs typeface="Arial"/>
              </a:rPr>
              <a:t>E</a:t>
            </a:r>
            <a:r>
              <a:rPr lang="es-ES_tradnl" sz="1400" dirty="0" smtClean="0">
                <a:latin typeface="Arial"/>
                <a:cs typeface="Arial"/>
              </a:rPr>
              <a:t>l </a:t>
            </a:r>
            <a:r>
              <a:rPr lang="es-ES_tradnl" sz="1400" dirty="0">
                <a:latin typeface="Arial"/>
                <a:cs typeface="Arial"/>
              </a:rPr>
              <a:t>fenómeno metropolitano conjuga cuatro elementos</a:t>
            </a:r>
            <a:r>
              <a:rPr lang="es-ES_tradnl" sz="1400" dirty="0" smtClean="0">
                <a:latin typeface="Arial"/>
                <a:cs typeface="Arial"/>
              </a:rPr>
              <a:t>:</a:t>
            </a:r>
          </a:p>
          <a:p>
            <a:pPr algn="just"/>
            <a:endParaRPr lang="es-ES_tradnl" sz="1400" dirty="0">
              <a:latin typeface="Arial"/>
              <a:cs typeface="Arial"/>
            </a:endParaRPr>
          </a:p>
          <a:p>
            <a:pPr algn="just"/>
            <a:r>
              <a:rPr lang="es-ES_tradnl" sz="1400" dirty="0" smtClean="0">
                <a:latin typeface="Arial"/>
                <a:cs typeface="Arial"/>
              </a:rPr>
              <a:t>a) Un </a:t>
            </a:r>
            <a:r>
              <a:rPr lang="es-ES_tradnl" sz="1400" dirty="0">
                <a:latin typeface="Arial"/>
                <a:cs typeface="Arial"/>
              </a:rPr>
              <a:t>componente de tipo demográfico, que se expresa en un gran volumen </a:t>
            </a:r>
            <a:r>
              <a:rPr lang="es-ES_tradnl" sz="1400" dirty="0" smtClean="0">
                <a:latin typeface="Arial"/>
                <a:cs typeface="Arial"/>
              </a:rPr>
              <a:t>de población </a:t>
            </a:r>
            <a:r>
              <a:rPr lang="es-ES_tradnl" sz="1400" dirty="0">
                <a:latin typeface="Arial"/>
                <a:cs typeface="Arial"/>
              </a:rPr>
              <a:t>y de movimientos </a:t>
            </a:r>
            <a:r>
              <a:rPr lang="es-ES_tradnl" sz="1400" dirty="0" err="1">
                <a:latin typeface="Arial"/>
                <a:cs typeface="Arial"/>
              </a:rPr>
              <a:t>intrametropolitanos</a:t>
            </a:r>
            <a:r>
              <a:rPr lang="es-ES_tradnl" sz="1400" dirty="0">
                <a:latin typeface="Arial"/>
                <a:cs typeface="Arial"/>
              </a:rPr>
              <a:t> de tipo centro-periferia; </a:t>
            </a:r>
            <a:endParaRPr lang="es-ES_tradnl" sz="1400" dirty="0" smtClean="0">
              <a:latin typeface="Arial"/>
              <a:cs typeface="Arial"/>
            </a:endParaRPr>
          </a:p>
          <a:p>
            <a:pPr algn="just"/>
            <a:endParaRPr lang="es-ES_tradnl" sz="1400" dirty="0" smtClean="0">
              <a:latin typeface="Arial"/>
              <a:cs typeface="Arial"/>
            </a:endParaRPr>
          </a:p>
          <a:p>
            <a:pPr algn="just"/>
            <a:r>
              <a:rPr lang="es-ES_tradnl" sz="1400" dirty="0" smtClean="0">
                <a:latin typeface="Arial"/>
                <a:cs typeface="Arial"/>
              </a:rPr>
              <a:t>b</a:t>
            </a:r>
            <a:r>
              <a:rPr lang="es-ES_tradnl" sz="1400" dirty="0">
                <a:latin typeface="Arial"/>
                <a:cs typeface="Arial"/>
              </a:rPr>
              <a:t>) </a:t>
            </a:r>
            <a:r>
              <a:rPr lang="es-ES" sz="1400" dirty="0" smtClean="0">
                <a:latin typeface="Arial"/>
                <a:cs typeface="Arial"/>
              </a:rPr>
              <a:t>E</a:t>
            </a:r>
            <a:r>
              <a:rPr lang="es-ES_tradnl" sz="1400" dirty="0" smtClean="0">
                <a:latin typeface="Arial"/>
                <a:cs typeface="Arial"/>
              </a:rPr>
              <a:t>l mercado </a:t>
            </a:r>
            <a:r>
              <a:rPr lang="es-ES_tradnl" sz="1400" dirty="0">
                <a:latin typeface="Arial"/>
                <a:cs typeface="Arial"/>
              </a:rPr>
              <a:t>de trabajo, expresado por el perfil económico y del empleo, y su </a:t>
            </a:r>
            <a:r>
              <a:rPr lang="es-ES_tradnl" sz="1400" dirty="0" smtClean="0">
                <a:latin typeface="Arial"/>
                <a:cs typeface="Arial"/>
              </a:rPr>
              <a:t>ubicación sectorial </a:t>
            </a:r>
            <a:r>
              <a:rPr lang="es-ES_tradnl" sz="1400" dirty="0">
                <a:latin typeface="Arial"/>
                <a:cs typeface="Arial"/>
              </a:rPr>
              <a:t>en el territorio; </a:t>
            </a:r>
            <a:endParaRPr lang="es-ES_tradnl" sz="1400" dirty="0" smtClean="0">
              <a:latin typeface="Arial"/>
              <a:cs typeface="Arial"/>
            </a:endParaRPr>
          </a:p>
          <a:p>
            <a:pPr algn="just"/>
            <a:endParaRPr lang="es-ES_tradnl" sz="1400" dirty="0" smtClean="0">
              <a:latin typeface="Arial"/>
              <a:cs typeface="Arial"/>
            </a:endParaRPr>
          </a:p>
          <a:p>
            <a:pPr algn="just"/>
            <a:r>
              <a:rPr lang="es-ES_tradnl" sz="1400" dirty="0" smtClean="0">
                <a:latin typeface="Arial"/>
                <a:cs typeface="Arial"/>
              </a:rPr>
              <a:t>c</a:t>
            </a:r>
            <a:r>
              <a:rPr lang="es-ES_tradnl" sz="1400" dirty="0">
                <a:latin typeface="Arial"/>
                <a:cs typeface="Arial"/>
              </a:rPr>
              <a:t>) </a:t>
            </a:r>
            <a:r>
              <a:rPr lang="es-ES_tradnl" sz="1400" dirty="0" smtClean="0">
                <a:latin typeface="Arial"/>
                <a:cs typeface="Arial"/>
              </a:rPr>
              <a:t>La </a:t>
            </a:r>
            <a:r>
              <a:rPr lang="es-ES_tradnl" sz="1400" dirty="0">
                <a:latin typeface="Arial"/>
                <a:cs typeface="Arial"/>
              </a:rPr>
              <a:t>conformación espacial, determinada por </a:t>
            </a:r>
            <a:r>
              <a:rPr lang="es-ES_tradnl" sz="1400" dirty="0" smtClean="0">
                <a:latin typeface="Arial"/>
                <a:cs typeface="Arial"/>
              </a:rPr>
              <a:t>la expansión </a:t>
            </a:r>
            <a:r>
              <a:rPr lang="es-ES_tradnl" sz="1400" dirty="0">
                <a:latin typeface="Arial"/>
                <a:cs typeface="Arial"/>
              </a:rPr>
              <a:t>urbana; </a:t>
            </a:r>
            <a:endParaRPr lang="es-ES_tradnl" sz="1400" dirty="0" smtClean="0">
              <a:latin typeface="Arial"/>
              <a:cs typeface="Arial"/>
            </a:endParaRPr>
          </a:p>
          <a:p>
            <a:pPr algn="just"/>
            <a:endParaRPr lang="es-ES_tradnl" sz="1400" dirty="0">
              <a:latin typeface="Arial"/>
              <a:cs typeface="Arial"/>
            </a:endParaRPr>
          </a:p>
          <a:p>
            <a:pPr algn="just"/>
            <a:r>
              <a:rPr lang="es-ES_tradnl" sz="1400" dirty="0" smtClean="0">
                <a:latin typeface="Arial"/>
                <a:cs typeface="Arial"/>
              </a:rPr>
              <a:t>d</a:t>
            </a:r>
            <a:r>
              <a:rPr lang="es-ES_tradnl" sz="1400" dirty="0">
                <a:latin typeface="Arial"/>
                <a:cs typeface="Arial"/>
              </a:rPr>
              <a:t>) </a:t>
            </a:r>
            <a:r>
              <a:rPr lang="es-ES_tradnl" sz="1400" dirty="0" smtClean="0">
                <a:latin typeface="Arial"/>
                <a:cs typeface="Arial"/>
              </a:rPr>
              <a:t>La </a:t>
            </a:r>
            <a:r>
              <a:rPr lang="es-ES_tradnl" sz="1400" dirty="0">
                <a:latin typeface="Arial"/>
                <a:cs typeface="Arial"/>
              </a:rPr>
              <a:t>delimitación político-administrativa, en función de </a:t>
            </a:r>
            <a:r>
              <a:rPr lang="es-ES_tradnl" sz="1400" dirty="0" smtClean="0">
                <a:latin typeface="Arial"/>
                <a:cs typeface="Arial"/>
              </a:rPr>
              <a:t>los gobiernos </a:t>
            </a:r>
            <a:r>
              <a:rPr lang="es-ES_tradnl" sz="1400" dirty="0">
                <a:latin typeface="Arial"/>
                <a:cs typeface="Arial"/>
              </a:rPr>
              <a:t>locales que </a:t>
            </a:r>
            <a:r>
              <a:rPr lang="es-ES_tradnl" sz="1400" dirty="0" smtClean="0">
                <a:latin typeface="Arial"/>
                <a:cs typeface="Arial"/>
              </a:rPr>
              <a:t>involucra</a:t>
            </a:r>
          </a:p>
          <a:p>
            <a:pPr algn="just"/>
            <a:endParaRPr lang="es-ES_tradnl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095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260728"/>
            <a:ext cx="9144000" cy="1512088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6093336"/>
            <a:ext cx="9144000" cy="36000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s-MX" sz="1200" b="1" dirty="0" smtClean="0">
                <a:solidFill>
                  <a:schemeClr val="bg1"/>
                </a:solidFill>
                <a:latin typeface="Arial"/>
                <a:cs typeface="Arial"/>
              </a:rPr>
              <a:t>Febrero de 2012</a:t>
            </a:r>
            <a:endParaRPr lang="es-MX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124042" y="620688"/>
            <a:ext cx="689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CRITERIOS DE DELIMITACIÓN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11560" y="2060848"/>
            <a:ext cx="784887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_tradnl" sz="1400" dirty="0">
              <a:latin typeface="Arial"/>
              <a:cs typeface="Arial"/>
            </a:endParaRPr>
          </a:p>
          <a:p>
            <a:pPr algn="just"/>
            <a:r>
              <a:rPr lang="es-ES_tradnl" sz="1400" dirty="0" smtClean="0"/>
              <a:t>Se </a:t>
            </a:r>
            <a:r>
              <a:rPr lang="es-ES_tradnl" sz="1400" dirty="0"/>
              <a:t>define como zona metropolitana al conjunto de dos o más municipios </a:t>
            </a:r>
            <a:r>
              <a:rPr lang="es-ES_tradnl" sz="1400" dirty="0" smtClean="0"/>
              <a:t>donde se </a:t>
            </a:r>
            <a:r>
              <a:rPr lang="es-ES_tradnl" sz="1400" dirty="0"/>
              <a:t>localiza una ciudad de 50 mil o más habitantes, cuya área urbana, funciones </a:t>
            </a:r>
            <a:r>
              <a:rPr lang="es-ES_tradnl" sz="1400" dirty="0" smtClean="0"/>
              <a:t>y actividades </a:t>
            </a:r>
            <a:r>
              <a:rPr lang="es-ES_tradnl" sz="1400" dirty="0"/>
              <a:t>rebasan el límite del municipio </a:t>
            </a:r>
            <a:r>
              <a:rPr lang="es-ES_tradnl" sz="1400" dirty="0" smtClean="0"/>
              <a:t>que originalmente </a:t>
            </a:r>
            <a:r>
              <a:rPr lang="es-ES_tradnl" sz="1400" dirty="0"/>
              <a:t>la contenía, </a:t>
            </a:r>
            <a:r>
              <a:rPr lang="es-ES_tradnl" sz="1400" dirty="0" smtClean="0"/>
              <a:t>incorporando como </a:t>
            </a:r>
            <a:r>
              <a:rPr lang="es-ES_tradnl" sz="1400" dirty="0"/>
              <a:t>parte de sí misma o de su área de influencia directa a </a:t>
            </a:r>
            <a:r>
              <a:rPr lang="es-ES_tradnl" sz="1400" dirty="0" smtClean="0"/>
              <a:t>municipios vecinos</a:t>
            </a:r>
            <a:r>
              <a:rPr lang="es-ES_tradnl" sz="1400" dirty="0"/>
              <a:t>, predominantemente urbanos, con los que mantiene un alto grado </a:t>
            </a:r>
            <a:r>
              <a:rPr lang="es-ES_tradnl" sz="1400" dirty="0" smtClean="0"/>
              <a:t>de integración </a:t>
            </a:r>
            <a:r>
              <a:rPr lang="es-ES_tradnl" sz="1400" dirty="0"/>
              <a:t>socioeconómica. </a:t>
            </a:r>
            <a:endParaRPr lang="es-ES_tradnl" sz="1400" dirty="0" smtClean="0"/>
          </a:p>
          <a:p>
            <a:pPr algn="just"/>
            <a:endParaRPr lang="es-ES_tradnl" sz="1400" dirty="0"/>
          </a:p>
          <a:p>
            <a:pPr algn="just"/>
            <a:r>
              <a:rPr lang="es-ES_tradnl" sz="1400" dirty="0" smtClean="0"/>
              <a:t>También </a:t>
            </a:r>
            <a:r>
              <a:rPr lang="es-ES_tradnl" sz="1400" dirty="0"/>
              <a:t>se incluyen a aquellos municipios que </a:t>
            </a:r>
            <a:r>
              <a:rPr lang="es-ES_tradnl" sz="1400" dirty="0" smtClean="0"/>
              <a:t>por sus </a:t>
            </a:r>
            <a:r>
              <a:rPr lang="es-ES_tradnl" sz="1400" dirty="0"/>
              <a:t>características particulares son relevantes para la planeación y política </a:t>
            </a:r>
            <a:r>
              <a:rPr lang="es-ES_tradnl" sz="1400" dirty="0" smtClean="0"/>
              <a:t>urbanas de </a:t>
            </a:r>
            <a:r>
              <a:rPr lang="es-ES_tradnl" sz="1400" dirty="0"/>
              <a:t>las zonas metropolitanas en cuestión</a:t>
            </a:r>
            <a:r>
              <a:rPr lang="es-ES_tradnl" sz="1400" dirty="0" smtClean="0"/>
              <a:t>.</a:t>
            </a:r>
          </a:p>
          <a:p>
            <a:pPr algn="just"/>
            <a:endParaRPr lang="es-ES_tradnl" sz="1400" dirty="0"/>
          </a:p>
          <a:p>
            <a:pPr algn="just"/>
            <a:r>
              <a:rPr lang="es-ES_tradnl" sz="1400" dirty="0"/>
              <a:t>Adicionalmente, se define como zonas metropolitanas a todos aquellos </a:t>
            </a:r>
            <a:r>
              <a:rPr lang="es-ES_tradnl" sz="1400" dirty="0" smtClean="0"/>
              <a:t>municipios que </a:t>
            </a:r>
            <a:r>
              <a:rPr lang="es-ES_tradnl" sz="1400" dirty="0"/>
              <a:t>contienen una ciudad de un millón o más habitantes, así como aquellos </a:t>
            </a:r>
            <a:r>
              <a:rPr lang="es-ES_tradnl" sz="1400" dirty="0" smtClean="0"/>
              <a:t>con ciudades </a:t>
            </a:r>
            <a:r>
              <a:rPr lang="es-ES_tradnl" sz="1400" dirty="0"/>
              <a:t>de 250 mil o más habitantes que comparten procesos de </a:t>
            </a:r>
            <a:r>
              <a:rPr lang="es-ES_tradnl" sz="1400" dirty="0" smtClean="0"/>
              <a:t>conurbación con </a:t>
            </a:r>
            <a:r>
              <a:rPr lang="es-ES_tradnl" sz="1400" dirty="0"/>
              <a:t>ciudades de Estados Unidos de América</a:t>
            </a:r>
            <a:r>
              <a:rPr lang="es-ES_tradnl" sz="1400" dirty="0" smtClean="0"/>
              <a:t>.</a:t>
            </a:r>
          </a:p>
          <a:p>
            <a:pPr algn="just"/>
            <a:endParaRPr lang="es-ES_tradnl" sz="1400" dirty="0">
              <a:latin typeface="Arial"/>
              <a:cs typeface="Arial"/>
            </a:endParaRPr>
          </a:p>
          <a:p>
            <a:pPr algn="just"/>
            <a:r>
              <a:rPr lang="es-ES_tradnl" sz="1400" dirty="0"/>
              <a:t>El INEGI, la SEDESOL y la Secretaría de Gobierno a través de la CONAPO (consejo nacional de población) son los organismos encargados de definir cuáles son las zonas metropolitanas del país. </a:t>
            </a:r>
            <a:endParaRPr lang="es-ES_tradnl" sz="1400" b="1" dirty="0"/>
          </a:p>
          <a:p>
            <a:pPr algn="just"/>
            <a:endParaRPr lang="es-E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880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36512" y="0"/>
            <a:ext cx="7667625" cy="977900"/>
          </a:xfrm>
          <a:prstGeom prst="rect">
            <a:avLst/>
          </a:prstGeom>
          <a:solidFill>
            <a:srgbClr val="4E6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ea typeface="Adobe Fangsong Std R" pitchFamily="18" charset="-128"/>
                <a:cs typeface="Arial" pitchFamily="34" charset="0"/>
              </a:rPr>
              <a:t>1. Reflexiones </a:t>
            </a:r>
            <a:r>
              <a:rPr lang="es-MX" b="1" dirty="0">
                <a:solidFill>
                  <a:schemeClr val="bg1"/>
                </a:solidFill>
                <a:latin typeface="Arial" pitchFamily="34" charset="0"/>
                <a:ea typeface="Adobe Fangsong Std R" pitchFamily="18" charset="-128"/>
                <a:cs typeface="Arial" pitchFamily="34" charset="0"/>
              </a:rPr>
              <a:t>para la Instalación de la </a:t>
            </a:r>
            <a:endParaRPr lang="es-MX" b="1" dirty="0" smtClean="0">
              <a:solidFill>
                <a:schemeClr val="bg1"/>
              </a:solidFill>
              <a:latin typeface="Arial" pitchFamily="34" charset="0"/>
              <a:ea typeface="Adobe Fangsong Std R" pitchFamily="18" charset="-128"/>
              <a:cs typeface="Arial" pitchFamily="34" charset="0"/>
            </a:endParaRPr>
          </a:p>
          <a:p>
            <a:pPr lvl="1"/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ea typeface="Adobe Fangsong Std R" pitchFamily="18" charset="-128"/>
                <a:cs typeface="Arial" pitchFamily="34" charset="0"/>
              </a:rPr>
              <a:t>Comisión de Asuntos Metropolitanos </a:t>
            </a:r>
          </a:p>
          <a:p>
            <a:pPr lvl="1"/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ea typeface="Adobe Fangsong Std R" pitchFamily="18" charset="-128"/>
                <a:cs typeface="Arial" pitchFamily="34" charset="0"/>
              </a:rPr>
              <a:t>de </a:t>
            </a:r>
            <a:r>
              <a:rPr lang="es-MX" b="1" dirty="0">
                <a:solidFill>
                  <a:schemeClr val="bg1"/>
                </a:solidFill>
                <a:latin typeface="Arial" pitchFamily="34" charset="0"/>
                <a:ea typeface="Adobe Fangsong Std R" pitchFamily="18" charset="-128"/>
                <a:cs typeface="Arial" pitchFamily="34" charset="0"/>
              </a:rPr>
              <a:t>la CONAGO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26349" y="0"/>
            <a:ext cx="1717651" cy="97790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80312" y="0"/>
            <a:ext cx="92075" cy="977900"/>
          </a:xfrm>
          <a:prstGeom prst="rect">
            <a:avLst/>
          </a:prstGeom>
          <a:solidFill>
            <a:srgbClr val="87A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Picture 2" descr="C:\Users\equipo 4\Desktop\logotipo copy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8242"/>
            <a:ext cx="1512168" cy="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84" y="188640"/>
            <a:ext cx="2117720" cy="65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6" name="25 Forma libre"/>
          <p:cNvSpPr/>
          <p:nvPr/>
        </p:nvSpPr>
        <p:spPr>
          <a:xfrm>
            <a:off x="179512" y="1340768"/>
            <a:ext cx="5011072" cy="1512168"/>
          </a:xfrm>
          <a:custGeom>
            <a:avLst/>
            <a:gdLst>
              <a:gd name="connsiteX0" fmla="*/ 0 w 5102542"/>
              <a:gd name="connsiteY0" fmla="*/ 330329 h 1981933"/>
              <a:gd name="connsiteX1" fmla="*/ 330329 w 5102542"/>
              <a:gd name="connsiteY1" fmla="*/ 0 h 1981933"/>
              <a:gd name="connsiteX2" fmla="*/ 4772213 w 5102542"/>
              <a:gd name="connsiteY2" fmla="*/ 0 h 1981933"/>
              <a:gd name="connsiteX3" fmla="*/ 5102542 w 5102542"/>
              <a:gd name="connsiteY3" fmla="*/ 330329 h 1981933"/>
              <a:gd name="connsiteX4" fmla="*/ 5102542 w 5102542"/>
              <a:gd name="connsiteY4" fmla="*/ 1651604 h 1981933"/>
              <a:gd name="connsiteX5" fmla="*/ 4772213 w 5102542"/>
              <a:gd name="connsiteY5" fmla="*/ 1981933 h 1981933"/>
              <a:gd name="connsiteX6" fmla="*/ 330329 w 5102542"/>
              <a:gd name="connsiteY6" fmla="*/ 1981933 h 1981933"/>
              <a:gd name="connsiteX7" fmla="*/ 0 w 5102542"/>
              <a:gd name="connsiteY7" fmla="*/ 1651604 h 1981933"/>
              <a:gd name="connsiteX8" fmla="*/ 0 w 5102542"/>
              <a:gd name="connsiteY8" fmla="*/ 330329 h 198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02542" h="1981933">
                <a:moveTo>
                  <a:pt x="0" y="330329"/>
                </a:moveTo>
                <a:cubicBezTo>
                  <a:pt x="0" y="147893"/>
                  <a:pt x="147893" y="0"/>
                  <a:pt x="330329" y="0"/>
                </a:cubicBezTo>
                <a:lnTo>
                  <a:pt x="4772213" y="0"/>
                </a:lnTo>
                <a:cubicBezTo>
                  <a:pt x="4954649" y="0"/>
                  <a:pt x="5102542" y="147893"/>
                  <a:pt x="5102542" y="330329"/>
                </a:cubicBezTo>
                <a:lnTo>
                  <a:pt x="5102542" y="1651604"/>
                </a:lnTo>
                <a:cubicBezTo>
                  <a:pt x="5102542" y="1834040"/>
                  <a:pt x="4954649" y="1981933"/>
                  <a:pt x="4772213" y="1981933"/>
                </a:cubicBezTo>
                <a:lnTo>
                  <a:pt x="330329" y="1981933"/>
                </a:lnTo>
                <a:cubicBezTo>
                  <a:pt x="147893" y="1981933"/>
                  <a:pt x="0" y="1834040"/>
                  <a:pt x="0" y="1651604"/>
                </a:cubicBezTo>
                <a:lnTo>
                  <a:pt x="0" y="33032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9802" tIns="96750" rIns="289802" bIns="9675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b="1" dirty="0">
                <a:solidFill>
                  <a:schemeClr val="bg1"/>
                </a:solidFill>
                <a:latin typeface="Arial"/>
                <a:cs typeface="Arial"/>
              </a:rPr>
              <a:t>El Gobierno Federal </a:t>
            </a:r>
            <a:r>
              <a:rPr lang="es-MX" sz="1600" b="1" dirty="0" smtClean="0">
                <a:solidFill>
                  <a:schemeClr val="bg1"/>
                </a:solidFill>
                <a:latin typeface="Arial"/>
                <a:cs typeface="Arial"/>
              </a:rPr>
              <a:t>crea </a:t>
            </a:r>
            <a:r>
              <a:rPr lang="es-MX" sz="1600" b="1" dirty="0">
                <a:solidFill>
                  <a:schemeClr val="bg1"/>
                </a:solidFill>
                <a:latin typeface="Arial"/>
                <a:cs typeface="Arial"/>
              </a:rPr>
              <a:t>de la Secretaría de Desarrollo Agrario, Territorial y Urbano.</a:t>
            </a:r>
            <a:endParaRPr lang="es-MX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8" name="27 Forma libre"/>
          <p:cNvSpPr/>
          <p:nvPr/>
        </p:nvSpPr>
        <p:spPr>
          <a:xfrm>
            <a:off x="179512" y="3068960"/>
            <a:ext cx="5011072" cy="1440160"/>
          </a:xfrm>
          <a:custGeom>
            <a:avLst/>
            <a:gdLst>
              <a:gd name="connsiteX0" fmla="*/ 0 w 5102542"/>
              <a:gd name="connsiteY0" fmla="*/ 199862 h 1199148"/>
              <a:gd name="connsiteX1" fmla="*/ 199862 w 5102542"/>
              <a:gd name="connsiteY1" fmla="*/ 0 h 1199148"/>
              <a:gd name="connsiteX2" fmla="*/ 4902680 w 5102542"/>
              <a:gd name="connsiteY2" fmla="*/ 0 h 1199148"/>
              <a:gd name="connsiteX3" fmla="*/ 5102542 w 5102542"/>
              <a:gd name="connsiteY3" fmla="*/ 199862 h 1199148"/>
              <a:gd name="connsiteX4" fmla="*/ 5102542 w 5102542"/>
              <a:gd name="connsiteY4" fmla="*/ 999286 h 1199148"/>
              <a:gd name="connsiteX5" fmla="*/ 4902680 w 5102542"/>
              <a:gd name="connsiteY5" fmla="*/ 1199148 h 1199148"/>
              <a:gd name="connsiteX6" fmla="*/ 199862 w 5102542"/>
              <a:gd name="connsiteY6" fmla="*/ 1199148 h 1199148"/>
              <a:gd name="connsiteX7" fmla="*/ 0 w 5102542"/>
              <a:gd name="connsiteY7" fmla="*/ 999286 h 1199148"/>
              <a:gd name="connsiteX8" fmla="*/ 0 w 5102542"/>
              <a:gd name="connsiteY8" fmla="*/ 199862 h 119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02542" h="1199148">
                <a:moveTo>
                  <a:pt x="0" y="199862"/>
                </a:moveTo>
                <a:cubicBezTo>
                  <a:pt x="0" y="89481"/>
                  <a:pt x="89481" y="0"/>
                  <a:pt x="199862" y="0"/>
                </a:cubicBezTo>
                <a:lnTo>
                  <a:pt x="4902680" y="0"/>
                </a:lnTo>
                <a:cubicBezTo>
                  <a:pt x="5013061" y="0"/>
                  <a:pt x="5102542" y="89481"/>
                  <a:pt x="5102542" y="199862"/>
                </a:cubicBezTo>
                <a:lnTo>
                  <a:pt x="5102542" y="999286"/>
                </a:lnTo>
                <a:cubicBezTo>
                  <a:pt x="5102542" y="1109667"/>
                  <a:pt x="5013061" y="1199148"/>
                  <a:pt x="4902680" y="1199148"/>
                </a:cubicBezTo>
                <a:lnTo>
                  <a:pt x="199862" y="1199148"/>
                </a:lnTo>
                <a:cubicBezTo>
                  <a:pt x="89481" y="1199148"/>
                  <a:pt x="0" y="1109667"/>
                  <a:pt x="0" y="999286"/>
                </a:cubicBezTo>
                <a:lnTo>
                  <a:pt x="0" y="19986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590" tIns="58538" rIns="251590" bIns="58538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b="1" kern="1200" dirty="0" smtClean="0">
                <a:latin typeface="Arial"/>
                <a:cs typeface="Arial"/>
              </a:rPr>
              <a:t>El Congreso de la Unión reactiva el tema Metropolitano en la Cámara de Diputados y en el Senado.</a:t>
            </a:r>
            <a:endParaRPr lang="es-MX" sz="1600" b="1" kern="1200" dirty="0">
              <a:latin typeface="Arial"/>
              <a:cs typeface="Arial"/>
            </a:endParaRPr>
          </a:p>
        </p:txBody>
      </p:sp>
      <p:sp>
        <p:nvSpPr>
          <p:cNvPr id="30" name="29 Forma libre"/>
          <p:cNvSpPr/>
          <p:nvPr/>
        </p:nvSpPr>
        <p:spPr>
          <a:xfrm>
            <a:off x="179512" y="4668304"/>
            <a:ext cx="5011072" cy="1497000"/>
          </a:xfrm>
          <a:custGeom>
            <a:avLst/>
            <a:gdLst>
              <a:gd name="connsiteX0" fmla="*/ 0 w 5102542"/>
              <a:gd name="connsiteY0" fmla="*/ 198033 h 1188172"/>
              <a:gd name="connsiteX1" fmla="*/ 198033 w 5102542"/>
              <a:gd name="connsiteY1" fmla="*/ 0 h 1188172"/>
              <a:gd name="connsiteX2" fmla="*/ 4904509 w 5102542"/>
              <a:gd name="connsiteY2" fmla="*/ 0 h 1188172"/>
              <a:gd name="connsiteX3" fmla="*/ 5102542 w 5102542"/>
              <a:gd name="connsiteY3" fmla="*/ 198033 h 1188172"/>
              <a:gd name="connsiteX4" fmla="*/ 5102542 w 5102542"/>
              <a:gd name="connsiteY4" fmla="*/ 990139 h 1188172"/>
              <a:gd name="connsiteX5" fmla="*/ 4904509 w 5102542"/>
              <a:gd name="connsiteY5" fmla="*/ 1188172 h 1188172"/>
              <a:gd name="connsiteX6" fmla="*/ 198033 w 5102542"/>
              <a:gd name="connsiteY6" fmla="*/ 1188172 h 1188172"/>
              <a:gd name="connsiteX7" fmla="*/ 0 w 5102542"/>
              <a:gd name="connsiteY7" fmla="*/ 990139 h 1188172"/>
              <a:gd name="connsiteX8" fmla="*/ 0 w 5102542"/>
              <a:gd name="connsiteY8" fmla="*/ 198033 h 118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02542" h="1188172">
                <a:moveTo>
                  <a:pt x="0" y="198033"/>
                </a:moveTo>
                <a:cubicBezTo>
                  <a:pt x="0" y="88662"/>
                  <a:pt x="88662" y="0"/>
                  <a:pt x="198033" y="0"/>
                </a:cubicBezTo>
                <a:lnTo>
                  <a:pt x="4904509" y="0"/>
                </a:lnTo>
                <a:cubicBezTo>
                  <a:pt x="5013880" y="0"/>
                  <a:pt x="5102542" y="88662"/>
                  <a:pt x="5102542" y="198033"/>
                </a:cubicBezTo>
                <a:lnTo>
                  <a:pt x="5102542" y="990139"/>
                </a:lnTo>
                <a:cubicBezTo>
                  <a:pt x="5102542" y="1099510"/>
                  <a:pt x="5013880" y="1188172"/>
                  <a:pt x="4904509" y="1188172"/>
                </a:cubicBezTo>
                <a:lnTo>
                  <a:pt x="198033" y="1188172"/>
                </a:lnTo>
                <a:cubicBezTo>
                  <a:pt x="88662" y="1188172"/>
                  <a:pt x="0" y="1099510"/>
                  <a:pt x="0" y="990139"/>
                </a:cubicBezTo>
                <a:lnTo>
                  <a:pt x="0" y="19803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054" tIns="58002" rIns="251054" bIns="58002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b="1" kern="1200" dirty="0" smtClean="0">
                <a:latin typeface="Arial"/>
                <a:cs typeface="Arial"/>
              </a:rPr>
              <a:t>El papel de la CONAGO ha sido estratégico en los últimos dos sexenios, para mantener la vinculación federalista y establecer una nueva forma de diálogo con el ejecutivo.</a:t>
            </a:r>
            <a:endParaRPr lang="es-MX" sz="1600" b="1" kern="1200" dirty="0">
              <a:latin typeface="Arial"/>
              <a:cs typeface="Arial"/>
            </a:endParaRPr>
          </a:p>
        </p:txBody>
      </p:sp>
      <p:pic>
        <p:nvPicPr>
          <p:cNvPr id="32" name="Picture 4" descr="http://www.fotonostra.com/albums/america/fotos/monterre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633" y="2943811"/>
            <a:ext cx="2082927" cy="139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http://www.mexplora.com/viajes-mexico/wp-content/uploads/2010/11/la-minerv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553" y="1340768"/>
            <a:ext cx="2087866" cy="145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 descr="http://www.autoexplora.com/media/2620648/pachuca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328" y="4527988"/>
            <a:ext cx="2106316" cy="168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36 Rectángulo"/>
          <p:cNvSpPr/>
          <p:nvPr/>
        </p:nvSpPr>
        <p:spPr>
          <a:xfrm>
            <a:off x="5958033" y="1124744"/>
            <a:ext cx="4572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s-MX" sz="1600" b="1" dirty="0"/>
          </a:p>
        </p:txBody>
      </p:sp>
      <p:sp>
        <p:nvSpPr>
          <p:cNvPr id="38" name="37 Rectángulo"/>
          <p:cNvSpPr/>
          <p:nvPr/>
        </p:nvSpPr>
        <p:spPr>
          <a:xfrm>
            <a:off x="8053536" y="2755776"/>
            <a:ext cx="4572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s-MX" sz="1600" b="1" dirty="0"/>
          </a:p>
        </p:txBody>
      </p:sp>
      <p:sp>
        <p:nvSpPr>
          <p:cNvPr id="39" name="38 Rectángulo"/>
          <p:cNvSpPr/>
          <p:nvPr/>
        </p:nvSpPr>
        <p:spPr>
          <a:xfrm>
            <a:off x="5940152" y="4339952"/>
            <a:ext cx="4572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s-MX" sz="1600" b="1" dirty="0"/>
          </a:p>
        </p:txBody>
      </p:sp>
      <p:sp>
        <p:nvSpPr>
          <p:cNvPr id="40" name="39 Rectángulo"/>
          <p:cNvSpPr/>
          <p:nvPr/>
        </p:nvSpPr>
        <p:spPr>
          <a:xfrm>
            <a:off x="8100392" y="5996136"/>
            <a:ext cx="4572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s-MX" sz="1600" b="1" dirty="0"/>
          </a:p>
        </p:txBody>
      </p:sp>
      <p:sp>
        <p:nvSpPr>
          <p:cNvPr id="21" name="20 Flecha derecha"/>
          <p:cNvSpPr/>
          <p:nvPr/>
        </p:nvSpPr>
        <p:spPr>
          <a:xfrm>
            <a:off x="5177552" y="3501008"/>
            <a:ext cx="402560" cy="484632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s-MX" sz="1600" b="1" dirty="0"/>
          </a:p>
        </p:txBody>
      </p:sp>
    </p:spTree>
    <p:extLst>
      <p:ext uri="{BB962C8B-B14F-4D97-AF65-F5344CB8AC3E}">
        <p14:creationId xmlns:p14="http://schemas.microsoft.com/office/powerpoint/2010/main" val="334915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-36512" y="0"/>
            <a:ext cx="7667625" cy="977900"/>
          </a:xfrm>
          <a:prstGeom prst="rect">
            <a:avLst/>
          </a:prstGeom>
          <a:solidFill>
            <a:srgbClr val="4E6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ea typeface="Adobe Fangsong Std R" pitchFamily="18" charset="-128"/>
                <a:cs typeface="Arial" pitchFamily="34" charset="0"/>
              </a:rPr>
              <a:t>1. Reflexiones </a:t>
            </a:r>
            <a:r>
              <a:rPr lang="es-MX" b="1" dirty="0">
                <a:solidFill>
                  <a:schemeClr val="bg1"/>
                </a:solidFill>
                <a:latin typeface="Arial" pitchFamily="34" charset="0"/>
                <a:ea typeface="Adobe Fangsong Std R" pitchFamily="18" charset="-128"/>
                <a:cs typeface="Arial" pitchFamily="34" charset="0"/>
              </a:rPr>
              <a:t>para la Instalación de la </a:t>
            </a:r>
            <a:endParaRPr lang="es-MX" b="1" dirty="0" smtClean="0">
              <a:solidFill>
                <a:schemeClr val="bg1"/>
              </a:solidFill>
              <a:latin typeface="Arial" pitchFamily="34" charset="0"/>
              <a:ea typeface="Adobe Fangsong Std R" pitchFamily="18" charset="-128"/>
              <a:cs typeface="Arial" pitchFamily="34" charset="0"/>
            </a:endParaRPr>
          </a:p>
          <a:p>
            <a:pPr lvl="1"/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ea typeface="Adobe Fangsong Std R" pitchFamily="18" charset="-128"/>
                <a:cs typeface="Arial" pitchFamily="34" charset="0"/>
              </a:rPr>
              <a:t>Comisión de Asuntos Metropolitanos </a:t>
            </a:r>
          </a:p>
          <a:p>
            <a:pPr lvl="1"/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ea typeface="Adobe Fangsong Std R" pitchFamily="18" charset="-128"/>
                <a:cs typeface="Arial" pitchFamily="34" charset="0"/>
              </a:rPr>
              <a:t>de </a:t>
            </a:r>
            <a:r>
              <a:rPr lang="es-MX" b="1" dirty="0">
                <a:solidFill>
                  <a:schemeClr val="bg1"/>
                </a:solidFill>
                <a:latin typeface="Arial" pitchFamily="34" charset="0"/>
                <a:ea typeface="Adobe Fangsong Std R" pitchFamily="18" charset="-128"/>
                <a:cs typeface="Arial" pitchFamily="34" charset="0"/>
              </a:rPr>
              <a:t>la CONAGO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26349" y="0"/>
            <a:ext cx="1717651" cy="97790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80312" y="0"/>
            <a:ext cx="92075" cy="977900"/>
          </a:xfrm>
          <a:prstGeom prst="rect">
            <a:avLst/>
          </a:prstGeom>
          <a:solidFill>
            <a:srgbClr val="87A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Picture 2" descr="C:\Users\equipo 4\Desktop\logotipo copy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8242"/>
            <a:ext cx="1512168" cy="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84" y="188640"/>
            <a:ext cx="2117720" cy="65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7" name="36 Rectángulo"/>
          <p:cNvSpPr/>
          <p:nvPr/>
        </p:nvSpPr>
        <p:spPr>
          <a:xfrm>
            <a:off x="5595658" y="2089970"/>
            <a:ext cx="3476334" cy="36432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s-MX" sz="1600" b="1" dirty="0"/>
          </a:p>
        </p:txBody>
      </p:sp>
      <p:sp>
        <p:nvSpPr>
          <p:cNvPr id="5" name="4 Rectángulo"/>
          <p:cNvSpPr/>
          <p:nvPr/>
        </p:nvSpPr>
        <p:spPr>
          <a:xfrm>
            <a:off x="5364088" y="2265253"/>
            <a:ext cx="348049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MX" sz="1400" dirty="0">
                <a:latin typeface="Arial"/>
                <a:cs typeface="Arial"/>
              </a:rPr>
              <a:t>Instalación de la Comisión de Desarrollo Urbano y Ordenamiento Territorial del Senado. </a:t>
            </a:r>
            <a:endParaRPr lang="es-MX" sz="1400" dirty="0" smtClean="0">
              <a:latin typeface="Arial"/>
              <a:cs typeface="Arial"/>
            </a:endParaRPr>
          </a:p>
          <a:p>
            <a:pPr lvl="1" algn="ctr"/>
            <a:endParaRPr lang="es-MX" sz="1400" dirty="0">
              <a:latin typeface="Arial"/>
              <a:cs typeface="Arial"/>
            </a:endParaRPr>
          </a:p>
          <a:p>
            <a:pPr lvl="1" algn="ctr"/>
            <a:r>
              <a:rPr lang="es-MX" sz="1400" dirty="0">
                <a:latin typeface="Arial"/>
                <a:cs typeface="Arial"/>
              </a:rPr>
              <a:t>La Comisión Especial de Desarrollo Metropolitano, es presidida por la Senadora Ana Lilia Herrera </a:t>
            </a:r>
            <a:r>
              <a:rPr lang="es-MX" sz="1400" dirty="0" err="1">
                <a:latin typeface="Arial"/>
                <a:cs typeface="Arial"/>
              </a:rPr>
              <a:t>Anzaldo</a:t>
            </a:r>
            <a:r>
              <a:rPr lang="es-MX" sz="1400" dirty="0">
                <a:latin typeface="Arial"/>
                <a:cs typeface="Arial"/>
              </a:rPr>
              <a:t>, así como dos Secretarios de la Comisión que a su vez forman parta de la Comisión del Distrito Federal</a:t>
            </a:r>
            <a:r>
              <a:rPr lang="es-MX" sz="1400" dirty="0" smtClean="0">
                <a:latin typeface="Arial"/>
                <a:cs typeface="Arial"/>
              </a:rPr>
              <a:t>.</a:t>
            </a:r>
          </a:p>
          <a:p>
            <a:pPr lvl="1" algn="ctr"/>
            <a:endParaRPr lang="es-MX" sz="1400" dirty="0">
              <a:latin typeface="Arial"/>
              <a:cs typeface="Arial"/>
            </a:endParaRPr>
          </a:p>
          <a:p>
            <a:pPr lvl="1" algn="ctr"/>
            <a:r>
              <a:rPr lang="es-MX" sz="1400" dirty="0">
                <a:latin typeface="Arial"/>
                <a:cs typeface="Arial"/>
              </a:rPr>
              <a:t>En enero se estarán revisando propuestas, reglas de operación y otros fondos similares.</a:t>
            </a:r>
          </a:p>
        </p:txBody>
      </p:sp>
      <p:sp>
        <p:nvSpPr>
          <p:cNvPr id="16" name="25 Forma libre"/>
          <p:cNvSpPr/>
          <p:nvPr/>
        </p:nvSpPr>
        <p:spPr>
          <a:xfrm>
            <a:off x="179512" y="1340768"/>
            <a:ext cx="5011072" cy="1512168"/>
          </a:xfrm>
          <a:custGeom>
            <a:avLst/>
            <a:gdLst>
              <a:gd name="connsiteX0" fmla="*/ 0 w 5102542"/>
              <a:gd name="connsiteY0" fmla="*/ 330329 h 1981933"/>
              <a:gd name="connsiteX1" fmla="*/ 330329 w 5102542"/>
              <a:gd name="connsiteY1" fmla="*/ 0 h 1981933"/>
              <a:gd name="connsiteX2" fmla="*/ 4772213 w 5102542"/>
              <a:gd name="connsiteY2" fmla="*/ 0 h 1981933"/>
              <a:gd name="connsiteX3" fmla="*/ 5102542 w 5102542"/>
              <a:gd name="connsiteY3" fmla="*/ 330329 h 1981933"/>
              <a:gd name="connsiteX4" fmla="*/ 5102542 w 5102542"/>
              <a:gd name="connsiteY4" fmla="*/ 1651604 h 1981933"/>
              <a:gd name="connsiteX5" fmla="*/ 4772213 w 5102542"/>
              <a:gd name="connsiteY5" fmla="*/ 1981933 h 1981933"/>
              <a:gd name="connsiteX6" fmla="*/ 330329 w 5102542"/>
              <a:gd name="connsiteY6" fmla="*/ 1981933 h 1981933"/>
              <a:gd name="connsiteX7" fmla="*/ 0 w 5102542"/>
              <a:gd name="connsiteY7" fmla="*/ 1651604 h 1981933"/>
              <a:gd name="connsiteX8" fmla="*/ 0 w 5102542"/>
              <a:gd name="connsiteY8" fmla="*/ 330329 h 198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02542" h="1981933">
                <a:moveTo>
                  <a:pt x="0" y="330329"/>
                </a:moveTo>
                <a:cubicBezTo>
                  <a:pt x="0" y="147893"/>
                  <a:pt x="147893" y="0"/>
                  <a:pt x="330329" y="0"/>
                </a:cubicBezTo>
                <a:lnTo>
                  <a:pt x="4772213" y="0"/>
                </a:lnTo>
                <a:cubicBezTo>
                  <a:pt x="4954649" y="0"/>
                  <a:pt x="5102542" y="147893"/>
                  <a:pt x="5102542" y="330329"/>
                </a:cubicBezTo>
                <a:lnTo>
                  <a:pt x="5102542" y="1651604"/>
                </a:lnTo>
                <a:cubicBezTo>
                  <a:pt x="5102542" y="1834040"/>
                  <a:pt x="4954649" y="1981933"/>
                  <a:pt x="4772213" y="1981933"/>
                </a:cubicBezTo>
                <a:lnTo>
                  <a:pt x="330329" y="1981933"/>
                </a:lnTo>
                <a:cubicBezTo>
                  <a:pt x="147893" y="1981933"/>
                  <a:pt x="0" y="1834040"/>
                  <a:pt x="0" y="1651604"/>
                </a:cubicBezTo>
                <a:lnTo>
                  <a:pt x="0" y="33032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9802" tIns="96750" rIns="289802" bIns="9675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b="1" dirty="0">
                <a:solidFill>
                  <a:srgbClr val="FFFFFF"/>
                </a:solidFill>
                <a:latin typeface="Arial"/>
                <a:cs typeface="Arial"/>
              </a:rPr>
              <a:t>El Gobierno Federal créa de la Secretaría de Desarrollo Agrario, Territorial y Urbano.</a:t>
            </a:r>
            <a:endParaRPr lang="es-MX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27 Forma libre"/>
          <p:cNvSpPr/>
          <p:nvPr/>
        </p:nvSpPr>
        <p:spPr>
          <a:xfrm>
            <a:off x="179512" y="3068960"/>
            <a:ext cx="5011072" cy="1440160"/>
          </a:xfrm>
          <a:custGeom>
            <a:avLst/>
            <a:gdLst>
              <a:gd name="connsiteX0" fmla="*/ 0 w 5102542"/>
              <a:gd name="connsiteY0" fmla="*/ 199862 h 1199148"/>
              <a:gd name="connsiteX1" fmla="*/ 199862 w 5102542"/>
              <a:gd name="connsiteY1" fmla="*/ 0 h 1199148"/>
              <a:gd name="connsiteX2" fmla="*/ 4902680 w 5102542"/>
              <a:gd name="connsiteY2" fmla="*/ 0 h 1199148"/>
              <a:gd name="connsiteX3" fmla="*/ 5102542 w 5102542"/>
              <a:gd name="connsiteY3" fmla="*/ 199862 h 1199148"/>
              <a:gd name="connsiteX4" fmla="*/ 5102542 w 5102542"/>
              <a:gd name="connsiteY4" fmla="*/ 999286 h 1199148"/>
              <a:gd name="connsiteX5" fmla="*/ 4902680 w 5102542"/>
              <a:gd name="connsiteY5" fmla="*/ 1199148 h 1199148"/>
              <a:gd name="connsiteX6" fmla="*/ 199862 w 5102542"/>
              <a:gd name="connsiteY6" fmla="*/ 1199148 h 1199148"/>
              <a:gd name="connsiteX7" fmla="*/ 0 w 5102542"/>
              <a:gd name="connsiteY7" fmla="*/ 999286 h 1199148"/>
              <a:gd name="connsiteX8" fmla="*/ 0 w 5102542"/>
              <a:gd name="connsiteY8" fmla="*/ 199862 h 119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02542" h="1199148">
                <a:moveTo>
                  <a:pt x="0" y="199862"/>
                </a:moveTo>
                <a:cubicBezTo>
                  <a:pt x="0" y="89481"/>
                  <a:pt x="89481" y="0"/>
                  <a:pt x="199862" y="0"/>
                </a:cubicBezTo>
                <a:lnTo>
                  <a:pt x="4902680" y="0"/>
                </a:lnTo>
                <a:cubicBezTo>
                  <a:pt x="5013061" y="0"/>
                  <a:pt x="5102542" y="89481"/>
                  <a:pt x="5102542" y="199862"/>
                </a:cubicBezTo>
                <a:lnTo>
                  <a:pt x="5102542" y="999286"/>
                </a:lnTo>
                <a:cubicBezTo>
                  <a:pt x="5102542" y="1109667"/>
                  <a:pt x="5013061" y="1199148"/>
                  <a:pt x="4902680" y="1199148"/>
                </a:cubicBezTo>
                <a:lnTo>
                  <a:pt x="199862" y="1199148"/>
                </a:lnTo>
                <a:cubicBezTo>
                  <a:pt x="89481" y="1199148"/>
                  <a:pt x="0" y="1109667"/>
                  <a:pt x="0" y="999286"/>
                </a:cubicBezTo>
                <a:lnTo>
                  <a:pt x="0" y="19986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590" tIns="58538" rIns="251590" bIns="58538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b="1" kern="1200" dirty="0" smtClean="0">
                <a:latin typeface="Arial"/>
                <a:cs typeface="Arial"/>
              </a:rPr>
              <a:t>El Congreso de la Unión reactiva el tema Metropolitano en la Cámara de Diputados y en el Senado.</a:t>
            </a:r>
            <a:endParaRPr lang="es-MX" sz="1600" b="1" kern="1200" dirty="0">
              <a:latin typeface="Arial"/>
              <a:cs typeface="Arial"/>
            </a:endParaRPr>
          </a:p>
        </p:txBody>
      </p:sp>
      <p:sp>
        <p:nvSpPr>
          <p:cNvPr id="18" name="29 Forma libre"/>
          <p:cNvSpPr/>
          <p:nvPr/>
        </p:nvSpPr>
        <p:spPr>
          <a:xfrm>
            <a:off x="179512" y="4668304"/>
            <a:ext cx="5011072" cy="1497000"/>
          </a:xfrm>
          <a:custGeom>
            <a:avLst/>
            <a:gdLst>
              <a:gd name="connsiteX0" fmla="*/ 0 w 5102542"/>
              <a:gd name="connsiteY0" fmla="*/ 198033 h 1188172"/>
              <a:gd name="connsiteX1" fmla="*/ 198033 w 5102542"/>
              <a:gd name="connsiteY1" fmla="*/ 0 h 1188172"/>
              <a:gd name="connsiteX2" fmla="*/ 4904509 w 5102542"/>
              <a:gd name="connsiteY2" fmla="*/ 0 h 1188172"/>
              <a:gd name="connsiteX3" fmla="*/ 5102542 w 5102542"/>
              <a:gd name="connsiteY3" fmla="*/ 198033 h 1188172"/>
              <a:gd name="connsiteX4" fmla="*/ 5102542 w 5102542"/>
              <a:gd name="connsiteY4" fmla="*/ 990139 h 1188172"/>
              <a:gd name="connsiteX5" fmla="*/ 4904509 w 5102542"/>
              <a:gd name="connsiteY5" fmla="*/ 1188172 h 1188172"/>
              <a:gd name="connsiteX6" fmla="*/ 198033 w 5102542"/>
              <a:gd name="connsiteY6" fmla="*/ 1188172 h 1188172"/>
              <a:gd name="connsiteX7" fmla="*/ 0 w 5102542"/>
              <a:gd name="connsiteY7" fmla="*/ 990139 h 1188172"/>
              <a:gd name="connsiteX8" fmla="*/ 0 w 5102542"/>
              <a:gd name="connsiteY8" fmla="*/ 198033 h 118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02542" h="1188172">
                <a:moveTo>
                  <a:pt x="0" y="198033"/>
                </a:moveTo>
                <a:cubicBezTo>
                  <a:pt x="0" y="88662"/>
                  <a:pt x="88662" y="0"/>
                  <a:pt x="198033" y="0"/>
                </a:cubicBezTo>
                <a:lnTo>
                  <a:pt x="4904509" y="0"/>
                </a:lnTo>
                <a:cubicBezTo>
                  <a:pt x="5013880" y="0"/>
                  <a:pt x="5102542" y="88662"/>
                  <a:pt x="5102542" y="198033"/>
                </a:cubicBezTo>
                <a:lnTo>
                  <a:pt x="5102542" y="990139"/>
                </a:lnTo>
                <a:cubicBezTo>
                  <a:pt x="5102542" y="1099510"/>
                  <a:pt x="5013880" y="1188172"/>
                  <a:pt x="4904509" y="1188172"/>
                </a:cubicBezTo>
                <a:lnTo>
                  <a:pt x="198033" y="1188172"/>
                </a:lnTo>
                <a:cubicBezTo>
                  <a:pt x="88662" y="1188172"/>
                  <a:pt x="0" y="1099510"/>
                  <a:pt x="0" y="990139"/>
                </a:cubicBezTo>
                <a:lnTo>
                  <a:pt x="0" y="19803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054" tIns="58002" rIns="251054" bIns="58002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b="1" kern="1200" dirty="0" smtClean="0">
                <a:latin typeface="Arial"/>
                <a:cs typeface="Arial"/>
              </a:rPr>
              <a:t>El papel de la CONAGO ha sido estratégico en los últimos dos sexenios, para mantener la vinculación federalista y establecer una nueva forma de dialogo con el ejecutivo.</a:t>
            </a:r>
            <a:endParaRPr lang="es-MX" sz="1600" b="1" kern="1200" dirty="0">
              <a:latin typeface="Arial"/>
              <a:cs typeface="Arial"/>
            </a:endParaRPr>
          </a:p>
        </p:txBody>
      </p:sp>
      <p:sp>
        <p:nvSpPr>
          <p:cNvPr id="19" name="20 Flecha derecha"/>
          <p:cNvSpPr/>
          <p:nvPr/>
        </p:nvSpPr>
        <p:spPr>
          <a:xfrm>
            <a:off x="5177552" y="3501008"/>
            <a:ext cx="402560" cy="484632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s-MX" sz="1600" b="1" dirty="0"/>
          </a:p>
        </p:txBody>
      </p:sp>
    </p:spTree>
    <p:extLst>
      <p:ext uri="{BB962C8B-B14F-4D97-AF65-F5344CB8AC3E}">
        <p14:creationId xmlns:p14="http://schemas.microsoft.com/office/powerpoint/2010/main" val="221481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7667625" cy="977900"/>
          </a:xfrm>
          <a:prstGeom prst="rect">
            <a:avLst/>
          </a:prstGeom>
          <a:solidFill>
            <a:srgbClr val="4E6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s-MX" b="1" dirty="0">
                <a:solidFill>
                  <a:schemeClr val="bg1"/>
                </a:solidFill>
                <a:latin typeface="Arial" pitchFamily="34" charset="0"/>
                <a:ea typeface="Adobe Fangsong Std R" pitchFamily="18" charset="-128"/>
                <a:cs typeface="Arial" pitchFamily="34" charset="0"/>
              </a:rPr>
              <a:t>2. Objetivos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26349" y="0"/>
            <a:ext cx="1717651" cy="97790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80312" y="0"/>
            <a:ext cx="92075" cy="977900"/>
          </a:xfrm>
          <a:prstGeom prst="rect">
            <a:avLst/>
          </a:prstGeom>
          <a:solidFill>
            <a:srgbClr val="87A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Picture 2" descr="C:\Users\equipo 4\Desktop\logotipo copy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8242"/>
            <a:ext cx="1512168" cy="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84" y="188640"/>
            <a:ext cx="2117720" cy="65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" name="13 Forma libre"/>
          <p:cNvSpPr/>
          <p:nvPr/>
        </p:nvSpPr>
        <p:spPr>
          <a:xfrm>
            <a:off x="539552" y="1467947"/>
            <a:ext cx="8064896" cy="1380980"/>
          </a:xfrm>
          <a:custGeom>
            <a:avLst/>
            <a:gdLst>
              <a:gd name="connsiteX0" fmla="*/ 0 w 4267200"/>
              <a:gd name="connsiteY0" fmla="*/ 152523 h 915120"/>
              <a:gd name="connsiteX1" fmla="*/ 152523 w 4267200"/>
              <a:gd name="connsiteY1" fmla="*/ 0 h 915120"/>
              <a:gd name="connsiteX2" fmla="*/ 4114677 w 4267200"/>
              <a:gd name="connsiteY2" fmla="*/ 0 h 915120"/>
              <a:gd name="connsiteX3" fmla="*/ 4267200 w 4267200"/>
              <a:gd name="connsiteY3" fmla="*/ 152523 h 915120"/>
              <a:gd name="connsiteX4" fmla="*/ 4267200 w 4267200"/>
              <a:gd name="connsiteY4" fmla="*/ 762597 h 915120"/>
              <a:gd name="connsiteX5" fmla="*/ 4114677 w 4267200"/>
              <a:gd name="connsiteY5" fmla="*/ 915120 h 915120"/>
              <a:gd name="connsiteX6" fmla="*/ 152523 w 4267200"/>
              <a:gd name="connsiteY6" fmla="*/ 915120 h 915120"/>
              <a:gd name="connsiteX7" fmla="*/ 0 w 4267200"/>
              <a:gd name="connsiteY7" fmla="*/ 762597 h 915120"/>
              <a:gd name="connsiteX8" fmla="*/ 0 w 4267200"/>
              <a:gd name="connsiteY8" fmla="*/ 152523 h 91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7200" h="915120">
                <a:moveTo>
                  <a:pt x="0" y="152523"/>
                </a:moveTo>
                <a:cubicBezTo>
                  <a:pt x="0" y="68287"/>
                  <a:pt x="68287" y="0"/>
                  <a:pt x="152523" y="0"/>
                </a:cubicBezTo>
                <a:lnTo>
                  <a:pt x="4114677" y="0"/>
                </a:lnTo>
                <a:cubicBezTo>
                  <a:pt x="4198913" y="0"/>
                  <a:pt x="4267200" y="68287"/>
                  <a:pt x="4267200" y="152523"/>
                </a:cubicBezTo>
                <a:lnTo>
                  <a:pt x="4267200" y="762597"/>
                </a:lnTo>
                <a:cubicBezTo>
                  <a:pt x="4267200" y="846833"/>
                  <a:pt x="4198913" y="915120"/>
                  <a:pt x="4114677" y="915120"/>
                </a:cubicBezTo>
                <a:lnTo>
                  <a:pt x="152523" y="915120"/>
                </a:lnTo>
                <a:cubicBezTo>
                  <a:pt x="68287" y="915120"/>
                  <a:pt x="0" y="846833"/>
                  <a:pt x="0" y="762597"/>
                </a:cubicBezTo>
                <a:lnTo>
                  <a:pt x="0" y="15252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962" tIns="44672" rIns="205962" bIns="44672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b="1" dirty="0">
                <a:latin typeface="Arial" pitchFamily="34" charset="0"/>
                <a:cs typeface="Arial" pitchFamily="34" charset="0"/>
              </a:rPr>
              <a:t>Crear un espacio que permita una mayor comprensión y eficacia en la solución de los problemas y retos metropolitanos del país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.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Forma libre"/>
          <p:cNvSpPr/>
          <p:nvPr/>
        </p:nvSpPr>
        <p:spPr>
          <a:xfrm>
            <a:off x="539552" y="3090132"/>
            <a:ext cx="8064896" cy="1380980"/>
          </a:xfrm>
          <a:custGeom>
            <a:avLst/>
            <a:gdLst>
              <a:gd name="connsiteX0" fmla="*/ 0 w 4267200"/>
              <a:gd name="connsiteY0" fmla="*/ 152523 h 915120"/>
              <a:gd name="connsiteX1" fmla="*/ 152523 w 4267200"/>
              <a:gd name="connsiteY1" fmla="*/ 0 h 915120"/>
              <a:gd name="connsiteX2" fmla="*/ 4114677 w 4267200"/>
              <a:gd name="connsiteY2" fmla="*/ 0 h 915120"/>
              <a:gd name="connsiteX3" fmla="*/ 4267200 w 4267200"/>
              <a:gd name="connsiteY3" fmla="*/ 152523 h 915120"/>
              <a:gd name="connsiteX4" fmla="*/ 4267200 w 4267200"/>
              <a:gd name="connsiteY4" fmla="*/ 762597 h 915120"/>
              <a:gd name="connsiteX5" fmla="*/ 4114677 w 4267200"/>
              <a:gd name="connsiteY5" fmla="*/ 915120 h 915120"/>
              <a:gd name="connsiteX6" fmla="*/ 152523 w 4267200"/>
              <a:gd name="connsiteY6" fmla="*/ 915120 h 915120"/>
              <a:gd name="connsiteX7" fmla="*/ 0 w 4267200"/>
              <a:gd name="connsiteY7" fmla="*/ 762597 h 915120"/>
              <a:gd name="connsiteX8" fmla="*/ 0 w 4267200"/>
              <a:gd name="connsiteY8" fmla="*/ 152523 h 91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7200" h="915120">
                <a:moveTo>
                  <a:pt x="0" y="152523"/>
                </a:moveTo>
                <a:cubicBezTo>
                  <a:pt x="0" y="68287"/>
                  <a:pt x="68287" y="0"/>
                  <a:pt x="152523" y="0"/>
                </a:cubicBezTo>
                <a:lnTo>
                  <a:pt x="4114677" y="0"/>
                </a:lnTo>
                <a:cubicBezTo>
                  <a:pt x="4198913" y="0"/>
                  <a:pt x="4267200" y="68287"/>
                  <a:pt x="4267200" y="152523"/>
                </a:cubicBezTo>
                <a:lnTo>
                  <a:pt x="4267200" y="762597"/>
                </a:lnTo>
                <a:cubicBezTo>
                  <a:pt x="4267200" y="846833"/>
                  <a:pt x="4198913" y="915120"/>
                  <a:pt x="4114677" y="915120"/>
                </a:cubicBezTo>
                <a:lnTo>
                  <a:pt x="152523" y="915120"/>
                </a:lnTo>
                <a:cubicBezTo>
                  <a:pt x="68287" y="915120"/>
                  <a:pt x="0" y="846833"/>
                  <a:pt x="0" y="762597"/>
                </a:cubicBezTo>
                <a:lnTo>
                  <a:pt x="0" y="152523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340759"/>
              <a:satOff val="-2919"/>
              <a:lumOff val="686"/>
              <a:alphaOff val="0"/>
            </a:schemeClr>
          </a:fillRef>
          <a:effectRef idx="0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962" tIns="44672" rIns="205962" bIns="44672" numCol="1" spcCol="1270" anchor="ctr" anchorCtr="0">
            <a:noAutofit/>
          </a:bodyPr>
          <a:lstStyle/>
          <a:p>
            <a:pPr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b="1" dirty="0">
                <a:latin typeface="Arial" pitchFamily="34" charset="0"/>
                <a:cs typeface="Arial" pitchFamily="34" charset="0"/>
              </a:rPr>
              <a:t>Propiciar una visión regional y metropolitana entre los gobiernos  de los estados, los municipios, entre los académicos y los sectores de la sociedad civil vinculados con el tema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.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Forma libre"/>
          <p:cNvSpPr/>
          <p:nvPr/>
        </p:nvSpPr>
        <p:spPr>
          <a:xfrm>
            <a:off x="539552" y="4712316"/>
            <a:ext cx="8064896" cy="1380980"/>
          </a:xfrm>
          <a:custGeom>
            <a:avLst/>
            <a:gdLst>
              <a:gd name="connsiteX0" fmla="*/ 0 w 4267200"/>
              <a:gd name="connsiteY0" fmla="*/ 152523 h 915120"/>
              <a:gd name="connsiteX1" fmla="*/ 152523 w 4267200"/>
              <a:gd name="connsiteY1" fmla="*/ 0 h 915120"/>
              <a:gd name="connsiteX2" fmla="*/ 4114677 w 4267200"/>
              <a:gd name="connsiteY2" fmla="*/ 0 h 915120"/>
              <a:gd name="connsiteX3" fmla="*/ 4267200 w 4267200"/>
              <a:gd name="connsiteY3" fmla="*/ 152523 h 915120"/>
              <a:gd name="connsiteX4" fmla="*/ 4267200 w 4267200"/>
              <a:gd name="connsiteY4" fmla="*/ 762597 h 915120"/>
              <a:gd name="connsiteX5" fmla="*/ 4114677 w 4267200"/>
              <a:gd name="connsiteY5" fmla="*/ 915120 h 915120"/>
              <a:gd name="connsiteX6" fmla="*/ 152523 w 4267200"/>
              <a:gd name="connsiteY6" fmla="*/ 915120 h 915120"/>
              <a:gd name="connsiteX7" fmla="*/ 0 w 4267200"/>
              <a:gd name="connsiteY7" fmla="*/ 762597 h 915120"/>
              <a:gd name="connsiteX8" fmla="*/ 0 w 4267200"/>
              <a:gd name="connsiteY8" fmla="*/ 152523 h 91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7200" h="915120">
                <a:moveTo>
                  <a:pt x="0" y="152523"/>
                </a:moveTo>
                <a:cubicBezTo>
                  <a:pt x="0" y="68287"/>
                  <a:pt x="68287" y="0"/>
                  <a:pt x="152523" y="0"/>
                </a:cubicBezTo>
                <a:lnTo>
                  <a:pt x="4114677" y="0"/>
                </a:lnTo>
                <a:cubicBezTo>
                  <a:pt x="4198913" y="0"/>
                  <a:pt x="4267200" y="68287"/>
                  <a:pt x="4267200" y="152523"/>
                </a:cubicBezTo>
                <a:lnTo>
                  <a:pt x="4267200" y="762597"/>
                </a:lnTo>
                <a:cubicBezTo>
                  <a:pt x="4267200" y="846833"/>
                  <a:pt x="4198913" y="915120"/>
                  <a:pt x="4114677" y="915120"/>
                </a:cubicBezTo>
                <a:lnTo>
                  <a:pt x="152523" y="915120"/>
                </a:lnTo>
                <a:cubicBezTo>
                  <a:pt x="68287" y="915120"/>
                  <a:pt x="0" y="846833"/>
                  <a:pt x="0" y="762597"/>
                </a:cubicBezTo>
                <a:lnTo>
                  <a:pt x="0" y="15252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4681519"/>
              <a:satOff val="-5839"/>
              <a:lumOff val="1373"/>
              <a:alphaOff val="0"/>
            </a:schemeClr>
          </a:fillRef>
          <a:effectRef idx="0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962" tIns="44672" rIns="205962" bIns="44672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b="1" dirty="0">
                <a:latin typeface="Arial" pitchFamily="34" charset="0"/>
                <a:cs typeface="Arial" pitchFamily="34" charset="0"/>
              </a:rPr>
              <a:t>Propiciar la vinculación con otras comisiones de la CONAGO para incorporar la agenda metropolitana y la vinculación permanente con el Gobierno Federal y las comisiones del Congreso  de la Unión y de los Congresos Locales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de los Municipios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relacionadas con el tema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.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26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7667625" cy="977900"/>
          </a:xfrm>
          <a:prstGeom prst="rect">
            <a:avLst/>
          </a:prstGeom>
          <a:solidFill>
            <a:srgbClr val="4E6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Programa de Trabajo</a:t>
            </a:r>
            <a:endParaRPr lang="es-MX" b="1" dirty="0">
              <a:solidFill>
                <a:schemeClr val="bg1"/>
              </a:solidFill>
              <a:latin typeface="Arial" pitchFamily="34" charset="0"/>
              <a:ea typeface="Adobe Fangsong Std R" pitchFamily="18" charset="-128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26349" y="0"/>
            <a:ext cx="1717651" cy="977900"/>
          </a:xfrm>
          <a:prstGeom prst="rect">
            <a:avLst/>
          </a:prstGeom>
          <a:solidFill>
            <a:srgbClr val="3947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80312" y="0"/>
            <a:ext cx="92075" cy="977900"/>
          </a:xfrm>
          <a:prstGeom prst="rect">
            <a:avLst/>
          </a:prstGeom>
          <a:solidFill>
            <a:srgbClr val="87A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Picture 2" descr="C:\Users\equipo 4\Desktop\logotipo copy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8242"/>
            <a:ext cx="1512168" cy="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84" y="188640"/>
            <a:ext cx="2117720" cy="65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 flipH="1">
            <a:off x="7380310" y="6525304"/>
            <a:ext cx="92073" cy="36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395536" y="1187460"/>
            <a:ext cx="2381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LÍNEAS DE ACCIÓN</a:t>
            </a:r>
            <a:endParaRPr lang="es-MX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208066" y="2492896"/>
            <a:ext cx="18598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</a:rPr>
              <a:t>1. ACTUALIZACIÓN </a:t>
            </a:r>
            <a:r>
              <a:rPr lang="es-MX" sz="1400" b="1" dirty="0">
                <a:solidFill>
                  <a:schemeClr val="bg1"/>
                </a:solidFill>
              </a:rPr>
              <a:t>DE LA AGENDA </a:t>
            </a:r>
            <a:r>
              <a:rPr lang="es-MX" sz="1400" b="1" dirty="0" smtClean="0">
                <a:solidFill>
                  <a:schemeClr val="bg1"/>
                </a:solidFill>
              </a:rPr>
              <a:t>METROPOLITANA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973064" y="4223990"/>
            <a:ext cx="2382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</a:rPr>
              <a:t>2. </a:t>
            </a:r>
            <a:r>
              <a:rPr lang="es-MX" sz="1400" b="1" dirty="0">
                <a:solidFill>
                  <a:schemeClr val="bg1"/>
                </a:solidFill>
              </a:rPr>
              <a:t>ANALISIS DEL </a:t>
            </a:r>
            <a:endParaRPr lang="es-MX" sz="1400" b="1" dirty="0" smtClean="0">
              <a:solidFill>
                <a:schemeClr val="bg1"/>
              </a:solidFill>
            </a:endParaRPr>
          </a:p>
          <a:p>
            <a:pPr algn="ctr"/>
            <a:r>
              <a:rPr lang="es-MX" sz="1400" b="1" dirty="0" smtClean="0">
                <a:solidFill>
                  <a:schemeClr val="bg1"/>
                </a:solidFill>
              </a:rPr>
              <a:t>MARCO JURÍDICO Y </a:t>
            </a:r>
          </a:p>
          <a:p>
            <a:pPr algn="ctr"/>
            <a:r>
              <a:rPr lang="es-MX" sz="1400" b="1" dirty="0" smtClean="0">
                <a:solidFill>
                  <a:schemeClr val="bg1"/>
                </a:solidFill>
              </a:rPr>
              <a:t>DE </a:t>
            </a:r>
            <a:r>
              <a:rPr lang="es-MX" sz="1400" b="1" dirty="0">
                <a:solidFill>
                  <a:schemeClr val="bg1"/>
                </a:solidFill>
              </a:rPr>
              <a:t>LAS ESTRUCTURAS ADMNISTRATIVAS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3707904" y="4913873"/>
            <a:ext cx="204637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ctr"/>
            <a:r>
              <a:rPr lang="es-ES" sz="1400" b="1" dirty="0" smtClean="0">
                <a:solidFill>
                  <a:schemeClr val="bg1"/>
                </a:solidFill>
              </a:rPr>
              <a:t>3. NUEVAS</a:t>
            </a:r>
          </a:p>
          <a:p>
            <a:pPr marL="180975" indent="-180975" algn="ctr"/>
            <a:r>
              <a:rPr lang="es-ES" sz="1400" b="1" dirty="0" smtClean="0">
                <a:solidFill>
                  <a:schemeClr val="bg1"/>
                </a:solidFill>
              </a:rPr>
              <a:t> </a:t>
            </a:r>
            <a:r>
              <a:rPr lang="es-ES" sz="1400" b="1" dirty="0">
                <a:solidFill>
                  <a:schemeClr val="bg1"/>
                </a:solidFill>
              </a:rPr>
              <a:t>FORMAS DE FINANCIAMIENTO NACIONAL E INTERNACIONAL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5580112" y="4275093"/>
            <a:ext cx="15030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ctr">
              <a:defRPr/>
            </a:pPr>
            <a:r>
              <a:rPr lang="es-MX" sz="1400" b="1" dirty="0" smtClean="0">
                <a:solidFill>
                  <a:schemeClr val="bg1"/>
                </a:solidFill>
                <a:cs typeface="Arial" pitchFamily="34" charset="0"/>
              </a:rPr>
              <a:t>4. </a:t>
            </a:r>
            <a:r>
              <a:rPr lang="es-ES" sz="1400" b="1" dirty="0" smtClean="0">
                <a:solidFill>
                  <a:schemeClr val="bg1"/>
                </a:solidFill>
                <a:cs typeface="Arial" pitchFamily="34" charset="0"/>
              </a:rPr>
              <a:t>APOYO </a:t>
            </a:r>
            <a:r>
              <a:rPr lang="es-ES" sz="1400" b="1" dirty="0">
                <a:solidFill>
                  <a:schemeClr val="bg1"/>
                </a:solidFill>
                <a:cs typeface="Arial" pitchFamily="34" charset="0"/>
              </a:rPr>
              <a:t>A ENTIDADES Y MUNICIPIOS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5364088" y="2708920"/>
            <a:ext cx="2059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ctr">
              <a:defRPr/>
            </a:pPr>
            <a:r>
              <a:rPr lang="es-MX" sz="1400" b="1" dirty="0" smtClean="0">
                <a:solidFill>
                  <a:schemeClr val="bg1"/>
                </a:solidFill>
                <a:cs typeface="Arial" pitchFamily="34" charset="0"/>
              </a:rPr>
              <a:t>5. FORMACIÓN </a:t>
            </a:r>
            <a:r>
              <a:rPr lang="es-MX" sz="1400" b="1" dirty="0">
                <a:solidFill>
                  <a:schemeClr val="bg1"/>
                </a:solidFill>
                <a:cs typeface="Arial" pitchFamily="34" charset="0"/>
              </a:rPr>
              <a:t>Y CAPACITACIÓN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3681762" y="1628800"/>
            <a:ext cx="21863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cs typeface="Arial" pitchFamily="34" charset="0"/>
              </a:rPr>
              <a:t>6. VINCULACIÓN  </a:t>
            </a:r>
            <a:r>
              <a:rPr lang="es-MX" sz="1400" b="1" dirty="0">
                <a:solidFill>
                  <a:schemeClr val="bg1"/>
                </a:solidFill>
                <a:cs typeface="Arial" pitchFamily="34" charset="0"/>
              </a:rPr>
              <a:t>NACIONAL E INTERNACIONAL</a:t>
            </a:r>
          </a:p>
        </p:txBody>
      </p:sp>
      <p:graphicFrame>
        <p:nvGraphicFramePr>
          <p:cNvPr id="32" name="31 Diagrama"/>
          <p:cNvGraphicFramePr/>
          <p:nvPr>
            <p:extLst>
              <p:ext uri="{D42A27DB-BD31-4B8C-83A1-F6EECF244321}">
                <p14:modId xmlns:p14="http://schemas.microsoft.com/office/powerpoint/2010/main" val="428861131"/>
              </p:ext>
            </p:extLst>
          </p:nvPr>
        </p:nvGraphicFramePr>
        <p:xfrm>
          <a:off x="35496" y="1251326"/>
          <a:ext cx="8347624" cy="50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0997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marL="285750" indent="-285750" algn="just">
          <a:buFont typeface="Arial" pitchFamily="34" charset="0"/>
          <a:buChar char="•"/>
          <a:defRPr sz="1600" b="1"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5954</TotalTime>
  <Words>4399</Words>
  <Application>Microsoft Macintosh PowerPoint</Application>
  <PresentationFormat>Presentación en pantalla (4:3)</PresentationFormat>
  <Paragraphs>1055</Paragraphs>
  <Slides>38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 4</dc:creator>
  <cp:lastModifiedBy>Verónica Castañeda Badillo</cp:lastModifiedBy>
  <cp:revision>137</cp:revision>
  <dcterms:created xsi:type="dcterms:W3CDTF">2012-11-29T18:12:47Z</dcterms:created>
  <dcterms:modified xsi:type="dcterms:W3CDTF">2013-02-01T16:56:46Z</dcterms:modified>
</cp:coreProperties>
</file>