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7" r:id="rId12"/>
    <p:sldId id="273" r:id="rId13"/>
    <p:sldId id="270" r:id="rId14"/>
    <p:sldId id="272" r:id="rId15"/>
    <p:sldId id="268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AB0B7E22-5322-4F9F-A110-B5A72FEF2D56}">
          <p14:sldIdLst>
            <p14:sldId id="256"/>
            <p14:sldId id="275"/>
            <p14:sldId id="279"/>
            <p14:sldId id="259"/>
            <p14:sldId id="260"/>
            <p14:sldId id="261"/>
            <p14:sldId id="262"/>
            <p14:sldId id="263"/>
            <p14:sldId id="264"/>
            <p14:sldId id="266"/>
            <p14:sldId id="277"/>
            <p14:sldId id="273"/>
            <p14:sldId id="270"/>
            <p14:sldId id="272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36" autoAdjust="0"/>
  </p:normalViewPr>
  <p:slideViewPr>
    <p:cSldViewPr>
      <p:cViewPr>
        <p:scale>
          <a:sx n="66" d="100"/>
          <a:sy n="66" d="100"/>
        </p:scale>
        <p:origin x="-150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57E1B7-9999-452A-8809-BA5218CC1C49}" type="datetimeFigureOut">
              <a:rPr lang="es-MX" smtClean="0"/>
              <a:pPr/>
              <a:t>28/04/2013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5277416-4E17-4F5B-8D75-4CD503F824D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31840" y="1196752"/>
            <a:ext cx="5906761" cy="2520280"/>
          </a:xfrm>
        </p:spPr>
        <p:txBody>
          <a:bodyPr>
            <a:normAutofit/>
          </a:bodyPr>
          <a:lstStyle/>
          <a:p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 Nacional de Gobernadores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Comisión de Derechos Humanos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0 Imagen" descr="LogoConago10Anios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15816" cy="364296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788024" y="5301208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smtClean="0"/>
              <a:t>Coordinador de la Comisión:</a:t>
            </a:r>
          </a:p>
          <a:p>
            <a:pPr algn="r"/>
            <a:r>
              <a:rPr lang="es-MX" sz="1600" b="1" dirty="0" smtClean="0"/>
              <a:t>Rubén Moreira Valdez,</a:t>
            </a:r>
          </a:p>
          <a:p>
            <a:pPr algn="r"/>
            <a:r>
              <a:rPr lang="es-MX" sz="1600" b="1" dirty="0" smtClean="0"/>
              <a:t>Gobernador Constitucional del Estado de Coahuila de Zaragoza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626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20940" cy="548640"/>
          </a:xfrm>
        </p:spPr>
        <p:txBody>
          <a:bodyPr>
            <a:normAutofit fontScale="90000"/>
          </a:bodyPr>
          <a:lstStyle/>
          <a:p>
            <a:pPr algn="just"/>
            <a:r>
              <a:rPr lang="es-ES_trad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ELABORAR Programa de atención A FAMILIAS de personas desaparecidas.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412776"/>
            <a:ext cx="7736964" cy="504056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MX" sz="2600" dirty="0" smtClean="0"/>
              <a:t>Constituir grupos de trabajo en las entidades federativas en los que se incorporen los distintos órdenes de gobierno y familiares de las víctimas.</a:t>
            </a:r>
            <a:endParaRPr lang="es-ES_tradnl" sz="2600" dirty="0" smtClean="0"/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6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600" dirty="0" smtClean="0"/>
              <a:t>Promover la creación de grupos </a:t>
            </a:r>
            <a:r>
              <a:rPr lang="es-ES_tradnl" sz="2600" dirty="0"/>
              <a:t>de trabajo </a:t>
            </a:r>
            <a:r>
              <a:rPr lang="es-ES_tradnl" sz="2600" dirty="0" smtClean="0"/>
              <a:t>autónomos, integrados por funcionarios de la Organización de las Naciones Unidas, académicos y miembros de organismos de la Sociedad Civil. </a:t>
            </a:r>
            <a:endParaRPr lang="es-MX" sz="26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s-MX" sz="26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600" dirty="0" smtClean="0"/>
              <a:t>Celebrar convenios de intercambio de información sobre personas desaparecidas.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xmlns="" val="25111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620688"/>
            <a:ext cx="8136904" cy="374441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_tradnl" sz="2600" dirty="0" smtClean="0"/>
              <a:t>Diseñar protocolos de búsqueda y de atención a víctimas, y promover su estandarización entre las entidades federativas.</a:t>
            </a:r>
            <a:endParaRPr lang="es-MX" sz="2600" dirty="0" smtClean="0"/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600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MX" sz="2600" dirty="0"/>
              <a:t>A</a:t>
            </a:r>
            <a:r>
              <a:rPr lang="es-MX" sz="2600" dirty="0" smtClean="0"/>
              <a:t>nálisis de las legislaciones penal y civil locales, para el establecimiento del delito de desaparición forzada de personas, y proponer una figura legal específica para las personas desaparecidas.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339752" y="1988840"/>
            <a:ext cx="6552728" cy="25922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Agenda Anual Prioritaria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5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20940" cy="548640"/>
          </a:xfrm>
        </p:spPr>
        <p:txBody>
          <a:bodyPr/>
          <a:lstStyle/>
          <a:p>
            <a:r>
              <a:rPr lang="es-MX" sz="3200" b="1" dirty="0" smtClean="0"/>
              <a:t>2. Agenda Anual Prioritaria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276872"/>
            <a:ext cx="7848872" cy="3579849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_tradnl" sz="2800" dirty="0" smtClean="0"/>
              <a:t>Análisis de </a:t>
            </a:r>
            <a:r>
              <a:rPr lang="es-ES_tradnl" sz="2800" dirty="0"/>
              <a:t>los sistemas normativos </a:t>
            </a:r>
            <a:r>
              <a:rPr lang="es-ES_tradnl" sz="2800" dirty="0" smtClean="0"/>
              <a:t>de las entidades con </a:t>
            </a:r>
            <a:r>
              <a:rPr lang="es-ES_tradnl" sz="2800" dirty="0"/>
              <a:t>los estándares </a:t>
            </a:r>
            <a:r>
              <a:rPr lang="es-ES_tradnl" sz="2800" dirty="0" smtClean="0"/>
              <a:t>internacionales. (Junio-Noviembre)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ES_tradnl" sz="28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800" dirty="0">
                <a:solidFill>
                  <a:prstClr val="black"/>
                </a:solidFill>
                <a:ea typeface="Calibri"/>
              </a:rPr>
              <a:t>Elaboración de Programas de Derechos Humanos</a:t>
            </a:r>
            <a:r>
              <a:rPr lang="es-ES_tradnl" sz="2800" dirty="0" smtClean="0">
                <a:solidFill>
                  <a:prstClr val="black"/>
                </a:solidFill>
                <a:ea typeface="Calibri"/>
              </a:rPr>
              <a:t>.</a:t>
            </a:r>
            <a:r>
              <a:rPr lang="es-ES_tradnl" sz="2800" dirty="0"/>
              <a:t> </a:t>
            </a:r>
            <a:r>
              <a:rPr lang="es-ES_tradnl" sz="2800" dirty="0" smtClean="0"/>
              <a:t>(Julio-Diciembre</a:t>
            </a:r>
            <a:r>
              <a:rPr lang="es-ES_tradnl" sz="2800" dirty="0"/>
              <a:t>)</a:t>
            </a:r>
            <a:endParaRPr lang="es-ES_tradnl" sz="2800" dirty="0" smtClean="0">
              <a:solidFill>
                <a:prstClr val="black"/>
              </a:solidFill>
              <a:ea typeface="Calibri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800" dirty="0">
              <a:solidFill>
                <a:prstClr val="black"/>
              </a:solidFill>
              <a:ea typeface="Calibri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800" dirty="0" smtClean="0"/>
              <a:t>Taller de intercambio de prácticas exitosas. (Octubre)</a:t>
            </a:r>
          </a:p>
          <a:p>
            <a:pPr marL="0" lvl="0" indent="0" algn="just"/>
            <a:endParaRPr lang="es-ES_tradnl" sz="2800" dirty="0" smtClean="0">
              <a:solidFill>
                <a:srgbClr val="FF0000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800" dirty="0" smtClean="0"/>
              <a:t>Elaboración del </a:t>
            </a:r>
            <a:r>
              <a:rPr lang="es-ES_tradnl" sz="2800" dirty="0"/>
              <a:t>Programa de </a:t>
            </a:r>
            <a:r>
              <a:rPr lang="es-ES_tradnl" sz="2800" dirty="0" smtClean="0"/>
              <a:t>Atención a Familias de Personas Desaparecidas.  (Septiembre–Diciembre)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800" dirty="0">
              <a:solidFill>
                <a:prstClr val="black"/>
              </a:solidFill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s-ES_tradn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281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1988840"/>
            <a:ext cx="6048672" cy="25922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Programa ANUAL de Trabajo calendarizado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4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5508669"/>
              </p:ext>
            </p:extLst>
          </p:nvPr>
        </p:nvGraphicFramePr>
        <p:xfrm>
          <a:off x="17038" y="1340768"/>
          <a:ext cx="9126961" cy="49512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8031"/>
                <a:gridCol w="649385"/>
                <a:gridCol w="649385"/>
                <a:gridCol w="577231"/>
                <a:gridCol w="793693"/>
                <a:gridCol w="1226617"/>
                <a:gridCol w="912148"/>
                <a:gridCol w="1168251"/>
                <a:gridCol w="1022220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Actividades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Mayo</a:t>
                      </a:r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Junio</a:t>
                      </a:r>
                      <a:endParaRPr lang="es-MX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Julio</a:t>
                      </a:r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/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/>
                        <a:t>Septiembre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/>
                        <a:t>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Noviembre </a:t>
                      </a:r>
                      <a:endParaRPr lang="es-MX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/>
                        <a:t>Diciembre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aseline="0" dirty="0" smtClean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/>
                        <a:t>Análisis de los sistemas normativos de las entidades con los estándares internacionales.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prstClr val="black"/>
                          </a:solidFill>
                          <a:ea typeface="Calibri"/>
                        </a:rPr>
                        <a:t>Elaboración de Programas de Derechos Humanos.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/>
                        <a:t>Taller de intercambio de prácticas exitosas.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</a:tr>
              <a:tr h="879492"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/>
                        <a:t>Elaboración del Programa de Atención a Familias de Personas Desaparecidas.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39552" y="360080"/>
            <a:ext cx="8208912" cy="548640"/>
          </a:xfrm>
        </p:spPr>
        <p:txBody>
          <a:bodyPr/>
          <a:lstStyle/>
          <a:p>
            <a:r>
              <a:rPr lang="es-MX" sz="3200" b="1" dirty="0"/>
              <a:t>3</a:t>
            </a:r>
            <a:r>
              <a:rPr lang="es-MX" sz="3200" b="1" dirty="0" smtClean="0"/>
              <a:t>.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ANUAL de Trabajo calendarizado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538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44008" y="2132856"/>
            <a:ext cx="4392488" cy="25922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Agenda temática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8208912" cy="547260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Armonizar </a:t>
            </a: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los sistemas normativos DE LAS ENTIDADES FEDERATIVAS con los estándares internacionales en materia de Derechos Humanos. </a:t>
            </a:r>
            <a:endParaRPr lang="es-ES_tradnl" sz="23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REVISAR </a:t>
            </a: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AVANCES EN EL cumplimiento de los compromisos internacionales suscritos por el Estado mexicano</a:t>
            </a: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.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Promover LA INSTRUMENTACIÓN de programas sobre Derechos Humanos EN LAS ENTIDADES FEDERATIVAS</a:t>
            </a: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.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Sensibilizar </a:t>
            </a: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Y capacitar a funcionarios en materia de Derechos Humanos. </a:t>
            </a:r>
            <a:endParaRPr lang="es-ES_tradnl" sz="23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Crear mecanismos de intercambio de prácticas exitosas de las entidades federativas</a:t>
            </a: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.</a:t>
            </a: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Dar Seguimiento a las recomendaciones y lineamientos emitidos por organismos protectores de Derechos Humanos. </a:t>
            </a:r>
            <a:endParaRPr lang="es-ES_tradnl" sz="23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marL="457200" indent="-457200" algn="just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ES_tradnl" sz="2300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Elaborar Programa </a:t>
            </a:r>
            <a:r>
              <a:rPr lang="es-ES_tradnl" sz="2300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  <a:ea typeface="+mj-ea"/>
                <a:cs typeface="+mj-cs"/>
              </a:rPr>
              <a:t>de atención A FAMILIAS de personas desaparecidas.</a:t>
            </a:r>
            <a:endParaRPr lang="es-ES_tradnl" sz="23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algn="just">
              <a:buAutoNum type="arabicPeriod"/>
            </a:pPr>
            <a:endParaRPr lang="es-ES_tradnl" sz="26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algn="just">
              <a:buAutoNum type="arabicPeriod"/>
            </a:pPr>
            <a:endParaRPr lang="es-ES_tradnl" sz="26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algn="just">
              <a:buAutoNum type="arabicPeriod"/>
            </a:pPr>
            <a:endParaRPr lang="es-ES_tradnl" sz="2600" cap="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  <a:ea typeface="+mj-ea"/>
              <a:cs typeface="+mj-cs"/>
            </a:endParaRPr>
          </a:p>
          <a:p>
            <a:pPr algn="just">
              <a:buAutoNum type="arabicPeriod"/>
            </a:pPr>
            <a:endParaRPr lang="es-MX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1520" y="288072"/>
            <a:ext cx="7520940" cy="548640"/>
          </a:xfrm>
        </p:spPr>
        <p:txBody>
          <a:bodyPr/>
          <a:lstStyle/>
          <a:p>
            <a:r>
              <a:rPr lang="es-MX" sz="3200" b="1" dirty="0"/>
              <a:t>1</a:t>
            </a:r>
            <a:r>
              <a:rPr lang="es-MX" sz="3200" b="1" dirty="0" smtClean="0"/>
              <a:t>. Agenda TEMÁTICA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1837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Armonizar los sistemas normativos DE LAS ENTIDADES FEDERATIVAS con los estándares internacionales en materia de Derechos Humanos.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7920880" cy="2808312"/>
          </a:xfrm>
        </p:spPr>
        <p:txBody>
          <a:bodyPr>
            <a:norm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600" dirty="0"/>
              <a:t>Revisar y analizar el marco legal para identificar las disposiciones jurídicas que requieren de reformas</a:t>
            </a:r>
            <a:r>
              <a:rPr lang="es-ES_tradnl" sz="2600" dirty="0" smtClean="0"/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6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600" dirty="0"/>
              <a:t>Crear Grupos de Trabajo con expertos para elaborar el marco jurídico o las leyes tipo en materia de derechos humanos.</a:t>
            </a:r>
            <a:endParaRPr lang="es-MX" sz="2600" dirty="0"/>
          </a:p>
          <a:p>
            <a:pPr lvl="0" algn="just">
              <a:buFont typeface="Arial" pitchFamily="34" charset="0"/>
              <a:buChar char="•"/>
            </a:pPr>
            <a:endParaRPr lang="es-MX" dirty="0"/>
          </a:p>
          <a:p>
            <a:pPr algn="just"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095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REVISAR AVANCES EN EL cumplimiento </a:t>
            </a:r>
            <a:r>
              <a:rPr lang="es-ES_tradnl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compromisos internacionales suscritos por el Estado </a:t>
            </a:r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mexicano.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96044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600" dirty="0"/>
              <a:t>Establecer mecanismos adecuados para atender los compromisos internacionales asumidos por el Estado </a:t>
            </a:r>
            <a:r>
              <a:rPr lang="es-ES_tradnl" sz="2600" dirty="0" smtClean="0"/>
              <a:t>Mexicano</a:t>
            </a:r>
            <a:r>
              <a:rPr lang="es-ES_tradnl" sz="2600" dirty="0"/>
              <a:t>. </a:t>
            </a:r>
            <a:endParaRPr lang="es-MX" sz="2600" dirty="0"/>
          </a:p>
          <a:p>
            <a:pPr marL="457200" indent="-457200">
              <a:buFont typeface="Arial" pitchFamily="34" charset="0"/>
              <a:buChar char="•"/>
            </a:pPr>
            <a:endParaRPr lang="es-MX" sz="26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600" dirty="0"/>
              <a:t>Crear espacios de diálogo y comunicación con los organismos internacionales, con el fin de coadyuvar en el cumplimiento de las obligaciones en materia de Derechos </a:t>
            </a:r>
            <a:r>
              <a:rPr lang="es-ES_tradnl" sz="2600" dirty="0" smtClean="0"/>
              <a:t>Humanos.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xmlns="" val="6452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582588"/>
            <a:ext cx="7520940" cy="548640"/>
          </a:xfrm>
        </p:spPr>
        <p:txBody>
          <a:bodyPr>
            <a:noAutofit/>
          </a:bodyPr>
          <a:lstStyle/>
          <a:p>
            <a:pPr algn="just"/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Promover LA INSTRUMENTACIÓN de programas sobre Derechos Humanos EN LAS ENTIDADES FEDERATIVAS.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28800"/>
            <a:ext cx="8075240" cy="496855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endParaRPr lang="es-MX" sz="2400" dirty="0"/>
          </a:p>
          <a:p>
            <a:pPr algn="just">
              <a:buFont typeface="Arial" pitchFamily="34" charset="0"/>
              <a:buChar char="•"/>
            </a:pPr>
            <a:r>
              <a:rPr lang="es-ES_tradnl" sz="2400" dirty="0">
                <a:ea typeface="Calibri"/>
              </a:rPr>
              <a:t>Solicitar a los miembros de la Conferencia Nacional de Gobernadores, elaborar diagnósticos sobre la situación de los derechos </a:t>
            </a:r>
            <a:r>
              <a:rPr lang="es-ES_tradnl" sz="2400" dirty="0" smtClean="0">
                <a:ea typeface="Calibri"/>
              </a:rPr>
              <a:t>humanos.</a:t>
            </a:r>
          </a:p>
          <a:p>
            <a:pPr algn="just">
              <a:buFont typeface="Arial" pitchFamily="34" charset="0"/>
              <a:buChar char="•"/>
            </a:pPr>
            <a:endParaRPr lang="es-ES_tradnl" sz="2400" dirty="0"/>
          </a:p>
          <a:p>
            <a:pPr algn="just">
              <a:buFont typeface="Arial" pitchFamily="34" charset="0"/>
              <a:buChar char="•"/>
            </a:pPr>
            <a:r>
              <a:rPr lang="es-ES_tradnl" sz="2400" dirty="0">
                <a:ea typeface="Calibri"/>
              </a:rPr>
              <a:t>Proponer que a partir de los diagnósticos, se lleven a cabo programas de derechos </a:t>
            </a:r>
            <a:r>
              <a:rPr lang="es-ES_tradnl" sz="2400" dirty="0" smtClean="0">
                <a:ea typeface="Calibri"/>
              </a:rPr>
              <a:t>humanos, considerando </a:t>
            </a:r>
            <a:r>
              <a:rPr lang="es-ES_tradnl" sz="2400" dirty="0">
                <a:ea typeface="Calibri"/>
              </a:rPr>
              <a:t>la participación de la sociedad </a:t>
            </a:r>
            <a:r>
              <a:rPr lang="es-ES_tradnl" sz="2400" dirty="0" smtClean="0">
                <a:ea typeface="Calibri"/>
              </a:rPr>
              <a:t>civil.</a:t>
            </a:r>
          </a:p>
          <a:p>
            <a:pPr algn="just">
              <a:buFont typeface="Arial" pitchFamily="34" charset="0"/>
              <a:buChar char="•"/>
            </a:pPr>
            <a:endParaRPr lang="es-ES_tradnl" sz="2400" dirty="0" smtClean="0">
              <a:ea typeface="Calibri"/>
            </a:endParaRPr>
          </a:p>
          <a:p>
            <a:pPr algn="just">
              <a:buFont typeface="Arial" pitchFamily="34" charset="0"/>
              <a:buChar char="•"/>
            </a:pPr>
            <a:r>
              <a:rPr lang="es-ES_tradnl" sz="2400" dirty="0" smtClean="0">
                <a:ea typeface="Calibri"/>
              </a:rPr>
              <a:t>Asegurar la </a:t>
            </a:r>
            <a:r>
              <a:rPr lang="es-ES_tradnl" sz="2400" dirty="0" err="1" smtClean="0">
                <a:ea typeface="Calibri"/>
              </a:rPr>
              <a:t>transversalización</a:t>
            </a:r>
            <a:r>
              <a:rPr lang="es-ES_tradnl" sz="2400" dirty="0" smtClean="0">
                <a:ea typeface="Calibri"/>
              </a:rPr>
              <a:t> de las políticas publicas con perspectiva de derechos humanos.</a:t>
            </a:r>
          </a:p>
          <a:p>
            <a:pPr algn="just">
              <a:buFont typeface="Arial" pitchFamily="34" charset="0"/>
              <a:buChar char="•"/>
            </a:pPr>
            <a:endParaRPr lang="es-MX" sz="2400" dirty="0"/>
          </a:p>
          <a:p>
            <a:pPr algn="just">
              <a:buFont typeface="Arial" pitchFamily="34" charset="0"/>
              <a:buChar char="•"/>
            </a:pPr>
            <a:r>
              <a:rPr lang="es-ES_tradnl" sz="2400" dirty="0"/>
              <a:t>Generar espacios de participación, entre el sector académico y los distintos actores sociales y políticos para el estudio de los Derechos </a:t>
            </a:r>
            <a:r>
              <a:rPr lang="es-ES_tradnl" sz="2400" dirty="0" smtClean="0"/>
              <a:t>Humanos.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38194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836712"/>
            <a:ext cx="7520940" cy="548640"/>
          </a:xfrm>
        </p:spPr>
        <p:txBody>
          <a:bodyPr>
            <a:noAutofit/>
          </a:bodyPr>
          <a:lstStyle/>
          <a:p>
            <a:pPr algn="just"/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Sensibilizar Y capacitar a funcionarios en materia de Derechos Humanos. 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04864"/>
            <a:ext cx="7941568" cy="355699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800" dirty="0"/>
              <a:t>Elaborar </a:t>
            </a:r>
            <a:r>
              <a:rPr lang="es-ES_tradnl" sz="2800" dirty="0" smtClean="0"/>
              <a:t>programas de capacitación </a:t>
            </a:r>
            <a:r>
              <a:rPr lang="es-ES_tradnl" sz="2800" dirty="0"/>
              <a:t>en materia de Derechos Humanos para los servidores </a:t>
            </a:r>
            <a:r>
              <a:rPr lang="es-ES_tradnl" sz="2800" dirty="0" smtClean="0"/>
              <a:t>públicos de las entidades federativas.</a:t>
            </a:r>
            <a:endParaRPr lang="es-MX" sz="2800" dirty="0"/>
          </a:p>
          <a:p>
            <a:pPr marL="457200" indent="-457200" algn="just">
              <a:buFont typeface="Arial" pitchFamily="34" charset="0"/>
              <a:buChar char="•"/>
            </a:pPr>
            <a:endParaRPr lang="es-MX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800" dirty="0"/>
              <a:t>Fomentar a través de sus </a:t>
            </a:r>
            <a:r>
              <a:rPr lang="es-ES_tradnl" sz="2800" dirty="0" smtClean="0"/>
              <a:t>dependencias </a:t>
            </a:r>
            <a:r>
              <a:rPr lang="es-ES_tradnl" sz="2800" dirty="0"/>
              <a:t>la inclusión de programas dirigidos a grupos en </a:t>
            </a:r>
            <a:r>
              <a:rPr lang="es-ES_tradnl" sz="2800" dirty="0" smtClean="0"/>
              <a:t>situación de vulnerabilidad.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18560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20940" cy="548640"/>
          </a:xfrm>
        </p:spPr>
        <p:txBody>
          <a:bodyPr>
            <a:noAutofit/>
          </a:bodyPr>
          <a:lstStyle/>
          <a:p>
            <a:pPr algn="just"/>
            <a:r>
              <a:rPr lang="es-ES_tradnl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Crear mecanismos de intercambio de prácticas exitosas de las entidades federativas.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844824"/>
            <a:ext cx="7952988" cy="446449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400" dirty="0" smtClean="0"/>
              <a:t>Integrar un </a:t>
            </a:r>
            <a:r>
              <a:rPr lang="es-ES_tradnl" sz="2400" dirty="0"/>
              <a:t>inventario de prácticas exitosas de políticas públicas realizadas en las </a:t>
            </a:r>
            <a:r>
              <a:rPr lang="es-ES_tradnl" sz="2400" dirty="0" smtClean="0"/>
              <a:t>entidades federativas, a cargo de la Secretaría Técnica de la CONAGO.</a:t>
            </a:r>
            <a:endParaRPr lang="es-MX" sz="2400" dirty="0"/>
          </a:p>
          <a:p>
            <a:pPr marL="457200" indent="-457200" algn="just">
              <a:buFont typeface="Arial" pitchFamily="34" charset="0"/>
              <a:buChar char="•"/>
            </a:pPr>
            <a:endParaRPr lang="es-MX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400" dirty="0" smtClean="0"/>
              <a:t>Llevar a cabo un taller nacional y/o regionales para el intercambio de prácticas exitosas y la identificación de aquellas que puedan ser trasladadas a otros estados.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MX" sz="24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400" dirty="0" smtClean="0"/>
              <a:t>Diseñar un </a:t>
            </a:r>
            <a:r>
              <a:rPr lang="es-ES_tradnl" sz="2400" dirty="0"/>
              <a:t>instrumento de seguimiento en la implementación de las buenas </a:t>
            </a:r>
            <a:r>
              <a:rPr lang="es-ES_tradnl" sz="2400" dirty="0" smtClean="0"/>
              <a:t>prácticas.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23678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20940" cy="548640"/>
          </a:xfrm>
        </p:spPr>
        <p:txBody>
          <a:bodyPr>
            <a:noAutofit/>
          </a:bodyPr>
          <a:lstStyle/>
          <a:p>
            <a:pPr algn="just"/>
            <a:r>
              <a:rPr lang="es-ES_tradn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Dar Seguimiento a las recomendaciones y lineamientos emitidos por organismos protectores de Derechos Humanos. 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3140968"/>
            <a:ext cx="8229600" cy="2304256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_tradnl" sz="2800" dirty="0"/>
              <a:t>Colaborar con la CNDH y los organismos internacionales protectores de derechos humanos, en las investigaciones que se realicen con motivo de violaciones a los Derechos Humanos</a:t>
            </a:r>
            <a:r>
              <a:rPr lang="es-ES_tradnl" sz="2800" dirty="0" smtClean="0"/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xmlns="" val="9928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Personalizad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EAC4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376</TotalTime>
  <Words>757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Ángulos</vt:lpstr>
      <vt:lpstr>Conferencia Nacional de Gobernadores Comisión de Derechos Humanos</vt:lpstr>
      <vt:lpstr>1. Agenda temática</vt:lpstr>
      <vt:lpstr>1. Agenda TEMÁTICA</vt:lpstr>
      <vt:lpstr>1. Armonizar los sistemas normativos DE LAS ENTIDADES FEDERATIVAS con los estándares internacionales en materia de Derechos Humanos. </vt:lpstr>
      <vt:lpstr>2. REVISAR AVANCES EN EL cumplimiento de los compromisos internacionales suscritos por el Estado mexicano.</vt:lpstr>
      <vt:lpstr>3. Promover LA INSTRUMENTACIÓN de programas sobre Derechos Humanos EN LAS ENTIDADES FEDERATIVAS.</vt:lpstr>
      <vt:lpstr>4. Sensibilizar Y capacitar a funcionarios en materia de Derechos Humanos. </vt:lpstr>
      <vt:lpstr>5. Crear mecanismos de intercambio de prácticas exitosas de las entidades federativas.</vt:lpstr>
      <vt:lpstr>6. Dar Seguimiento a las recomendaciones y lineamientos emitidos por organismos protectores de Derechos Humanos. </vt:lpstr>
      <vt:lpstr>7.  ELABORAR Programa de atención A FAMILIAS de personas desaparecidas.</vt:lpstr>
      <vt:lpstr>Diapositiva 11</vt:lpstr>
      <vt:lpstr>2. Agenda Anual Prioritaria</vt:lpstr>
      <vt:lpstr>2. Agenda Anual Prioritaria</vt:lpstr>
      <vt:lpstr>3. Programa ANUAL de Trabajo calendarizado</vt:lpstr>
      <vt:lpstr>3. Programa ANUAL de Trabajo calendarizado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Nacional de Gobernadores Comisión de Derechos Humanos</dc:title>
  <dc:creator>RICARDO</dc:creator>
  <cp:lastModifiedBy>Richie</cp:lastModifiedBy>
  <cp:revision>46</cp:revision>
  <dcterms:created xsi:type="dcterms:W3CDTF">2013-04-19T16:56:11Z</dcterms:created>
  <dcterms:modified xsi:type="dcterms:W3CDTF">2013-04-29T04:06:31Z</dcterms:modified>
</cp:coreProperties>
</file>