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85" r:id="rId2"/>
    <p:sldId id="407" r:id="rId3"/>
    <p:sldId id="408" r:id="rId4"/>
    <p:sldId id="409" r:id="rId5"/>
    <p:sldId id="410" r:id="rId6"/>
    <p:sldId id="411" r:id="rId7"/>
    <p:sldId id="405" r:id="rId8"/>
    <p:sldId id="394" r:id="rId9"/>
    <p:sldId id="375" r:id="rId10"/>
    <p:sldId id="399" r:id="rId11"/>
    <p:sldId id="403" r:id="rId12"/>
    <p:sldId id="404" r:id="rId13"/>
    <p:sldId id="401" r:id="rId14"/>
    <p:sldId id="392" r:id="rId15"/>
    <p:sldId id="414" r:id="rId16"/>
    <p:sldId id="413" r:id="rId17"/>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AF1"/>
    <a:srgbClr val="FF99CC"/>
    <a:srgbClr val="CCFF66"/>
    <a:srgbClr val="66CCFF"/>
    <a:srgbClr val="FA6CCC"/>
    <a:srgbClr val="CB62B3"/>
    <a:srgbClr val="FF7BE0"/>
    <a:srgbClr val="E46C0A"/>
    <a:srgbClr val="8B888F"/>
    <a:srgbClr val="3D3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Estilo claro 1 - Énfasi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9" autoAdjust="0"/>
    <p:restoredTop sz="96721" autoAdjust="0"/>
  </p:normalViewPr>
  <p:slideViewPr>
    <p:cSldViewPr>
      <p:cViewPr varScale="1">
        <p:scale>
          <a:sx n="66" d="100"/>
          <a:sy n="66" d="100"/>
        </p:scale>
        <p:origin x="1650" y="60"/>
      </p:cViewPr>
      <p:guideLst>
        <p:guide orient="horz" pos="2160"/>
        <p:guide pos="2880"/>
      </p:guideLst>
    </p:cSldViewPr>
  </p:slideViewPr>
  <p:notesTextViewPr>
    <p:cViewPr>
      <p:scale>
        <a:sx n="1" d="1"/>
        <a:sy n="1" d="1"/>
      </p:scale>
      <p:origin x="0" y="0"/>
    </p:cViewPr>
  </p:notesTextViewPr>
  <p:sorterViewPr>
    <p:cViewPr>
      <p:scale>
        <a:sx n="152" d="100"/>
        <a:sy n="15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085C0-0DB2-435D-8329-CEF294572F57}" type="doc">
      <dgm:prSet loTypeId="urn:microsoft.com/office/officeart/2005/8/layout/vList3" loCatId="list" qsTypeId="urn:microsoft.com/office/officeart/2005/8/quickstyle/simple1" qsCatId="simple" csTypeId="urn:microsoft.com/office/officeart/2005/8/colors/accent4_1" csCatId="accent4" phldr="1"/>
      <dgm:spPr/>
    </dgm:pt>
    <dgm:pt modelId="{6B44B84D-9F6E-4801-9663-F108CDE94EE8}">
      <dgm:prSet/>
      <dgm:spPr/>
      <dgm:t>
        <a:bodyPr/>
        <a:lstStyle/>
        <a:p>
          <a:r>
            <a:rPr lang="es-MX" dirty="0" smtClean="0">
              <a:latin typeface="Soberana Sans" panose="02000000000000000000" pitchFamily="50" charset="0"/>
            </a:rPr>
            <a:t>Dar atención a las víctimas de manera integral </a:t>
          </a:r>
          <a:endParaRPr lang="es-MX" dirty="0"/>
        </a:p>
      </dgm:t>
    </dgm:pt>
    <dgm:pt modelId="{E82D11B5-C212-46AC-A7A2-E7D8A3FFBDCB}" type="parTrans" cxnId="{70996673-B919-424E-9303-B0F30A7B2864}">
      <dgm:prSet/>
      <dgm:spPr/>
      <dgm:t>
        <a:bodyPr/>
        <a:lstStyle/>
        <a:p>
          <a:endParaRPr lang="es-MX"/>
        </a:p>
      </dgm:t>
    </dgm:pt>
    <dgm:pt modelId="{7E7E54ED-5543-4228-854D-34151DD73803}" type="sibTrans" cxnId="{70996673-B919-424E-9303-B0F30A7B2864}">
      <dgm:prSet/>
      <dgm:spPr/>
      <dgm:t>
        <a:bodyPr/>
        <a:lstStyle/>
        <a:p>
          <a:endParaRPr lang="es-MX"/>
        </a:p>
      </dgm:t>
    </dgm:pt>
    <dgm:pt modelId="{C91C2DE2-B290-441C-B63A-A59AB501BC39}">
      <dgm:prSet/>
      <dgm:spPr/>
      <dgm:t>
        <a:bodyPr/>
        <a:lstStyle/>
        <a:p>
          <a:r>
            <a:rPr lang="es-MX" smtClean="0">
              <a:latin typeface="Soberana Sans" panose="02000000000000000000" pitchFamily="50" charset="0"/>
            </a:rPr>
            <a:t>Reforzar o crear un sistema de recolección de datos sobre delitos cometidos contra mujeres y niñas</a:t>
          </a:r>
          <a:endParaRPr lang="es-MX" dirty="0">
            <a:latin typeface="Soberana Sans" panose="02000000000000000000" pitchFamily="50" charset="0"/>
          </a:endParaRPr>
        </a:p>
      </dgm:t>
    </dgm:pt>
    <dgm:pt modelId="{0239F1ED-483B-41A6-9604-740848D9C09D}" type="parTrans" cxnId="{4DD1073D-A98B-45C0-A183-8831812CE5AF}">
      <dgm:prSet/>
      <dgm:spPr/>
      <dgm:t>
        <a:bodyPr/>
        <a:lstStyle/>
        <a:p>
          <a:endParaRPr lang="es-MX"/>
        </a:p>
      </dgm:t>
    </dgm:pt>
    <dgm:pt modelId="{0F97DA22-E3BE-4B0D-B095-7C02556AC075}" type="sibTrans" cxnId="{4DD1073D-A98B-45C0-A183-8831812CE5AF}">
      <dgm:prSet/>
      <dgm:spPr/>
      <dgm:t>
        <a:bodyPr/>
        <a:lstStyle/>
        <a:p>
          <a:endParaRPr lang="es-MX"/>
        </a:p>
      </dgm:t>
    </dgm:pt>
    <dgm:pt modelId="{26C7A51B-54DF-42F7-B9B3-F3CBDE985D7D}">
      <dgm:prSet/>
      <dgm:spPr/>
      <dgm:t>
        <a:bodyPr/>
        <a:lstStyle/>
        <a:p>
          <a:r>
            <a:rPr lang="es-MX" smtClean="0">
              <a:latin typeface="Soberana Sans" panose="02000000000000000000" pitchFamily="50" charset="0"/>
            </a:rPr>
            <a:t>Impulsar las reformas necesarias para la homologación de los elementos del tipo penal de feminicidio</a:t>
          </a:r>
          <a:endParaRPr lang="es-MX" dirty="0">
            <a:latin typeface="Soberana Sans" panose="02000000000000000000" pitchFamily="50" charset="0"/>
          </a:endParaRPr>
        </a:p>
      </dgm:t>
    </dgm:pt>
    <dgm:pt modelId="{72191A16-F2B6-45B3-9D3A-7BF5EB32FBBF}" type="parTrans" cxnId="{5AD1D1E9-AE29-4C89-9A50-E3EAA692AAAF}">
      <dgm:prSet/>
      <dgm:spPr/>
      <dgm:t>
        <a:bodyPr/>
        <a:lstStyle/>
        <a:p>
          <a:endParaRPr lang="es-MX"/>
        </a:p>
      </dgm:t>
    </dgm:pt>
    <dgm:pt modelId="{670DA1E4-1C39-4097-86E7-90E2FB2F79D3}" type="sibTrans" cxnId="{5AD1D1E9-AE29-4C89-9A50-E3EAA692AAAF}">
      <dgm:prSet/>
      <dgm:spPr/>
      <dgm:t>
        <a:bodyPr/>
        <a:lstStyle/>
        <a:p>
          <a:endParaRPr lang="es-MX"/>
        </a:p>
      </dgm:t>
    </dgm:pt>
    <dgm:pt modelId="{8565D0FC-E391-4019-BC5C-22EA634EA72D}">
      <dgm:prSet/>
      <dgm:spPr/>
      <dgm:t>
        <a:bodyPr/>
        <a:lstStyle/>
        <a:p>
          <a:r>
            <a:rPr lang="es-MX" smtClean="0">
              <a:latin typeface="Soberana Sans" panose="02000000000000000000" pitchFamily="50" charset="0"/>
            </a:rPr>
            <a:t>Adoptar e implementar de forma inmediata los protocolos de actuación que actualmente existen en el país. </a:t>
          </a:r>
          <a:endParaRPr lang="es-MX" dirty="0">
            <a:latin typeface="Soberana Sans" panose="02000000000000000000" pitchFamily="50" charset="0"/>
          </a:endParaRPr>
        </a:p>
      </dgm:t>
    </dgm:pt>
    <dgm:pt modelId="{8B6AC4F4-5A1C-4A38-8160-F21F85F2DE2F}" type="parTrans" cxnId="{705AF751-E3B0-4BD4-92C5-899ED8F700B1}">
      <dgm:prSet/>
      <dgm:spPr/>
      <dgm:t>
        <a:bodyPr/>
        <a:lstStyle/>
        <a:p>
          <a:endParaRPr lang="es-MX"/>
        </a:p>
      </dgm:t>
    </dgm:pt>
    <dgm:pt modelId="{51212E08-7718-4EE0-A008-863763B6E711}" type="sibTrans" cxnId="{705AF751-E3B0-4BD4-92C5-899ED8F700B1}">
      <dgm:prSet/>
      <dgm:spPr/>
      <dgm:t>
        <a:bodyPr/>
        <a:lstStyle/>
        <a:p>
          <a:endParaRPr lang="es-MX"/>
        </a:p>
      </dgm:t>
    </dgm:pt>
    <dgm:pt modelId="{76E2F232-3220-413E-8DB4-277B9C382495}">
      <dgm:prSet/>
      <dgm:spPr/>
      <dgm:t>
        <a:bodyPr/>
        <a:lstStyle/>
        <a:p>
          <a:r>
            <a:rPr lang="es-MX" smtClean="0">
              <a:latin typeface="Soberana Sans" panose="02000000000000000000" pitchFamily="50" charset="0"/>
            </a:rPr>
            <a:t>Crear o reforzar un sistema de recolección de datos sobre niñas y mujeres desaparecidas</a:t>
          </a:r>
          <a:endParaRPr lang="es-MX" dirty="0">
            <a:latin typeface="Soberana Sans" panose="02000000000000000000" pitchFamily="50" charset="0"/>
          </a:endParaRPr>
        </a:p>
      </dgm:t>
    </dgm:pt>
    <dgm:pt modelId="{77447550-8A64-4B50-AED1-DE578996A2DC}" type="parTrans" cxnId="{10F11C17-F7D8-4C91-9C01-4175C9145E73}">
      <dgm:prSet/>
      <dgm:spPr/>
      <dgm:t>
        <a:bodyPr/>
        <a:lstStyle/>
        <a:p>
          <a:endParaRPr lang="es-MX"/>
        </a:p>
      </dgm:t>
    </dgm:pt>
    <dgm:pt modelId="{2F6E943A-099D-4DA1-9414-84431925CDDC}" type="sibTrans" cxnId="{10F11C17-F7D8-4C91-9C01-4175C9145E73}">
      <dgm:prSet/>
      <dgm:spPr/>
      <dgm:t>
        <a:bodyPr/>
        <a:lstStyle/>
        <a:p>
          <a:endParaRPr lang="es-MX"/>
        </a:p>
      </dgm:t>
    </dgm:pt>
    <dgm:pt modelId="{C569102F-F4D3-4FAB-B127-5A026A92A531}">
      <dgm:prSet/>
      <dgm:spPr/>
      <dgm:t>
        <a:bodyPr/>
        <a:lstStyle/>
        <a:p>
          <a:r>
            <a:rPr lang="es-MX" smtClean="0">
              <a:latin typeface="Soberana Sans" panose="02000000000000000000" pitchFamily="50" charset="0"/>
            </a:rPr>
            <a:t>Emitir de manera inmediata órdenes de protección a las mujeres en situación de violencia</a:t>
          </a:r>
          <a:endParaRPr lang="es-MX" dirty="0">
            <a:latin typeface="Soberana Sans" panose="02000000000000000000" pitchFamily="50" charset="0"/>
          </a:endParaRPr>
        </a:p>
      </dgm:t>
    </dgm:pt>
    <dgm:pt modelId="{B4E6A88E-F2E2-4FEA-AF64-035A82E85197}" type="parTrans" cxnId="{28CA30E0-C9BB-4E13-AF6E-22D792EBC6C8}">
      <dgm:prSet/>
      <dgm:spPr/>
      <dgm:t>
        <a:bodyPr/>
        <a:lstStyle/>
        <a:p>
          <a:endParaRPr lang="es-MX"/>
        </a:p>
      </dgm:t>
    </dgm:pt>
    <dgm:pt modelId="{CB4B75C9-E77C-499C-A62A-7AF0DC2289F4}" type="sibTrans" cxnId="{28CA30E0-C9BB-4E13-AF6E-22D792EBC6C8}">
      <dgm:prSet/>
      <dgm:spPr/>
      <dgm:t>
        <a:bodyPr/>
        <a:lstStyle/>
        <a:p>
          <a:endParaRPr lang="es-MX"/>
        </a:p>
      </dgm:t>
    </dgm:pt>
    <dgm:pt modelId="{0408F50D-21E6-4500-A436-5B9411621650}" type="pres">
      <dgm:prSet presAssocID="{8A6085C0-0DB2-435D-8329-CEF294572F57}" presName="linearFlow" presStyleCnt="0">
        <dgm:presLayoutVars>
          <dgm:dir/>
          <dgm:resizeHandles val="exact"/>
        </dgm:presLayoutVars>
      </dgm:prSet>
      <dgm:spPr/>
    </dgm:pt>
    <dgm:pt modelId="{2101BD3E-969E-415F-BF54-6EB0E83DEFDF}" type="pres">
      <dgm:prSet presAssocID="{6B44B84D-9F6E-4801-9663-F108CDE94EE8}" presName="composite" presStyleCnt="0"/>
      <dgm:spPr/>
    </dgm:pt>
    <dgm:pt modelId="{CD58EC26-90D0-4AA8-9B07-EAA1DE2FD30B}" type="pres">
      <dgm:prSet presAssocID="{6B44B84D-9F6E-4801-9663-F108CDE94EE8}" presName="imgShp" presStyleLbl="fgImgPlace1" presStyleIdx="0" presStyleCnt="6"/>
      <dgm:spPr/>
    </dgm:pt>
    <dgm:pt modelId="{7FEAFEA6-850A-4375-81F0-35F804333A86}" type="pres">
      <dgm:prSet presAssocID="{6B44B84D-9F6E-4801-9663-F108CDE94EE8}" presName="txShp" presStyleLbl="node1" presStyleIdx="0" presStyleCnt="6">
        <dgm:presLayoutVars>
          <dgm:bulletEnabled val="1"/>
        </dgm:presLayoutVars>
      </dgm:prSet>
      <dgm:spPr/>
      <dgm:t>
        <a:bodyPr/>
        <a:lstStyle/>
        <a:p>
          <a:endParaRPr lang="es-MX"/>
        </a:p>
      </dgm:t>
    </dgm:pt>
    <dgm:pt modelId="{3499B352-0B8C-46A4-81FE-A007DEE664BF}" type="pres">
      <dgm:prSet presAssocID="{7E7E54ED-5543-4228-854D-34151DD73803}" presName="spacing" presStyleCnt="0"/>
      <dgm:spPr/>
    </dgm:pt>
    <dgm:pt modelId="{10626D43-1854-47A0-87C2-C98D9A68E6CF}" type="pres">
      <dgm:prSet presAssocID="{C91C2DE2-B290-441C-B63A-A59AB501BC39}" presName="composite" presStyleCnt="0"/>
      <dgm:spPr/>
    </dgm:pt>
    <dgm:pt modelId="{24D32A9F-EC3E-4CF1-89C4-C6C354B2848E}" type="pres">
      <dgm:prSet presAssocID="{C91C2DE2-B290-441C-B63A-A59AB501BC39}" presName="imgShp" presStyleLbl="fgImgPlace1" presStyleIdx="1" presStyleCnt="6"/>
      <dgm:spPr>
        <a:blipFill rotWithShape="1">
          <a:blip xmlns:r="http://schemas.openxmlformats.org/officeDocument/2006/relationships" r:embed="rId1"/>
          <a:stretch>
            <a:fillRect/>
          </a:stretch>
        </a:blipFill>
      </dgm:spPr>
    </dgm:pt>
    <dgm:pt modelId="{383F6586-828E-444A-B298-0F6F9CB7D0A1}" type="pres">
      <dgm:prSet presAssocID="{C91C2DE2-B290-441C-B63A-A59AB501BC39}" presName="txShp" presStyleLbl="node1" presStyleIdx="1" presStyleCnt="6">
        <dgm:presLayoutVars>
          <dgm:bulletEnabled val="1"/>
        </dgm:presLayoutVars>
      </dgm:prSet>
      <dgm:spPr/>
      <dgm:t>
        <a:bodyPr/>
        <a:lstStyle/>
        <a:p>
          <a:endParaRPr lang="es-MX"/>
        </a:p>
      </dgm:t>
    </dgm:pt>
    <dgm:pt modelId="{C157A767-2358-4727-BF38-089478EE67C0}" type="pres">
      <dgm:prSet presAssocID="{0F97DA22-E3BE-4B0D-B095-7C02556AC075}" presName="spacing" presStyleCnt="0"/>
      <dgm:spPr/>
    </dgm:pt>
    <dgm:pt modelId="{8C9C19AB-3F71-4FB4-9C83-3394672ADDD3}" type="pres">
      <dgm:prSet presAssocID="{26C7A51B-54DF-42F7-B9B3-F3CBDE985D7D}" presName="composite" presStyleCnt="0"/>
      <dgm:spPr/>
    </dgm:pt>
    <dgm:pt modelId="{AE167592-5817-4092-8AEB-39611E462E26}" type="pres">
      <dgm:prSet presAssocID="{26C7A51B-54DF-42F7-B9B3-F3CBDE985D7D}" presName="imgShp" presStyleLbl="fgImgPlace1" presStyleIdx="2" presStyleCnt="6"/>
      <dgm:spPr>
        <a:blipFill rotWithShape="1">
          <a:blip xmlns:r="http://schemas.openxmlformats.org/officeDocument/2006/relationships" r:embed="rId1"/>
          <a:stretch>
            <a:fillRect/>
          </a:stretch>
        </a:blipFill>
      </dgm:spPr>
    </dgm:pt>
    <dgm:pt modelId="{BCB0D095-C50C-4228-93DE-FA872A6798DF}" type="pres">
      <dgm:prSet presAssocID="{26C7A51B-54DF-42F7-B9B3-F3CBDE985D7D}" presName="txShp" presStyleLbl="node1" presStyleIdx="2" presStyleCnt="6">
        <dgm:presLayoutVars>
          <dgm:bulletEnabled val="1"/>
        </dgm:presLayoutVars>
      </dgm:prSet>
      <dgm:spPr/>
      <dgm:t>
        <a:bodyPr/>
        <a:lstStyle/>
        <a:p>
          <a:endParaRPr lang="es-MX"/>
        </a:p>
      </dgm:t>
    </dgm:pt>
    <dgm:pt modelId="{EAF01A5D-1A29-49F7-BBD7-1CE8D9D5A467}" type="pres">
      <dgm:prSet presAssocID="{670DA1E4-1C39-4097-86E7-90E2FB2F79D3}" presName="spacing" presStyleCnt="0"/>
      <dgm:spPr/>
    </dgm:pt>
    <dgm:pt modelId="{53511AC9-B287-4CC5-9A3F-4E980FEC27D2}" type="pres">
      <dgm:prSet presAssocID="{8565D0FC-E391-4019-BC5C-22EA634EA72D}" presName="composite" presStyleCnt="0"/>
      <dgm:spPr/>
    </dgm:pt>
    <dgm:pt modelId="{00DBB652-0041-4D3B-8597-2FCCC459680B}" type="pres">
      <dgm:prSet presAssocID="{8565D0FC-E391-4019-BC5C-22EA634EA72D}" presName="imgShp" presStyleLbl="fgImgPlace1" presStyleIdx="3" presStyleCnt="6"/>
      <dgm:spPr>
        <a:blipFill rotWithShape="1">
          <a:blip xmlns:r="http://schemas.openxmlformats.org/officeDocument/2006/relationships" r:embed="rId1"/>
          <a:stretch>
            <a:fillRect/>
          </a:stretch>
        </a:blipFill>
      </dgm:spPr>
    </dgm:pt>
    <dgm:pt modelId="{928CDBCB-5E2E-4BB3-843A-3BCDBD92BC44}" type="pres">
      <dgm:prSet presAssocID="{8565D0FC-E391-4019-BC5C-22EA634EA72D}" presName="txShp" presStyleLbl="node1" presStyleIdx="3" presStyleCnt="6">
        <dgm:presLayoutVars>
          <dgm:bulletEnabled val="1"/>
        </dgm:presLayoutVars>
      </dgm:prSet>
      <dgm:spPr/>
      <dgm:t>
        <a:bodyPr/>
        <a:lstStyle/>
        <a:p>
          <a:endParaRPr lang="es-MX"/>
        </a:p>
      </dgm:t>
    </dgm:pt>
    <dgm:pt modelId="{844DCB3C-FA4A-481E-8513-43FF143563FC}" type="pres">
      <dgm:prSet presAssocID="{51212E08-7718-4EE0-A008-863763B6E711}" presName="spacing" presStyleCnt="0"/>
      <dgm:spPr/>
    </dgm:pt>
    <dgm:pt modelId="{65614D14-583E-4951-A525-E99128567021}" type="pres">
      <dgm:prSet presAssocID="{76E2F232-3220-413E-8DB4-277B9C382495}" presName="composite" presStyleCnt="0"/>
      <dgm:spPr/>
    </dgm:pt>
    <dgm:pt modelId="{3D4A0572-C697-452B-9E06-CAD1E0B04241}" type="pres">
      <dgm:prSet presAssocID="{76E2F232-3220-413E-8DB4-277B9C382495}" presName="imgShp" presStyleLbl="fgImgPlace1" presStyleIdx="4" presStyleCnt="6"/>
      <dgm:spPr>
        <a:blipFill rotWithShape="1">
          <a:blip xmlns:r="http://schemas.openxmlformats.org/officeDocument/2006/relationships" r:embed="rId1"/>
          <a:stretch>
            <a:fillRect/>
          </a:stretch>
        </a:blipFill>
      </dgm:spPr>
    </dgm:pt>
    <dgm:pt modelId="{43B8215A-CE20-4892-8AD8-0BE1E3B0786B}" type="pres">
      <dgm:prSet presAssocID="{76E2F232-3220-413E-8DB4-277B9C382495}" presName="txShp" presStyleLbl="node1" presStyleIdx="4" presStyleCnt="6">
        <dgm:presLayoutVars>
          <dgm:bulletEnabled val="1"/>
        </dgm:presLayoutVars>
      </dgm:prSet>
      <dgm:spPr/>
      <dgm:t>
        <a:bodyPr/>
        <a:lstStyle/>
        <a:p>
          <a:endParaRPr lang="es-MX"/>
        </a:p>
      </dgm:t>
    </dgm:pt>
    <dgm:pt modelId="{B9016673-CCAE-46C9-8F57-50318F784303}" type="pres">
      <dgm:prSet presAssocID="{2F6E943A-099D-4DA1-9414-84431925CDDC}" presName="spacing" presStyleCnt="0"/>
      <dgm:spPr/>
    </dgm:pt>
    <dgm:pt modelId="{7D8FB39D-1EA5-41DF-AB03-36A191986031}" type="pres">
      <dgm:prSet presAssocID="{C569102F-F4D3-4FAB-B127-5A026A92A531}" presName="composite" presStyleCnt="0"/>
      <dgm:spPr/>
    </dgm:pt>
    <dgm:pt modelId="{D030B543-3C07-4B33-BD2B-FC8F542C3C03}" type="pres">
      <dgm:prSet presAssocID="{C569102F-F4D3-4FAB-B127-5A026A92A531}" presName="imgShp" presStyleLbl="fgImgPlace1" presStyleIdx="5" presStyleCnt="6"/>
      <dgm:spPr>
        <a:blipFill rotWithShape="1">
          <a:blip xmlns:r="http://schemas.openxmlformats.org/officeDocument/2006/relationships" r:embed="rId1"/>
          <a:stretch>
            <a:fillRect/>
          </a:stretch>
        </a:blipFill>
      </dgm:spPr>
    </dgm:pt>
    <dgm:pt modelId="{ACB76FD2-99B6-4C5A-B05E-0D32857CAFAF}" type="pres">
      <dgm:prSet presAssocID="{C569102F-F4D3-4FAB-B127-5A026A92A531}" presName="txShp" presStyleLbl="node1" presStyleIdx="5" presStyleCnt="6">
        <dgm:presLayoutVars>
          <dgm:bulletEnabled val="1"/>
        </dgm:presLayoutVars>
      </dgm:prSet>
      <dgm:spPr/>
      <dgm:t>
        <a:bodyPr/>
        <a:lstStyle/>
        <a:p>
          <a:endParaRPr lang="es-MX"/>
        </a:p>
      </dgm:t>
    </dgm:pt>
  </dgm:ptLst>
  <dgm:cxnLst>
    <dgm:cxn modelId="{F35E7F40-619A-47F2-836B-891F2DF6AC53}" type="presOf" srcId="{C569102F-F4D3-4FAB-B127-5A026A92A531}" destId="{ACB76FD2-99B6-4C5A-B05E-0D32857CAFAF}" srcOrd="0" destOrd="0" presId="urn:microsoft.com/office/officeart/2005/8/layout/vList3"/>
    <dgm:cxn modelId="{529DE2B9-6D86-4982-B277-819B1B0E6188}" type="presOf" srcId="{C91C2DE2-B290-441C-B63A-A59AB501BC39}" destId="{383F6586-828E-444A-B298-0F6F9CB7D0A1}" srcOrd="0" destOrd="0" presId="urn:microsoft.com/office/officeart/2005/8/layout/vList3"/>
    <dgm:cxn modelId="{4DD1073D-A98B-45C0-A183-8831812CE5AF}" srcId="{8A6085C0-0DB2-435D-8329-CEF294572F57}" destId="{C91C2DE2-B290-441C-B63A-A59AB501BC39}" srcOrd="1" destOrd="0" parTransId="{0239F1ED-483B-41A6-9604-740848D9C09D}" sibTransId="{0F97DA22-E3BE-4B0D-B095-7C02556AC075}"/>
    <dgm:cxn modelId="{22912EE1-28C6-431B-BE9A-031ECC435389}" type="presOf" srcId="{76E2F232-3220-413E-8DB4-277B9C382495}" destId="{43B8215A-CE20-4892-8AD8-0BE1E3B0786B}" srcOrd="0" destOrd="0" presId="urn:microsoft.com/office/officeart/2005/8/layout/vList3"/>
    <dgm:cxn modelId="{FA422FD0-764E-4176-AD4D-AF736215867F}" type="presOf" srcId="{6B44B84D-9F6E-4801-9663-F108CDE94EE8}" destId="{7FEAFEA6-850A-4375-81F0-35F804333A86}" srcOrd="0" destOrd="0" presId="urn:microsoft.com/office/officeart/2005/8/layout/vList3"/>
    <dgm:cxn modelId="{28CA30E0-C9BB-4E13-AF6E-22D792EBC6C8}" srcId="{8A6085C0-0DB2-435D-8329-CEF294572F57}" destId="{C569102F-F4D3-4FAB-B127-5A026A92A531}" srcOrd="5" destOrd="0" parTransId="{B4E6A88E-F2E2-4FEA-AF64-035A82E85197}" sibTransId="{CB4B75C9-E77C-499C-A62A-7AF0DC2289F4}"/>
    <dgm:cxn modelId="{70996673-B919-424E-9303-B0F30A7B2864}" srcId="{8A6085C0-0DB2-435D-8329-CEF294572F57}" destId="{6B44B84D-9F6E-4801-9663-F108CDE94EE8}" srcOrd="0" destOrd="0" parTransId="{E82D11B5-C212-46AC-A7A2-E7D8A3FFBDCB}" sibTransId="{7E7E54ED-5543-4228-854D-34151DD73803}"/>
    <dgm:cxn modelId="{5047ACF3-64D9-4BAD-815A-E4FE1B48896C}" type="presOf" srcId="{26C7A51B-54DF-42F7-B9B3-F3CBDE985D7D}" destId="{BCB0D095-C50C-4228-93DE-FA872A6798DF}" srcOrd="0" destOrd="0" presId="urn:microsoft.com/office/officeart/2005/8/layout/vList3"/>
    <dgm:cxn modelId="{5AD1D1E9-AE29-4C89-9A50-E3EAA692AAAF}" srcId="{8A6085C0-0DB2-435D-8329-CEF294572F57}" destId="{26C7A51B-54DF-42F7-B9B3-F3CBDE985D7D}" srcOrd="2" destOrd="0" parTransId="{72191A16-F2B6-45B3-9D3A-7BF5EB32FBBF}" sibTransId="{670DA1E4-1C39-4097-86E7-90E2FB2F79D3}"/>
    <dgm:cxn modelId="{144B6887-D658-4617-A6E3-3BEE81553CC0}" type="presOf" srcId="{8A6085C0-0DB2-435D-8329-CEF294572F57}" destId="{0408F50D-21E6-4500-A436-5B9411621650}" srcOrd="0" destOrd="0" presId="urn:microsoft.com/office/officeart/2005/8/layout/vList3"/>
    <dgm:cxn modelId="{10F11C17-F7D8-4C91-9C01-4175C9145E73}" srcId="{8A6085C0-0DB2-435D-8329-CEF294572F57}" destId="{76E2F232-3220-413E-8DB4-277B9C382495}" srcOrd="4" destOrd="0" parTransId="{77447550-8A64-4B50-AED1-DE578996A2DC}" sibTransId="{2F6E943A-099D-4DA1-9414-84431925CDDC}"/>
    <dgm:cxn modelId="{0C67C9FC-4756-4192-9D08-612C70F2C13C}" type="presOf" srcId="{8565D0FC-E391-4019-BC5C-22EA634EA72D}" destId="{928CDBCB-5E2E-4BB3-843A-3BCDBD92BC44}" srcOrd="0" destOrd="0" presId="urn:microsoft.com/office/officeart/2005/8/layout/vList3"/>
    <dgm:cxn modelId="{705AF751-E3B0-4BD4-92C5-899ED8F700B1}" srcId="{8A6085C0-0DB2-435D-8329-CEF294572F57}" destId="{8565D0FC-E391-4019-BC5C-22EA634EA72D}" srcOrd="3" destOrd="0" parTransId="{8B6AC4F4-5A1C-4A38-8160-F21F85F2DE2F}" sibTransId="{51212E08-7718-4EE0-A008-863763B6E711}"/>
    <dgm:cxn modelId="{939D3CC1-9A24-429F-8286-4762DD555EE5}" type="presParOf" srcId="{0408F50D-21E6-4500-A436-5B9411621650}" destId="{2101BD3E-969E-415F-BF54-6EB0E83DEFDF}" srcOrd="0" destOrd="0" presId="urn:microsoft.com/office/officeart/2005/8/layout/vList3"/>
    <dgm:cxn modelId="{6A056129-A209-497E-9DFA-12CDD3296F4A}" type="presParOf" srcId="{2101BD3E-969E-415F-BF54-6EB0E83DEFDF}" destId="{CD58EC26-90D0-4AA8-9B07-EAA1DE2FD30B}" srcOrd="0" destOrd="0" presId="urn:microsoft.com/office/officeart/2005/8/layout/vList3"/>
    <dgm:cxn modelId="{8A43FAA2-553A-427C-B273-454737C94821}" type="presParOf" srcId="{2101BD3E-969E-415F-BF54-6EB0E83DEFDF}" destId="{7FEAFEA6-850A-4375-81F0-35F804333A86}" srcOrd="1" destOrd="0" presId="urn:microsoft.com/office/officeart/2005/8/layout/vList3"/>
    <dgm:cxn modelId="{B74135A1-373B-42C5-9146-A4167024ABFF}" type="presParOf" srcId="{0408F50D-21E6-4500-A436-5B9411621650}" destId="{3499B352-0B8C-46A4-81FE-A007DEE664BF}" srcOrd="1" destOrd="0" presId="urn:microsoft.com/office/officeart/2005/8/layout/vList3"/>
    <dgm:cxn modelId="{EC74CBF8-801C-40E0-9B13-25D5CB53F3E8}" type="presParOf" srcId="{0408F50D-21E6-4500-A436-5B9411621650}" destId="{10626D43-1854-47A0-87C2-C98D9A68E6CF}" srcOrd="2" destOrd="0" presId="urn:microsoft.com/office/officeart/2005/8/layout/vList3"/>
    <dgm:cxn modelId="{A407D8D8-188F-4AF1-B0D5-46E3125079F8}" type="presParOf" srcId="{10626D43-1854-47A0-87C2-C98D9A68E6CF}" destId="{24D32A9F-EC3E-4CF1-89C4-C6C354B2848E}" srcOrd="0" destOrd="0" presId="urn:microsoft.com/office/officeart/2005/8/layout/vList3"/>
    <dgm:cxn modelId="{DDD6A035-2E53-4BBF-9DE7-8E547FBF5293}" type="presParOf" srcId="{10626D43-1854-47A0-87C2-C98D9A68E6CF}" destId="{383F6586-828E-444A-B298-0F6F9CB7D0A1}" srcOrd="1" destOrd="0" presId="urn:microsoft.com/office/officeart/2005/8/layout/vList3"/>
    <dgm:cxn modelId="{CD883C9A-9FA3-4938-AA14-96F357998D1B}" type="presParOf" srcId="{0408F50D-21E6-4500-A436-5B9411621650}" destId="{C157A767-2358-4727-BF38-089478EE67C0}" srcOrd="3" destOrd="0" presId="urn:microsoft.com/office/officeart/2005/8/layout/vList3"/>
    <dgm:cxn modelId="{4E112DD9-F598-41BF-8B81-7FD15509232A}" type="presParOf" srcId="{0408F50D-21E6-4500-A436-5B9411621650}" destId="{8C9C19AB-3F71-4FB4-9C83-3394672ADDD3}" srcOrd="4" destOrd="0" presId="urn:microsoft.com/office/officeart/2005/8/layout/vList3"/>
    <dgm:cxn modelId="{397AE144-3CDC-499C-A188-8103125ED3F0}" type="presParOf" srcId="{8C9C19AB-3F71-4FB4-9C83-3394672ADDD3}" destId="{AE167592-5817-4092-8AEB-39611E462E26}" srcOrd="0" destOrd="0" presId="urn:microsoft.com/office/officeart/2005/8/layout/vList3"/>
    <dgm:cxn modelId="{FF85E7F4-FCCD-47D7-94F1-A911947CD528}" type="presParOf" srcId="{8C9C19AB-3F71-4FB4-9C83-3394672ADDD3}" destId="{BCB0D095-C50C-4228-93DE-FA872A6798DF}" srcOrd="1" destOrd="0" presId="urn:microsoft.com/office/officeart/2005/8/layout/vList3"/>
    <dgm:cxn modelId="{CDE76D8E-8BA2-414E-9202-7093DDDB1487}" type="presParOf" srcId="{0408F50D-21E6-4500-A436-5B9411621650}" destId="{EAF01A5D-1A29-49F7-BBD7-1CE8D9D5A467}" srcOrd="5" destOrd="0" presId="urn:microsoft.com/office/officeart/2005/8/layout/vList3"/>
    <dgm:cxn modelId="{7F21D7F9-E211-4334-9941-093FA01DCDBD}" type="presParOf" srcId="{0408F50D-21E6-4500-A436-5B9411621650}" destId="{53511AC9-B287-4CC5-9A3F-4E980FEC27D2}" srcOrd="6" destOrd="0" presId="urn:microsoft.com/office/officeart/2005/8/layout/vList3"/>
    <dgm:cxn modelId="{B7A19123-454E-4888-91BB-10E8247A3D9C}" type="presParOf" srcId="{53511AC9-B287-4CC5-9A3F-4E980FEC27D2}" destId="{00DBB652-0041-4D3B-8597-2FCCC459680B}" srcOrd="0" destOrd="0" presId="urn:microsoft.com/office/officeart/2005/8/layout/vList3"/>
    <dgm:cxn modelId="{0444662C-D204-434C-ADBC-F793133F62BB}" type="presParOf" srcId="{53511AC9-B287-4CC5-9A3F-4E980FEC27D2}" destId="{928CDBCB-5E2E-4BB3-843A-3BCDBD92BC44}" srcOrd="1" destOrd="0" presId="urn:microsoft.com/office/officeart/2005/8/layout/vList3"/>
    <dgm:cxn modelId="{52D8AD91-A042-4147-B5A8-F946FB8044CB}" type="presParOf" srcId="{0408F50D-21E6-4500-A436-5B9411621650}" destId="{844DCB3C-FA4A-481E-8513-43FF143563FC}" srcOrd="7" destOrd="0" presId="urn:microsoft.com/office/officeart/2005/8/layout/vList3"/>
    <dgm:cxn modelId="{C073E4B2-92B4-4846-8AEF-27D63C256658}" type="presParOf" srcId="{0408F50D-21E6-4500-A436-5B9411621650}" destId="{65614D14-583E-4951-A525-E99128567021}" srcOrd="8" destOrd="0" presId="urn:microsoft.com/office/officeart/2005/8/layout/vList3"/>
    <dgm:cxn modelId="{665B27CA-6A25-4349-BCF4-2C3C5AE7BDB4}" type="presParOf" srcId="{65614D14-583E-4951-A525-E99128567021}" destId="{3D4A0572-C697-452B-9E06-CAD1E0B04241}" srcOrd="0" destOrd="0" presId="urn:microsoft.com/office/officeart/2005/8/layout/vList3"/>
    <dgm:cxn modelId="{D8DCFD6E-ACAE-4DC3-B70E-D3A71D06D092}" type="presParOf" srcId="{65614D14-583E-4951-A525-E99128567021}" destId="{43B8215A-CE20-4892-8AD8-0BE1E3B0786B}" srcOrd="1" destOrd="0" presId="urn:microsoft.com/office/officeart/2005/8/layout/vList3"/>
    <dgm:cxn modelId="{3EFC7CF9-09B1-4A81-99DB-858E6E281E78}" type="presParOf" srcId="{0408F50D-21E6-4500-A436-5B9411621650}" destId="{B9016673-CCAE-46C9-8F57-50318F784303}" srcOrd="9" destOrd="0" presId="urn:microsoft.com/office/officeart/2005/8/layout/vList3"/>
    <dgm:cxn modelId="{1189769B-AE93-48A8-A1F6-26F53C17CB70}" type="presParOf" srcId="{0408F50D-21E6-4500-A436-5B9411621650}" destId="{7D8FB39D-1EA5-41DF-AB03-36A191986031}" srcOrd="10" destOrd="0" presId="urn:microsoft.com/office/officeart/2005/8/layout/vList3"/>
    <dgm:cxn modelId="{7963BA80-3A24-4D93-AEC8-F1B77C0E7E6E}" type="presParOf" srcId="{7D8FB39D-1EA5-41DF-AB03-36A191986031}" destId="{D030B543-3C07-4B33-BD2B-FC8F542C3C03}" srcOrd="0" destOrd="0" presId="urn:microsoft.com/office/officeart/2005/8/layout/vList3"/>
    <dgm:cxn modelId="{8AFF06C2-E8CF-42BA-82B3-5CFF6F148A76}" type="presParOf" srcId="{7D8FB39D-1EA5-41DF-AB03-36A191986031}" destId="{ACB76FD2-99B6-4C5A-B05E-0D32857CAFA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AFEA6-850A-4375-81F0-35F804333A86}">
      <dsp:nvSpPr>
        <dsp:cNvPr id="0" name=""/>
        <dsp:cNvSpPr/>
      </dsp:nvSpPr>
      <dsp:spPr>
        <a:xfrm rot="10800000">
          <a:off x="1691596" y="1510"/>
          <a:ext cx="5979414" cy="742015"/>
        </a:xfrm>
        <a:prstGeom prst="homePlat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208" tIns="76200" rIns="14224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Soberana Sans" panose="02000000000000000000" pitchFamily="50" charset="0"/>
            </a:rPr>
            <a:t>Dar atención a las víctimas de manera integral </a:t>
          </a:r>
          <a:endParaRPr lang="es-MX" sz="2000" kern="1200" dirty="0"/>
        </a:p>
      </dsp:txBody>
      <dsp:txXfrm rot="10800000">
        <a:off x="1877100" y="1510"/>
        <a:ext cx="5793910" cy="742015"/>
      </dsp:txXfrm>
    </dsp:sp>
    <dsp:sp modelId="{CD58EC26-90D0-4AA8-9B07-EAA1DE2FD30B}">
      <dsp:nvSpPr>
        <dsp:cNvPr id="0" name=""/>
        <dsp:cNvSpPr/>
      </dsp:nvSpPr>
      <dsp:spPr>
        <a:xfrm>
          <a:off x="1320589" y="1510"/>
          <a:ext cx="742015" cy="742015"/>
        </a:xfrm>
        <a:prstGeom prst="ellipse">
          <a:avLst/>
        </a:prstGeom>
        <a:solidFill>
          <a:schemeClr val="accent4">
            <a:tint val="40000"/>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3F6586-828E-444A-B298-0F6F9CB7D0A1}">
      <dsp:nvSpPr>
        <dsp:cNvPr id="0" name=""/>
        <dsp:cNvSpPr/>
      </dsp:nvSpPr>
      <dsp:spPr>
        <a:xfrm rot="10800000">
          <a:off x="1691596" y="965023"/>
          <a:ext cx="5979414" cy="742015"/>
        </a:xfrm>
        <a:prstGeom prst="homePlat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208" tIns="76200" rIns="142240" bIns="76200" numCol="1" spcCol="1270" anchor="ctr" anchorCtr="0">
          <a:noAutofit/>
        </a:bodyPr>
        <a:lstStyle/>
        <a:p>
          <a:pPr lvl="0" algn="ctr" defTabSz="889000">
            <a:lnSpc>
              <a:spcPct val="90000"/>
            </a:lnSpc>
            <a:spcBef>
              <a:spcPct val="0"/>
            </a:spcBef>
            <a:spcAft>
              <a:spcPct val="35000"/>
            </a:spcAft>
          </a:pPr>
          <a:r>
            <a:rPr lang="es-MX" sz="2000" kern="1200" smtClean="0">
              <a:latin typeface="Soberana Sans" panose="02000000000000000000" pitchFamily="50" charset="0"/>
            </a:rPr>
            <a:t>Reforzar o crear un sistema de recolección de datos sobre delitos cometidos contra mujeres y niñas</a:t>
          </a:r>
          <a:endParaRPr lang="es-MX" sz="2000" kern="1200" dirty="0">
            <a:latin typeface="Soberana Sans" panose="02000000000000000000" pitchFamily="50" charset="0"/>
          </a:endParaRPr>
        </a:p>
      </dsp:txBody>
      <dsp:txXfrm rot="10800000">
        <a:off x="1877100" y="965023"/>
        <a:ext cx="5793910" cy="742015"/>
      </dsp:txXfrm>
    </dsp:sp>
    <dsp:sp modelId="{24D32A9F-EC3E-4CF1-89C4-C6C354B2848E}">
      <dsp:nvSpPr>
        <dsp:cNvPr id="0" name=""/>
        <dsp:cNvSpPr/>
      </dsp:nvSpPr>
      <dsp:spPr>
        <a:xfrm>
          <a:off x="1320589" y="965023"/>
          <a:ext cx="742015" cy="742015"/>
        </a:xfrm>
        <a:prstGeom prst="ellipse">
          <a:avLst/>
        </a:prstGeom>
        <a:blipFill rotWithShape="1">
          <a:blip xmlns:r="http://schemas.openxmlformats.org/officeDocument/2006/relationships" r:embed="rId1"/>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B0D095-C50C-4228-93DE-FA872A6798DF}">
      <dsp:nvSpPr>
        <dsp:cNvPr id="0" name=""/>
        <dsp:cNvSpPr/>
      </dsp:nvSpPr>
      <dsp:spPr>
        <a:xfrm rot="10800000">
          <a:off x="1691596" y="1928535"/>
          <a:ext cx="5979414" cy="742015"/>
        </a:xfrm>
        <a:prstGeom prst="homePlat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208" tIns="76200" rIns="142240" bIns="76200" numCol="1" spcCol="1270" anchor="ctr" anchorCtr="0">
          <a:noAutofit/>
        </a:bodyPr>
        <a:lstStyle/>
        <a:p>
          <a:pPr lvl="0" algn="ctr" defTabSz="889000">
            <a:lnSpc>
              <a:spcPct val="90000"/>
            </a:lnSpc>
            <a:spcBef>
              <a:spcPct val="0"/>
            </a:spcBef>
            <a:spcAft>
              <a:spcPct val="35000"/>
            </a:spcAft>
          </a:pPr>
          <a:r>
            <a:rPr lang="es-MX" sz="2000" kern="1200" smtClean="0">
              <a:latin typeface="Soberana Sans" panose="02000000000000000000" pitchFamily="50" charset="0"/>
            </a:rPr>
            <a:t>Impulsar las reformas necesarias para la homologación de los elementos del tipo penal de feminicidio</a:t>
          </a:r>
          <a:endParaRPr lang="es-MX" sz="2000" kern="1200" dirty="0">
            <a:latin typeface="Soberana Sans" panose="02000000000000000000" pitchFamily="50" charset="0"/>
          </a:endParaRPr>
        </a:p>
      </dsp:txBody>
      <dsp:txXfrm rot="10800000">
        <a:off x="1877100" y="1928535"/>
        <a:ext cx="5793910" cy="742015"/>
      </dsp:txXfrm>
    </dsp:sp>
    <dsp:sp modelId="{AE167592-5817-4092-8AEB-39611E462E26}">
      <dsp:nvSpPr>
        <dsp:cNvPr id="0" name=""/>
        <dsp:cNvSpPr/>
      </dsp:nvSpPr>
      <dsp:spPr>
        <a:xfrm>
          <a:off x="1320589" y="1928535"/>
          <a:ext cx="742015" cy="742015"/>
        </a:xfrm>
        <a:prstGeom prst="ellipse">
          <a:avLst/>
        </a:prstGeom>
        <a:blipFill rotWithShape="1">
          <a:blip xmlns:r="http://schemas.openxmlformats.org/officeDocument/2006/relationships" r:embed="rId1"/>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CDBCB-5E2E-4BB3-843A-3BCDBD92BC44}">
      <dsp:nvSpPr>
        <dsp:cNvPr id="0" name=""/>
        <dsp:cNvSpPr/>
      </dsp:nvSpPr>
      <dsp:spPr>
        <a:xfrm rot="10800000">
          <a:off x="1691596" y="2892048"/>
          <a:ext cx="5979414" cy="742015"/>
        </a:xfrm>
        <a:prstGeom prst="homePlat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208" tIns="76200" rIns="142240" bIns="76200" numCol="1" spcCol="1270" anchor="ctr" anchorCtr="0">
          <a:noAutofit/>
        </a:bodyPr>
        <a:lstStyle/>
        <a:p>
          <a:pPr lvl="0" algn="ctr" defTabSz="889000">
            <a:lnSpc>
              <a:spcPct val="90000"/>
            </a:lnSpc>
            <a:spcBef>
              <a:spcPct val="0"/>
            </a:spcBef>
            <a:spcAft>
              <a:spcPct val="35000"/>
            </a:spcAft>
          </a:pPr>
          <a:r>
            <a:rPr lang="es-MX" sz="2000" kern="1200" smtClean="0">
              <a:latin typeface="Soberana Sans" panose="02000000000000000000" pitchFamily="50" charset="0"/>
            </a:rPr>
            <a:t>Adoptar e implementar de forma inmediata los protocolos de actuación que actualmente existen en el país. </a:t>
          </a:r>
          <a:endParaRPr lang="es-MX" sz="2000" kern="1200" dirty="0">
            <a:latin typeface="Soberana Sans" panose="02000000000000000000" pitchFamily="50" charset="0"/>
          </a:endParaRPr>
        </a:p>
      </dsp:txBody>
      <dsp:txXfrm rot="10800000">
        <a:off x="1877100" y="2892048"/>
        <a:ext cx="5793910" cy="742015"/>
      </dsp:txXfrm>
    </dsp:sp>
    <dsp:sp modelId="{00DBB652-0041-4D3B-8597-2FCCC459680B}">
      <dsp:nvSpPr>
        <dsp:cNvPr id="0" name=""/>
        <dsp:cNvSpPr/>
      </dsp:nvSpPr>
      <dsp:spPr>
        <a:xfrm>
          <a:off x="1320589" y="2892048"/>
          <a:ext cx="742015" cy="742015"/>
        </a:xfrm>
        <a:prstGeom prst="ellipse">
          <a:avLst/>
        </a:prstGeom>
        <a:blipFill rotWithShape="1">
          <a:blip xmlns:r="http://schemas.openxmlformats.org/officeDocument/2006/relationships" r:embed="rId1"/>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B8215A-CE20-4892-8AD8-0BE1E3B0786B}">
      <dsp:nvSpPr>
        <dsp:cNvPr id="0" name=""/>
        <dsp:cNvSpPr/>
      </dsp:nvSpPr>
      <dsp:spPr>
        <a:xfrm rot="10800000">
          <a:off x="1691596" y="3855561"/>
          <a:ext cx="5979414" cy="742015"/>
        </a:xfrm>
        <a:prstGeom prst="homePlat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208" tIns="76200" rIns="142240" bIns="76200" numCol="1" spcCol="1270" anchor="ctr" anchorCtr="0">
          <a:noAutofit/>
        </a:bodyPr>
        <a:lstStyle/>
        <a:p>
          <a:pPr lvl="0" algn="ctr" defTabSz="889000">
            <a:lnSpc>
              <a:spcPct val="90000"/>
            </a:lnSpc>
            <a:spcBef>
              <a:spcPct val="0"/>
            </a:spcBef>
            <a:spcAft>
              <a:spcPct val="35000"/>
            </a:spcAft>
          </a:pPr>
          <a:r>
            <a:rPr lang="es-MX" sz="2000" kern="1200" smtClean="0">
              <a:latin typeface="Soberana Sans" panose="02000000000000000000" pitchFamily="50" charset="0"/>
            </a:rPr>
            <a:t>Crear o reforzar un sistema de recolección de datos sobre niñas y mujeres desaparecidas</a:t>
          </a:r>
          <a:endParaRPr lang="es-MX" sz="2000" kern="1200" dirty="0">
            <a:latin typeface="Soberana Sans" panose="02000000000000000000" pitchFamily="50" charset="0"/>
          </a:endParaRPr>
        </a:p>
      </dsp:txBody>
      <dsp:txXfrm rot="10800000">
        <a:off x="1877100" y="3855561"/>
        <a:ext cx="5793910" cy="742015"/>
      </dsp:txXfrm>
    </dsp:sp>
    <dsp:sp modelId="{3D4A0572-C697-452B-9E06-CAD1E0B04241}">
      <dsp:nvSpPr>
        <dsp:cNvPr id="0" name=""/>
        <dsp:cNvSpPr/>
      </dsp:nvSpPr>
      <dsp:spPr>
        <a:xfrm>
          <a:off x="1320589" y="3855561"/>
          <a:ext cx="742015" cy="742015"/>
        </a:xfrm>
        <a:prstGeom prst="ellipse">
          <a:avLst/>
        </a:prstGeom>
        <a:blipFill rotWithShape="1">
          <a:blip xmlns:r="http://schemas.openxmlformats.org/officeDocument/2006/relationships" r:embed="rId1"/>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B76FD2-99B6-4C5A-B05E-0D32857CAFAF}">
      <dsp:nvSpPr>
        <dsp:cNvPr id="0" name=""/>
        <dsp:cNvSpPr/>
      </dsp:nvSpPr>
      <dsp:spPr>
        <a:xfrm rot="10800000">
          <a:off x="1691596" y="4819074"/>
          <a:ext cx="5979414" cy="742015"/>
        </a:xfrm>
        <a:prstGeom prst="homePlat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208" tIns="76200" rIns="142240" bIns="76200" numCol="1" spcCol="1270" anchor="ctr" anchorCtr="0">
          <a:noAutofit/>
        </a:bodyPr>
        <a:lstStyle/>
        <a:p>
          <a:pPr lvl="0" algn="ctr" defTabSz="889000">
            <a:lnSpc>
              <a:spcPct val="90000"/>
            </a:lnSpc>
            <a:spcBef>
              <a:spcPct val="0"/>
            </a:spcBef>
            <a:spcAft>
              <a:spcPct val="35000"/>
            </a:spcAft>
          </a:pPr>
          <a:r>
            <a:rPr lang="es-MX" sz="2000" kern="1200" smtClean="0">
              <a:latin typeface="Soberana Sans" panose="02000000000000000000" pitchFamily="50" charset="0"/>
            </a:rPr>
            <a:t>Emitir de manera inmediata órdenes de protección a las mujeres en situación de violencia</a:t>
          </a:r>
          <a:endParaRPr lang="es-MX" sz="2000" kern="1200" dirty="0">
            <a:latin typeface="Soberana Sans" panose="02000000000000000000" pitchFamily="50" charset="0"/>
          </a:endParaRPr>
        </a:p>
      </dsp:txBody>
      <dsp:txXfrm rot="10800000">
        <a:off x="1877100" y="4819074"/>
        <a:ext cx="5793910" cy="742015"/>
      </dsp:txXfrm>
    </dsp:sp>
    <dsp:sp modelId="{D030B543-3C07-4B33-BD2B-FC8F542C3C03}">
      <dsp:nvSpPr>
        <dsp:cNvPr id="0" name=""/>
        <dsp:cNvSpPr/>
      </dsp:nvSpPr>
      <dsp:spPr>
        <a:xfrm>
          <a:off x="1320589" y="4819074"/>
          <a:ext cx="742015" cy="742015"/>
        </a:xfrm>
        <a:prstGeom prst="ellipse">
          <a:avLst/>
        </a:prstGeom>
        <a:blipFill rotWithShape="1">
          <a:blip xmlns:r="http://schemas.openxmlformats.org/officeDocument/2006/relationships" r:embed="rId1"/>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3037524" cy="464662"/>
          </a:xfrm>
          <a:prstGeom prst="rect">
            <a:avLst/>
          </a:prstGeom>
        </p:spPr>
        <p:txBody>
          <a:bodyPr vert="horz" lIns="90352" tIns="45175" rIns="90352" bIns="45175" rtlCol="0"/>
          <a:lstStyle>
            <a:lvl1pPr algn="l">
              <a:defRPr sz="1200"/>
            </a:lvl1pPr>
          </a:lstStyle>
          <a:p>
            <a:endParaRPr lang="es-MX"/>
          </a:p>
        </p:txBody>
      </p:sp>
      <p:sp>
        <p:nvSpPr>
          <p:cNvPr id="3" name="2 Marcador de fecha"/>
          <p:cNvSpPr>
            <a:spLocks noGrp="1"/>
          </p:cNvSpPr>
          <p:nvPr>
            <p:ph type="dt" sz="quarter" idx="1"/>
          </p:nvPr>
        </p:nvSpPr>
        <p:spPr>
          <a:xfrm>
            <a:off x="3971294" y="1"/>
            <a:ext cx="3037524" cy="464662"/>
          </a:xfrm>
          <a:prstGeom prst="rect">
            <a:avLst/>
          </a:prstGeom>
        </p:spPr>
        <p:txBody>
          <a:bodyPr vert="horz" lIns="90352" tIns="45175" rIns="90352" bIns="45175" rtlCol="0"/>
          <a:lstStyle>
            <a:lvl1pPr algn="r">
              <a:defRPr sz="1200"/>
            </a:lvl1pPr>
          </a:lstStyle>
          <a:p>
            <a:fld id="{452DADAE-71B9-4430-A4BE-53A17559ADB4}" type="datetimeFigureOut">
              <a:rPr lang="es-MX" smtClean="0"/>
              <a:t>08/07/2015</a:t>
            </a:fld>
            <a:endParaRPr lang="es-MX"/>
          </a:p>
        </p:txBody>
      </p:sp>
      <p:sp>
        <p:nvSpPr>
          <p:cNvPr id="4" name="3 Marcador de pie de página"/>
          <p:cNvSpPr>
            <a:spLocks noGrp="1"/>
          </p:cNvSpPr>
          <p:nvPr>
            <p:ph type="ftr" sz="quarter" idx="2"/>
          </p:nvPr>
        </p:nvSpPr>
        <p:spPr>
          <a:xfrm>
            <a:off x="2" y="8830155"/>
            <a:ext cx="3037524" cy="464662"/>
          </a:xfrm>
          <a:prstGeom prst="rect">
            <a:avLst/>
          </a:prstGeom>
        </p:spPr>
        <p:txBody>
          <a:bodyPr vert="horz" lIns="90352" tIns="45175" rIns="90352" bIns="45175"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71294" y="8830155"/>
            <a:ext cx="3037524" cy="464662"/>
          </a:xfrm>
          <a:prstGeom prst="rect">
            <a:avLst/>
          </a:prstGeom>
        </p:spPr>
        <p:txBody>
          <a:bodyPr vert="horz" lIns="90352" tIns="45175" rIns="90352" bIns="45175" rtlCol="0" anchor="b"/>
          <a:lstStyle>
            <a:lvl1pPr algn="r">
              <a:defRPr sz="1200"/>
            </a:lvl1pPr>
          </a:lstStyle>
          <a:p>
            <a:fld id="{3BDDD062-47C9-4F59-8C23-1CBF70CB8F9E}" type="slidenum">
              <a:rPr lang="es-MX" smtClean="0"/>
              <a:t>‹Nº›</a:t>
            </a:fld>
            <a:endParaRPr lang="es-MX"/>
          </a:p>
        </p:txBody>
      </p:sp>
    </p:spTree>
    <p:extLst>
      <p:ext uri="{BB962C8B-B14F-4D97-AF65-F5344CB8AC3E}">
        <p14:creationId xmlns:p14="http://schemas.microsoft.com/office/powerpoint/2010/main" val="55278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2"/>
            <a:ext cx="3037840" cy="465137"/>
          </a:xfrm>
          <a:prstGeom prst="rect">
            <a:avLst/>
          </a:prstGeom>
        </p:spPr>
        <p:txBody>
          <a:bodyPr vert="horz" lIns="91319" tIns="45660" rIns="91319" bIns="45660" rtlCol="0"/>
          <a:lstStyle>
            <a:lvl1pPr algn="l">
              <a:defRPr sz="1200"/>
            </a:lvl1pPr>
          </a:lstStyle>
          <a:p>
            <a:endParaRPr lang="es-MX"/>
          </a:p>
        </p:txBody>
      </p:sp>
      <p:sp>
        <p:nvSpPr>
          <p:cNvPr id="3" name="2 Marcador de fecha"/>
          <p:cNvSpPr>
            <a:spLocks noGrp="1"/>
          </p:cNvSpPr>
          <p:nvPr>
            <p:ph type="dt" idx="1"/>
          </p:nvPr>
        </p:nvSpPr>
        <p:spPr>
          <a:xfrm>
            <a:off x="3970939" y="2"/>
            <a:ext cx="3037840" cy="465137"/>
          </a:xfrm>
          <a:prstGeom prst="rect">
            <a:avLst/>
          </a:prstGeom>
        </p:spPr>
        <p:txBody>
          <a:bodyPr vert="horz" lIns="91319" tIns="45660" rIns="91319" bIns="45660" rtlCol="0"/>
          <a:lstStyle>
            <a:lvl1pPr algn="r">
              <a:defRPr sz="1200"/>
            </a:lvl1pPr>
          </a:lstStyle>
          <a:p>
            <a:fld id="{92B02236-86EE-42E0-9080-D8BEF63EF277}" type="datetimeFigureOut">
              <a:rPr lang="es-MX" smtClean="0"/>
              <a:t>08/07/2015</a:t>
            </a:fld>
            <a:endParaRPr lang="es-MX"/>
          </a:p>
        </p:txBody>
      </p:sp>
      <p:sp>
        <p:nvSpPr>
          <p:cNvPr id="4" name="3 Marcador de imagen de diapositiva"/>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1319" tIns="45660" rIns="91319" bIns="45660" rtlCol="0" anchor="ctr"/>
          <a:lstStyle/>
          <a:p>
            <a:endParaRPr lang="es-MX"/>
          </a:p>
        </p:txBody>
      </p:sp>
      <p:sp>
        <p:nvSpPr>
          <p:cNvPr id="5" name="4 Marcador de notas"/>
          <p:cNvSpPr>
            <a:spLocks noGrp="1"/>
          </p:cNvSpPr>
          <p:nvPr>
            <p:ph type="body" sz="quarter" idx="3"/>
          </p:nvPr>
        </p:nvSpPr>
        <p:spPr>
          <a:xfrm>
            <a:off x="701040" y="4416427"/>
            <a:ext cx="5608320" cy="4183063"/>
          </a:xfrm>
          <a:prstGeom prst="rect">
            <a:avLst/>
          </a:prstGeom>
        </p:spPr>
        <p:txBody>
          <a:bodyPr vert="horz" lIns="91319" tIns="45660" rIns="91319" bIns="4566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2" y="8829679"/>
            <a:ext cx="3037840" cy="465137"/>
          </a:xfrm>
          <a:prstGeom prst="rect">
            <a:avLst/>
          </a:prstGeom>
        </p:spPr>
        <p:txBody>
          <a:bodyPr vert="horz" lIns="91319" tIns="45660" rIns="91319" bIns="4566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9" y="8829679"/>
            <a:ext cx="3037840" cy="465137"/>
          </a:xfrm>
          <a:prstGeom prst="rect">
            <a:avLst/>
          </a:prstGeom>
        </p:spPr>
        <p:txBody>
          <a:bodyPr vert="horz" lIns="91319" tIns="45660" rIns="91319" bIns="45660" rtlCol="0" anchor="b"/>
          <a:lstStyle>
            <a:lvl1pPr algn="r">
              <a:defRPr sz="1200"/>
            </a:lvl1pPr>
          </a:lstStyle>
          <a:p>
            <a:fld id="{C1942065-DCE5-44CF-AA7E-A8AF0AF7D028}" type="slidenum">
              <a:rPr lang="es-MX" smtClean="0"/>
              <a:t>‹Nº›</a:t>
            </a:fld>
            <a:endParaRPr lang="es-MX"/>
          </a:p>
        </p:txBody>
      </p:sp>
    </p:spTree>
    <p:extLst>
      <p:ext uri="{BB962C8B-B14F-4D97-AF65-F5344CB8AC3E}">
        <p14:creationId xmlns:p14="http://schemas.microsoft.com/office/powerpoint/2010/main" val="426325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1942065-DCE5-44CF-AA7E-A8AF0AF7D028}" type="slidenum">
              <a:rPr lang="es-MX" smtClean="0"/>
              <a:t>11</a:t>
            </a:fld>
            <a:endParaRPr lang="es-MX"/>
          </a:p>
        </p:txBody>
      </p:sp>
    </p:spTree>
    <p:extLst>
      <p:ext uri="{BB962C8B-B14F-4D97-AF65-F5344CB8AC3E}">
        <p14:creationId xmlns:p14="http://schemas.microsoft.com/office/powerpoint/2010/main" val="1240776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smtClean="0"/>
          </a:p>
        </p:txBody>
      </p:sp>
      <p:sp>
        <p:nvSpPr>
          <p:cNvPr id="4" name="3 Marcador de número de diapositiva"/>
          <p:cNvSpPr>
            <a:spLocks noGrp="1"/>
          </p:cNvSpPr>
          <p:nvPr>
            <p:ph type="sldNum" sz="quarter" idx="10"/>
          </p:nvPr>
        </p:nvSpPr>
        <p:spPr/>
        <p:txBody>
          <a:bodyPr/>
          <a:lstStyle/>
          <a:p>
            <a:fld id="{C1942065-DCE5-44CF-AA7E-A8AF0AF7D028}" type="slidenum">
              <a:rPr lang="es-MX" smtClean="0"/>
              <a:t>12</a:t>
            </a:fld>
            <a:endParaRPr lang="es-MX"/>
          </a:p>
        </p:txBody>
      </p:sp>
    </p:spTree>
    <p:extLst>
      <p:ext uri="{BB962C8B-B14F-4D97-AF65-F5344CB8AC3E}">
        <p14:creationId xmlns:p14="http://schemas.microsoft.com/office/powerpoint/2010/main" val="2592632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C82D898-525A-4814-8958-F96DEE8C2EA2}" type="datetime1">
              <a:rPr lang="es-ES" smtClean="0"/>
              <a:t>08/07/2015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221889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6437DE89-E4F6-48E0-8D49-A16E9C6F7AFA}" type="datetime1">
              <a:rPr lang="es-ES" smtClean="0"/>
              <a:t>08/07/2015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1036074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8E3B13ED-6748-41B7-9B35-B1544BE36894}" type="datetime1">
              <a:rPr lang="es-ES" smtClean="0"/>
              <a:t>08/07/2015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224084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2080966C-5597-419C-B4EC-02D20EDB2875}" type="datetime1">
              <a:rPr lang="es-ES" smtClean="0"/>
              <a:t>08/07/2015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395561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AA73F681-0F87-4C8D-9AC1-B0A284E79994}" type="datetime1">
              <a:rPr lang="es-ES" smtClean="0"/>
              <a:t>08/07/2015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298711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38C59BDB-65CC-41A9-AE87-217BFFEB19FD}" type="datetime1">
              <a:rPr lang="es-ES" smtClean="0"/>
              <a:t>08/07/2015</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194772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5ADD76A-F1C8-4C84-95AC-14A1F9DD68AE}" type="datetime1">
              <a:rPr lang="es-ES" smtClean="0"/>
              <a:t>08/07/2015</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326040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77E4A987-0E95-4EEB-8734-F2CA7B400BC5}" type="datetime1">
              <a:rPr lang="es-ES" smtClean="0"/>
              <a:t>08/07/2015</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82160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F097D009-1814-438E-AD43-70B6318AC7B2}" type="datetime1">
              <a:rPr lang="es-ES" smtClean="0"/>
              <a:t>08/07/2015</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237152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4253435-246D-41D4-A677-42223337D253}" type="datetime1">
              <a:rPr lang="es-ES" smtClean="0"/>
              <a:t>08/07/2015</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152042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E419E83D-DBC6-4E04-8835-04F0D6FF66EB}" type="datetime1">
              <a:rPr lang="es-ES" smtClean="0"/>
              <a:t>08/07/2015</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99DA6CB3-A893-4B40-8512-2CAE424D7043}" type="slidenum">
              <a:rPr lang="es-ES" smtClean="0"/>
              <a:t>‹Nº›</a:t>
            </a:fld>
            <a:endParaRPr lang="es-ES"/>
          </a:p>
        </p:txBody>
      </p:sp>
    </p:spTree>
    <p:extLst>
      <p:ext uri="{BB962C8B-B14F-4D97-AF65-F5344CB8AC3E}">
        <p14:creationId xmlns:p14="http://schemas.microsoft.com/office/powerpoint/2010/main" val="364995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536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492918" y="1828800"/>
            <a:ext cx="8153400" cy="2492990"/>
          </a:xfrm>
          <a:prstGeom prst="rect">
            <a:avLst/>
          </a:prstGeom>
          <a:noFill/>
        </p:spPr>
        <p:txBody>
          <a:bodyPr wrap="square" rtlCol="0">
            <a:spAutoFit/>
          </a:bodyPr>
          <a:lstStyle/>
          <a:p>
            <a:pPr algn="ctr"/>
            <a:r>
              <a:rPr lang="es-MX" altLang="es-MX" sz="4800" b="1" cap="small" dirty="0" smtClean="0">
                <a:solidFill>
                  <a:schemeClr val="tx1">
                    <a:lumMod val="50000"/>
                    <a:lumOff val="50000"/>
                  </a:schemeClr>
                </a:solidFill>
                <a:latin typeface="Soberana Sans" pitchFamily="50" charset="0"/>
                <a:cs typeface="Arial" panose="020B0604020202020204" pitchFamily="34" charset="0"/>
              </a:rPr>
              <a:t>Agenda Nacional</a:t>
            </a:r>
          </a:p>
          <a:p>
            <a:pPr algn="ctr"/>
            <a:r>
              <a:rPr lang="es-MX" altLang="es-MX" sz="3600" cap="small" dirty="0" smtClean="0">
                <a:solidFill>
                  <a:schemeClr val="accent4"/>
                </a:solidFill>
                <a:latin typeface="Soberana Sans" pitchFamily="50" charset="0"/>
                <a:cs typeface="Arial" panose="020B0604020202020204" pitchFamily="34" charset="0"/>
              </a:rPr>
              <a:t>para</a:t>
            </a:r>
            <a:r>
              <a:rPr lang="es-MX" altLang="es-MX" sz="3600" b="1" cap="small" dirty="0" smtClean="0">
                <a:solidFill>
                  <a:schemeClr val="accent4"/>
                </a:solidFill>
                <a:latin typeface="Soberana Sans" pitchFamily="50" charset="0"/>
                <a:cs typeface="Arial" panose="020B0604020202020204" pitchFamily="34" charset="0"/>
              </a:rPr>
              <a:t> prevenir </a:t>
            </a:r>
            <a:r>
              <a:rPr lang="es-MX" altLang="es-MX" sz="3600" cap="small" dirty="0" smtClean="0">
                <a:solidFill>
                  <a:schemeClr val="accent4"/>
                </a:solidFill>
                <a:latin typeface="Soberana Sans" pitchFamily="50" charset="0"/>
                <a:cs typeface="Arial" panose="020B0604020202020204" pitchFamily="34" charset="0"/>
              </a:rPr>
              <a:t>y</a:t>
            </a:r>
            <a:r>
              <a:rPr lang="es-MX" altLang="es-MX" sz="3600" b="1" cap="small" dirty="0" smtClean="0">
                <a:solidFill>
                  <a:schemeClr val="accent4"/>
                </a:solidFill>
                <a:latin typeface="Soberana Sans" pitchFamily="50" charset="0"/>
                <a:cs typeface="Arial" panose="020B0604020202020204" pitchFamily="34" charset="0"/>
              </a:rPr>
              <a:t> erradicar </a:t>
            </a:r>
          </a:p>
          <a:p>
            <a:pPr algn="ctr"/>
            <a:r>
              <a:rPr lang="es-MX" altLang="es-MX" sz="3600" cap="small" dirty="0" smtClean="0">
                <a:solidFill>
                  <a:schemeClr val="accent4"/>
                </a:solidFill>
                <a:latin typeface="Soberana Sans" pitchFamily="50" charset="0"/>
                <a:cs typeface="Arial" panose="020B0604020202020204" pitchFamily="34" charset="0"/>
              </a:rPr>
              <a:t>La</a:t>
            </a:r>
            <a:r>
              <a:rPr lang="es-MX" altLang="es-MX" sz="3600" b="1" cap="small" dirty="0" smtClean="0">
                <a:solidFill>
                  <a:schemeClr val="accent4"/>
                </a:solidFill>
                <a:latin typeface="Soberana Sans" pitchFamily="50" charset="0"/>
                <a:cs typeface="Arial" panose="020B0604020202020204" pitchFamily="34" charset="0"/>
              </a:rPr>
              <a:t> Violencia </a:t>
            </a:r>
            <a:r>
              <a:rPr lang="es-MX" altLang="es-MX" sz="3600" cap="small" dirty="0">
                <a:solidFill>
                  <a:schemeClr val="accent4"/>
                </a:solidFill>
                <a:latin typeface="Soberana Sans" pitchFamily="50" charset="0"/>
                <a:cs typeface="Arial" panose="020B0604020202020204" pitchFamily="34" charset="0"/>
              </a:rPr>
              <a:t>de</a:t>
            </a:r>
            <a:r>
              <a:rPr lang="es-MX" altLang="es-MX" sz="3600" b="1" cap="small" dirty="0">
                <a:solidFill>
                  <a:schemeClr val="accent4"/>
                </a:solidFill>
                <a:latin typeface="Soberana Sans" pitchFamily="50" charset="0"/>
                <a:cs typeface="Arial" panose="020B0604020202020204" pitchFamily="34" charset="0"/>
              </a:rPr>
              <a:t> </a:t>
            </a:r>
            <a:r>
              <a:rPr lang="es-MX" altLang="es-MX" sz="3600" b="1" cap="small" dirty="0" smtClean="0">
                <a:solidFill>
                  <a:schemeClr val="accent4"/>
                </a:solidFill>
                <a:latin typeface="Soberana Sans" pitchFamily="50" charset="0"/>
                <a:cs typeface="Arial" panose="020B0604020202020204" pitchFamily="34" charset="0"/>
              </a:rPr>
              <a:t>Género</a:t>
            </a:r>
          </a:p>
          <a:p>
            <a:pPr algn="ctr"/>
            <a:r>
              <a:rPr lang="es-MX" altLang="es-MX" sz="3600" cap="small" dirty="0" smtClean="0">
                <a:solidFill>
                  <a:schemeClr val="accent4"/>
                </a:solidFill>
                <a:latin typeface="Soberana Sans" pitchFamily="50" charset="0"/>
                <a:cs typeface="Arial" panose="020B0604020202020204" pitchFamily="34" charset="0"/>
              </a:rPr>
              <a:t>contra </a:t>
            </a:r>
            <a:r>
              <a:rPr lang="es-MX" altLang="es-MX" sz="3600" cap="small" dirty="0">
                <a:solidFill>
                  <a:schemeClr val="accent4"/>
                </a:solidFill>
                <a:latin typeface="Soberana Sans" pitchFamily="50" charset="0"/>
                <a:cs typeface="Arial" panose="020B0604020202020204" pitchFamily="34" charset="0"/>
              </a:rPr>
              <a:t>las </a:t>
            </a:r>
            <a:r>
              <a:rPr lang="es-MX" altLang="es-MX" sz="3600" b="1" cap="small" dirty="0" smtClean="0">
                <a:solidFill>
                  <a:schemeClr val="accent4"/>
                </a:solidFill>
                <a:latin typeface="Soberana Sans" pitchFamily="50" charset="0"/>
                <a:cs typeface="Arial" panose="020B0604020202020204" pitchFamily="34" charset="0"/>
              </a:rPr>
              <a:t>Mujeres</a:t>
            </a:r>
            <a:endParaRPr lang="es-MX" altLang="es-MX" sz="3600" b="1" cap="small" dirty="0">
              <a:solidFill>
                <a:schemeClr val="accent4"/>
              </a:solidFill>
              <a:latin typeface="Soberana Sans" pitchFamily="50"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0"/>
            <a:ext cx="9139237"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190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Rectángulo"/>
          <p:cNvSpPr/>
          <p:nvPr/>
        </p:nvSpPr>
        <p:spPr>
          <a:xfrm>
            <a:off x="0" y="1219200"/>
            <a:ext cx="91440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Rectángulo"/>
          <p:cNvSpPr/>
          <p:nvPr/>
        </p:nvSpPr>
        <p:spPr>
          <a:xfrm>
            <a:off x="4648200" y="2516118"/>
            <a:ext cx="3752530" cy="3782646"/>
          </a:xfrm>
          <a:prstGeom prst="rect">
            <a:avLst/>
          </a:prstGeom>
          <a:solidFill>
            <a:schemeClr val="bg1"/>
          </a:solid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381000" y="1260901"/>
            <a:ext cx="8382000" cy="830997"/>
          </a:xfrm>
          <a:prstGeom prst="rect">
            <a:avLst/>
          </a:prstGeom>
          <a:noFill/>
        </p:spPr>
        <p:txBody>
          <a:bodyPr wrap="square" rtlCol="0">
            <a:spAutoFit/>
          </a:bodyPr>
          <a:lstStyle/>
          <a:p>
            <a:pPr lvl="0" algn="ctr"/>
            <a:r>
              <a:rPr lang="es-MX" sz="2400" b="1" cap="small" dirty="0" smtClean="0">
                <a:solidFill>
                  <a:schemeClr val="bg1"/>
                </a:solidFill>
                <a:latin typeface="Soberana Sans" pitchFamily="50" charset="0"/>
                <a:cs typeface="Arial" panose="020B0604020202020204" pitchFamily="34" charset="0"/>
              </a:rPr>
              <a:t>Creación o fortalecimiento de los Bancos Estatales</a:t>
            </a:r>
          </a:p>
          <a:p>
            <a:pPr lvl="0" algn="ctr"/>
            <a:r>
              <a:rPr lang="es-MX" sz="2400" b="1" cap="small" dirty="0" smtClean="0">
                <a:solidFill>
                  <a:schemeClr val="bg1"/>
                </a:solidFill>
                <a:latin typeface="Soberana Sans" pitchFamily="50" charset="0"/>
                <a:cs typeface="Arial" panose="020B0604020202020204" pitchFamily="34" charset="0"/>
              </a:rPr>
              <a:t>de </a:t>
            </a:r>
            <a:r>
              <a:rPr lang="es-MX" sz="2400" b="1" cap="small" dirty="0">
                <a:solidFill>
                  <a:schemeClr val="bg1"/>
                </a:solidFill>
                <a:latin typeface="Soberana Sans" pitchFamily="50" charset="0"/>
                <a:cs typeface="Arial" panose="020B0604020202020204" pitchFamily="34" charset="0"/>
              </a:rPr>
              <a:t>Datos sobre </a:t>
            </a:r>
            <a:r>
              <a:rPr lang="es-MX" sz="2400" b="1" cap="small" dirty="0" smtClean="0">
                <a:solidFill>
                  <a:schemeClr val="bg1"/>
                </a:solidFill>
                <a:latin typeface="Soberana Sans" pitchFamily="50" charset="0"/>
                <a:cs typeface="Arial" panose="020B0604020202020204" pitchFamily="34" charset="0"/>
              </a:rPr>
              <a:t>Violencia contra las Mujeres</a:t>
            </a:r>
            <a:endParaRPr lang="es-MX" sz="2400" cap="small" dirty="0">
              <a:solidFill>
                <a:schemeClr val="bg1"/>
              </a:solidFill>
              <a:latin typeface="Soberana Sans" pitchFamily="50" charset="0"/>
              <a:cs typeface="Arial" panose="020B0604020202020204" pitchFamily="34" charset="0"/>
            </a:endParaRPr>
          </a:p>
        </p:txBody>
      </p:sp>
      <p:sp>
        <p:nvSpPr>
          <p:cNvPr id="2" name="1 CuadroTexto"/>
          <p:cNvSpPr txBox="1"/>
          <p:nvPr/>
        </p:nvSpPr>
        <p:spPr>
          <a:xfrm>
            <a:off x="1224201" y="3544431"/>
            <a:ext cx="2771935" cy="2246769"/>
          </a:xfrm>
          <a:prstGeom prst="rect">
            <a:avLst/>
          </a:prstGeom>
          <a:noFill/>
        </p:spPr>
        <p:txBody>
          <a:bodyPr wrap="square" rtlCol="0">
            <a:spAutoFit/>
          </a:bodyPr>
          <a:lstStyle/>
          <a:p>
            <a:pPr marL="171450" lvl="0" indent="-171450" algn="just">
              <a:buClr>
                <a:schemeClr val="accent5"/>
              </a:buClr>
              <a:buFont typeface="Arial" panose="020B0604020202020204" pitchFamily="34" charset="0"/>
              <a:buChar char="•"/>
            </a:pPr>
            <a:r>
              <a:rPr lang="es-ES" sz="1000" dirty="0">
                <a:latin typeface="Soberana Sans" pitchFamily="50" charset="0"/>
                <a:cs typeface="Arial"/>
              </a:rPr>
              <a:t>En algunos estados no se cuenta con un banco estatal de datos sobre casos de violencia contra las mujeres o bien los mismos no se encuentran en operación.</a:t>
            </a:r>
          </a:p>
          <a:p>
            <a:pPr lvl="0" algn="just"/>
            <a:endParaRPr lang="es-ES" sz="1000" dirty="0">
              <a:latin typeface="Soberana Sans" pitchFamily="50" charset="0"/>
              <a:cs typeface="Arial"/>
            </a:endParaRPr>
          </a:p>
          <a:p>
            <a:pPr marL="171450" lvl="0" indent="-171450" algn="just">
              <a:buClr>
                <a:schemeClr val="accent5"/>
              </a:buClr>
              <a:buFont typeface="Arial" panose="020B0604020202020204" pitchFamily="34" charset="0"/>
              <a:buChar char="•"/>
            </a:pPr>
            <a:r>
              <a:rPr lang="es-ES" sz="1000" dirty="0">
                <a:latin typeface="Soberana Sans" pitchFamily="50" charset="0"/>
                <a:cs typeface="Arial"/>
              </a:rPr>
              <a:t>Aquellas entidades que cuentan con un banco de datos no tienen la información actualizada de casos de violencia contra las mujeres.</a:t>
            </a:r>
          </a:p>
          <a:p>
            <a:pPr lvl="0" algn="just"/>
            <a:endParaRPr lang="es-ES" sz="1000" dirty="0">
              <a:latin typeface="Soberana Sans" pitchFamily="50" charset="0"/>
              <a:cs typeface="Arial"/>
            </a:endParaRPr>
          </a:p>
          <a:p>
            <a:pPr marL="171450" lvl="0" indent="-171450" algn="just">
              <a:buClr>
                <a:schemeClr val="accent5"/>
              </a:buClr>
              <a:buFont typeface="Arial" panose="020B0604020202020204" pitchFamily="34" charset="0"/>
              <a:buChar char="•"/>
            </a:pPr>
            <a:r>
              <a:rPr lang="es-ES" sz="1000" dirty="0">
                <a:latin typeface="Soberana Sans" pitchFamily="50" charset="0"/>
                <a:cs typeface="Arial"/>
              </a:rPr>
              <a:t>Es frecuente que la información no esté sistematizada en función a clasificaciones específicas que permitan dar seguimiento a los casos de violencia</a:t>
            </a:r>
            <a:r>
              <a:rPr lang="es-ES" sz="1000" dirty="0" smtClean="0">
                <a:latin typeface="Soberana Sans" pitchFamily="50" charset="0"/>
                <a:cs typeface="Arial"/>
              </a:rPr>
              <a:t>.</a:t>
            </a:r>
            <a:endParaRPr lang="es-ES" sz="1000" dirty="0">
              <a:latin typeface="Soberana Sans" pitchFamily="50" charset="0"/>
              <a:cs typeface="Arial"/>
            </a:endParaRPr>
          </a:p>
        </p:txBody>
      </p:sp>
      <p:sp>
        <p:nvSpPr>
          <p:cNvPr id="3" name="2 CuadroTexto"/>
          <p:cNvSpPr txBox="1"/>
          <p:nvPr/>
        </p:nvSpPr>
        <p:spPr>
          <a:xfrm>
            <a:off x="4886165" y="2590800"/>
            <a:ext cx="3276600" cy="3631763"/>
          </a:xfrm>
          <a:prstGeom prst="rect">
            <a:avLst/>
          </a:prstGeom>
          <a:noFill/>
        </p:spPr>
        <p:txBody>
          <a:bodyPr wrap="square" rtlCol="0">
            <a:spAutoFit/>
          </a:bodyPr>
          <a:lstStyle/>
          <a:p>
            <a:pPr lvl="0" algn="just">
              <a:buClr>
                <a:schemeClr val="accent4"/>
              </a:buClr>
            </a:pPr>
            <a:r>
              <a:rPr lang="es-ES" sz="1000" dirty="0">
                <a:latin typeface="Soberana Sans" pitchFamily="50" charset="0"/>
                <a:cs typeface="Arial"/>
              </a:rPr>
              <a:t>Con el propósito </a:t>
            </a:r>
            <a:r>
              <a:rPr lang="es-ES" sz="1000" dirty="0" smtClean="0">
                <a:latin typeface="Soberana Sans" pitchFamily="50" charset="0"/>
                <a:cs typeface="Arial"/>
              </a:rPr>
              <a:t>de dimensionar </a:t>
            </a:r>
            <a:r>
              <a:rPr lang="es-ES" sz="1000" dirty="0">
                <a:latin typeface="Soberana Sans" pitchFamily="50" charset="0"/>
                <a:cs typeface="Arial"/>
              </a:rPr>
              <a:t>la problemática de violencia contra las mujeres </a:t>
            </a:r>
            <a:r>
              <a:rPr lang="es-ES" sz="1000" dirty="0" smtClean="0">
                <a:latin typeface="Soberana Sans" pitchFamily="50" charset="0"/>
                <a:cs typeface="Arial"/>
              </a:rPr>
              <a:t>y </a:t>
            </a:r>
            <a:r>
              <a:rPr lang="es-ES" sz="1000" dirty="0">
                <a:latin typeface="Soberana Sans" pitchFamily="50" charset="0"/>
                <a:cs typeface="Arial"/>
              </a:rPr>
              <a:t>así estar en condiciones de </a:t>
            </a:r>
            <a:r>
              <a:rPr lang="es-MX" sz="1000" dirty="0">
                <a:latin typeface="Soberana Sans" pitchFamily="50" charset="0"/>
                <a:cs typeface="Arial"/>
              </a:rPr>
              <a:t>diseñar políticas públicas que permitan contrarrestar esta situación, se sugiere:</a:t>
            </a:r>
            <a:endParaRPr lang="es-ES" sz="1000" dirty="0">
              <a:latin typeface="Soberana Sans" pitchFamily="50" charset="0"/>
              <a:cs typeface="Arial"/>
            </a:endParaRPr>
          </a:p>
          <a:p>
            <a:pPr lvl="0" algn="just"/>
            <a:endParaRPr lang="es-ES" sz="1000" dirty="0">
              <a:latin typeface="Soberana Sans" pitchFamily="50" charset="0"/>
              <a:cs typeface="Arial"/>
            </a:endParaRPr>
          </a:p>
          <a:p>
            <a:pPr marL="171450" lvl="0" indent="-171450" algn="just">
              <a:buClr>
                <a:schemeClr val="accent4"/>
              </a:buClr>
              <a:buFont typeface="Arial" panose="020B0604020202020204" pitchFamily="34" charset="0"/>
              <a:buChar char="•"/>
            </a:pPr>
            <a:r>
              <a:rPr lang="es-MX" sz="1000" dirty="0">
                <a:latin typeface="Soberana Sans" pitchFamily="50" charset="0"/>
                <a:cs typeface="Arial"/>
              </a:rPr>
              <a:t>Crear una base de </a:t>
            </a:r>
            <a:r>
              <a:rPr lang="es-MX" sz="1000" dirty="0" smtClean="0">
                <a:latin typeface="Soberana Sans" pitchFamily="50" charset="0"/>
                <a:cs typeface="Arial"/>
              </a:rPr>
              <a:t>datos d</a:t>
            </a:r>
            <a:r>
              <a:rPr lang="es-ES" sz="1000" dirty="0" smtClean="0">
                <a:latin typeface="Soberana Sans" pitchFamily="50" charset="0"/>
                <a:cs typeface="Arial"/>
              </a:rPr>
              <a:t>e </a:t>
            </a:r>
            <a:r>
              <a:rPr lang="es-ES" sz="1000" dirty="0">
                <a:latin typeface="Soberana Sans" pitchFamily="50" charset="0"/>
                <a:cs typeface="Arial"/>
              </a:rPr>
              <a:t>información </a:t>
            </a:r>
            <a:r>
              <a:rPr lang="es-MX" sz="1000" dirty="0">
                <a:latin typeface="Soberana Sans" pitchFamily="50" charset="0"/>
                <a:cs typeface="Arial"/>
              </a:rPr>
              <a:t>estatal única que provea información específica sobre la violencia contra las </a:t>
            </a:r>
            <a:r>
              <a:rPr lang="es-MX" sz="1000" dirty="0" smtClean="0">
                <a:latin typeface="Soberana Sans" pitchFamily="50" charset="0"/>
                <a:cs typeface="Arial"/>
              </a:rPr>
              <a:t>mujeres, que sea compatible con el Banco Nacional.</a:t>
            </a:r>
            <a:endParaRPr lang="es-ES" sz="1000" dirty="0">
              <a:latin typeface="Soberana Sans" pitchFamily="50" charset="0"/>
              <a:cs typeface="Arial"/>
            </a:endParaRPr>
          </a:p>
          <a:p>
            <a:pPr lvl="0" algn="just"/>
            <a:endParaRPr lang="es-ES" sz="1000" dirty="0">
              <a:latin typeface="Soberana Sans" pitchFamily="50" charset="0"/>
              <a:cs typeface="Arial"/>
            </a:endParaRPr>
          </a:p>
          <a:p>
            <a:pPr marL="171450" lvl="0" indent="-171450" algn="just">
              <a:buClr>
                <a:schemeClr val="accent4"/>
              </a:buClr>
              <a:buFont typeface="Arial" panose="020B0604020202020204" pitchFamily="34" charset="0"/>
              <a:buChar char="•"/>
            </a:pPr>
            <a:r>
              <a:rPr lang="es-ES" sz="1000" dirty="0">
                <a:latin typeface="Soberana Sans" pitchFamily="50" charset="0"/>
                <a:cs typeface="Arial"/>
              </a:rPr>
              <a:t>Integrar adecuadamente la base de datos de acuerdo con la clasificación de tipos y modalidades de violencia que reconoce la Ley General de Acceso de las Mujeres a una Vida Libre de Violencia y los estándares internacionales en la materia.</a:t>
            </a:r>
            <a:endParaRPr lang="es-MX" sz="1000" dirty="0">
              <a:latin typeface="Soberana Sans" pitchFamily="50" charset="0"/>
              <a:cs typeface="Arial"/>
            </a:endParaRPr>
          </a:p>
          <a:p>
            <a:pPr lvl="0" algn="just"/>
            <a:endParaRPr lang="es-MX" sz="1000" dirty="0">
              <a:latin typeface="Soberana Sans" pitchFamily="50" charset="0"/>
              <a:cs typeface="Arial"/>
            </a:endParaRPr>
          </a:p>
          <a:p>
            <a:pPr marL="171450" lvl="0" indent="-171450" algn="just">
              <a:buClr>
                <a:schemeClr val="accent4"/>
              </a:buClr>
              <a:buFont typeface="Arial" panose="020B0604020202020204" pitchFamily="34" charset="0"/>
              <a:buChar char="•"/>
            </a:pPr>
            <a:r>
              <a:rPr lang="es-MX" sz="1000" dirty="0">
                <a:latin typeface="Soberana Sans" pitchFamily="50" charset="0"/>
                <a:cs typeface="Arial"/>
              </a:rPr>
              <a:t>Actualizar constantemente el banco de datos por parte de todas las instancias involucradas en la prevención, atención, sanción y erradicación de la violencia contra las mujeres, de manera que en él confluyan todos los casos de violencia ocurridos en la entidad</a:t>
            </a:r>
            <a:r>
              <a:rPr lang="es-MX" sz="1000" dirty="0" smtClean="0">
                <a:latin typeface="Soberana Sans" pitchFamily="50" charset="0"/>
                <a:cs typeface="Arial"/>
              </a:rPr>
              <a:t>.</a:t>
            </a:r>
            <a:endParaRPr lang="es-ES" sz="1000" dirty="0">
              <a:latin typeface="Soberana Sans" pitchFamily="50" charset="0"/>
              <a:cs typeface="Arial"/>
            </a:endParaRPr>
          </a:p>
        </p:txBody>
      </p:sp>
      <p:sp>
        <p:nvSpPr>
          <p:cNvPr id="13" name="12 Rectángulo"/>
          <p:cNvSpPr/>
          <p:nvPr/>
        </p:nvSpPr>
        <p:spPr>
          <a:xfrm>
            <a:off x="743270" y="2817882"/>
            <a:ext cx="3752530" cy="61111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24 CuadroTexto"/>
          <p:cNvSpPr txBox="1"/>
          <p:nvPr/>
        </p:nvSpPr>
        <p:spPr>
          <a:xfrm>
            <a:off x="762000" y="2813447"/>
            <a:ext cx="3733800" cy="615553"/>
          </a:xfrm>
          <a:prstGeom prst="rect">
            <a:avLst/>
          </a:prstGeom>
          <a:noFill/>
        </p:spPr>
        <p:txBody>
          <a:bodyPr wrap="square" rtlCol="0">
            <a:spAutoFit/>
          </a:bodyPr>
          <a:lstStyle/>
          <a:p>
            <a:pPr lvl="0" algn="ctr"/>
            <a:r>
              <a:rPr lang="es-ES" b="1" dirty="0" smtClean="0">
                <a:solidFill>
                  <a:schemeClr val="bg1"/>
                </a:solidFill>
                <a:latin typeface="Soberana Sans" pitchFamily="50" charset="0"/>
                <a:cs typeface="Arial"/>
              </a:rPr>
              <a:t>Problemática</a:t>
            </a:r>
          </a:p>
          <a:p>
            <a:pPr lvl="0" algn="ctr"/>
            <a:r>
              <a:rPr lang="es-ES" sz="1600" b="1" dirty="0" smtClean="0">
                <a:solidFill>
                  <a:schemeClr val="bg1"/>
                </a:solidFill>
                <a:latin typeface="Soberana Sans" pitchFamily="50" charset="0"/>
                <a:cs typeface="Arial"/>
              </a:rPr>
              <a:t>identificada</a:t>
            </a:r>
            <a:endParaRPr lang="es-ES" b="1" dirty="0">
              <a:solidFill>
                <a:schemeClr val="bg1"/>
              </a:solidFill>
              <a:latin typeface="Soberana Sans" pitchFamily="50" charset="0"/>
              <a:cs typeface="Arial"/>
            </a:endParaRPr>
          </a:p>
        </p:txBody>
      </p:sp>
      <p:sp>
        <p:nvSpPr>
          <p:cNvPr id="27" name="26 Rectángulo"/>
          <p:cNvSpPr/>
          <p:nvPr/>
        </p:nvSpPr>
        <p:spPr>
          <a:xfrm>
            <a:off x="4648200" y="2133600"/>
            <a:ext cx="3752530" cy="3825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CuadroTexto"/>
          <p:cNvSpPr txBox="1"/>
          <p:nvPr/>
        </p:nvSpPr>
        <p:spPr>
          <a:xfrm>
            <a:off x="5728201" y="2146786"/>
            <a:ext cx="1600200" cy="338554"/>
          </a:xfrm>
          <a:prstGeom prst="rect">
            <a:avLst/>
          </a:prstGeom>
          <a:noFill/>
        </p:spPr>
        <p:txBody>
          <a:bodyPr wrap="square" rtlCol="0">
            <a:spAutoFit/>
          </a:bodyPr>
          <a:lstStyle/>
          <a:p>
            <a:pPr lvl="0" algn="ctr"/>
            <a:r>
              <a:rPr lang="es-ES" sz="1600" b="1" dirty="0" smtClean="0">
                <a:solidFill>
                  <a:schemeClr val="bg1"/>
                </a:solidFill>
                <a:latin typeface="Soberana Sans" pitchFamily="50" charset="0"/>
                <a:cs typeface="Arial"/>
              </a:rPr>
              <a:t>Propuesta</a:t>
            </a:r>
            <a:endParaRPr lang="es-ES" b="1" dirty="0">
              <a:solidFill>
                <a:schemeClr val="bg1"/>
              </a:solidFill>
              <a:latin typeface="Soberana Sans" pitchFamily="50" charset="0"/>
              <a:cs typeface="Arial"/>
            </a:endParaRPr>
          </a:p>
        </p:txBody>
      </p:sp>
      <p:sp>
        <p:nvSpPr>
          <p:cNvPr id="29" name="28 Flecha abajo"/>
          <p:cNvSpPr/>
          <p:nvPr/>
        </p:nvSpPr>
        <p:spPr>
          <a:xfrm rot="16200000">
            <a:off x="728237" y="4146079"/>
            <a:ext cx="484632" cy="422074"/>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Elipse"/>
          <p:cNvSpPr/>
          <p:nvPr/>
        </p:nvSpPr>
        <p:spPr>
          <a:xfrm>
            <a:off x="762000" y="2667000"/>
            <a:ext cx="3733800" cy="3581400"/>
          </a:xfrm>
          <a:prstGeom prst="ellipse">
            <a:avLst/>
          </a:prstGeom>
          <a:noFill/>
          <a:ln>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Flecha abajo"/>
          <p:cNvSpPr/>
          <p:nvPr/>
        </p:nvSpPr>
        <p:spPr>
          <a:xfrm rot="16200000">
            <a:off x="4426421" y="4184179"/>
            <a:ext cx="484632" cy="345874"/>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10</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3181551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0" y="1226403"/>
            <a:ext cx="9144000" cy="954107"/>
          </a:xfrm>
          <a:prstGeom prst="rect">
            <a:avLst/>
          </a:prstGeom>
          <a:noFill/>
        </p:spPr>
        <p:txBody>
          <a:bodyPr wrap="square" rtlCol="0">
            <a:spAutoFit/>
          </a:bodyPr>
          <a:lstStyle/>
          <a:p>
            <a:pPr lvl="0" algn="ctr"/>
            <a:r>
              <a:rPr lang="es-MX" sz="2800" b="1" cap="small" dirty="0">
                <a:solidFill>
                  <a:schemeClr val="accent4"/>
                </a:solidFill>
                <a:latin typeface="Soberana Sans" pitchFamily="50" charset="0"/>
                <a:cs typeface="Arial" panose="020B0604020202020204" pitchFamily="34" charset="0"/>
              </a:rPr>
              <a:t>Asignación de </a:t>
            </a:r>
            <a:r>
              <a:rPr lang="es-MX" sz="2800" b="1" cap="small" dirty="0" smtClean="0">
                <a:solidFill>
                  <a:schemeClr val="accent4"/>
                </a:solidFill>
                <a:latin typeface="Soberana Sans" pitchFamily="50" charset="0"/>
                <a:cs typeface="Arial" panose="020B0604020202020204" pitchFamily="34" charset="0"/>
              </a:rPr>
              <a:t>Presupuestos</a:t>
            </a:r>
          </a:p>
          <a:p>
            <a:pPr lvl="0" algn="ctr"/>
            <a:r>
              <a:rPr lang="es-MX" sz="2800" b="1" cap="small" dirty="0" smtClean="0">
                <a:solidFill>
                  <a:schemeClr val="accent4"/>
                </a:solidFill>
                <a:latin typeface="Soberana Sans" pitchFamily="50" charset="0"/>
                <a:cs typeface="Arial" panose="020B0604020202020204" pitchFamily="34" charset="0"/>
              </a:rPr>
              <a:t>con Enfoque </a:t>
            </a:r>
            <a:r>
              <a:rPr lang="es-MX" sz="2800" b="1" cap="small" dirty="0">
                <a:solidFill>
                  <a:schemeClr val="accent4"/>
                </a:solidFill>
                <a:latin typeface="Soberana Sans" pitchFamily="50" charset="0"/>
                <a:cs typeface="Arial" panose="020B0604020202020204" pitchFamily="34" charset="0"/>
              </a:rPr>
              <a:t>de Género</a:t>
            </a:r>
            <a:endParaRPr lang="es-MX" sz="2800" dirty="0">
              <a:solidFill>
                <a:schemeClr val="accent4"/>
              </a:solidFill>
              <a:latin typeface="Soberana Sans" pitchFamily="50" charset="0"/>
              <a:cs typeface="Arial" panose="020B060402020202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214268970"/>
              </p:ext>
            </p:extLst>
          </p:nvPr>
        </p:nvGraphicFramePr>
        <p:xfrm>
          <a:off x="749968" y="2286000"/>
          <a:ext cx="7447787" cy="3892243"/>
        </p:xfrm>
        <a:graphic>
          <a:graphicData uri="http://schemas.openxmlformats.org/drawingml/2006/table">
            <a:tbl>
              <a:tblPr firstRow="1" bandRow="1">
                <a:tableStyleId>{C4B1156A-380E-4F78-BDF5-A606A8083BF9}</a:tableStyleId>
              </a:tblPr>
              <a:tblGrid>
                <a:gridCol w="7447787"/>
              </a:tblGrid>
              <a:tr h="389224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MX" sz="1300" b="0" dirty="0" smtClean="0">
                        <a:latin typeface="Arial" panose="020B0604020202020204" pitchFamily="34" charset="0"/>
                        <a:cs typeface="Arial" panose="020B0604020202020204" pitchFamily="34" charset="0"/>
                      </a:endParaRPr>
                    </a:p>
                  </a:txBody>
                  <a:tcPr anchor="ctr"/>
                </a:tc>
              </a:tr>
            </a:tbl>
          </a:graphicData>
        </a:graphic>
      </p:graphicFrame>
      <p:sp>
        <p:nvSpPr>
          <p:cNvPr id="2" name="1 CuadroTexto"/>
          <p:cNvSpPr txBox="1"/>
          <p:nvPr/>
        </p:nvSpPr>
        <p:spPr>
          <a:xfrm>
            <a:off x="1066800" y="2464475"/>
            <a:ext cx="6858000" cy="2062103"/>
          </a:xfrm>
          <a:prstGeom prst="rect">
            <a:avLst/>
          </a:prstGeom>
          <a:noFill/>
        </p:spPr>
        <p:txBody>
          <a:bodyPr wrap="square" rtlCol="0">
            <a:spAutoFit/>
          </a:bodyPr>
          <a:lstStyle/>
          <a:p>
            <a:pPr algn="ctr">
              <a:defRPr/>
            </a:pPr>
            <a:r>
              <a:rPr lang="es-MX" b="1" dirty="0">
                <a:solidFill>
                  <a:schemeClr val="accent5"/>
                </a:solidFill>
                <a:latin typeface="Soberana Sans" pitchFamily="50" charset="0"/>
                <a:cs typeface="Arial" panose="020B0604020202020204" pitchFamily="34" charset="0"/>
              </a:rPr>
              <a:t>Problemáticas </a:t>
            </a:r>
            <a:r>
              <a:rPr lang="es-MX" b="1" dirty="0" smtClean="0">
                <a:solidFill>
                  <a:schemeClr val="accent5"/>
                </a:solidFill>
                <a:latin typeface="Soberana Sans" pitchFamily="50" charset="0"/>
                <a:cs typeface="Arial" panose="020B0604020202020204" pitchFamily="34" charset="0"/>
              </a:rPr>
              <a:t>detectadas:</a:t>
            </a:r>
            <a:endParaRPr lang="es-MX" b="1" dirty="0">
              <a:solidFill>
                <a:schemeClr val="accent5"/>
              </a:solidFill>
              <a:latin typeface="Soberana Sans" pitchFamily="50" charset="0"/>
              <a:cs typeface="Arial" panose="020B0604020202020204" pitchFamily="34" charset="0"/>
            </a:endParaRPr>
          </a:p>
          <a:p>
            <a:pPr algn="just">
              <a:defRPr/>
            </a:pPr>
            <a:endParaRPr lang="es-MX" sz="1100" dirty="0">
              <a:solidFill>
                <a:schemeClr val="dk1"/>
              </a:solidFill>
              <a:latin typeface="Soberana Sans" pitchFamily="50" charset="0"/>
              <a:cs typeface="Arial" panose="020B0604020202020204" pitchFamily="34" charset="0"/>
            </a:endParaRPr>
          </a:p>
          <a:p>
            <a:pPr marL="285750" indent="-285750" algn="just">
              <a:lnSpc>
                <a:spcPct val="150000"/>
              </a:lnSpc>
              <a:buClr>
                <a:schemeClr val="accent1"/>
              </a:buClr>
              <a:buFont typeface="Wingdings" panose="05000000000000000000" pitchFamily="2" charset="2"/>
              <a:buChar char="v"/>
              <a:defRPr/>
            </a:pPr>
            <a:r>
              <a:rPr lang="es-MX" sz="1100" dirty="0">
                <a:solidFill>
                  <a:schemeClr val="dk1"/>
                </a:solidFill>
                <a:latin typeface="Soberana Sans" pitchFamily="50" charset="0"/>
                <a:cs typeface="Arial" panose="020B0604020202020204" pitchFamily="34" charset="0"/>
              </a:rPr>
              <a:t>No se cuentan con un presupuesto con enfoque de género;</a:t>
            </a:r>
          </a:p>
          <a:p>
            <a:pPr marL="171450" indent="-171450" algn="just">
              <a:lnSpc>
                <a:spcPct val="150000"/>
              </a:lnSpc>
              <a:buClr>
                <a:schemeClr val="accent1"/>
              </a:buClr>
              <a:buFont typeface="Wingdings" panose="05000000000000000000" pitchFamily="2" charset="2"/>
              <a:buChar char="v"/>
              <a:defRPr/>
            </a:pPr>
            <a:r>
              <a:rPr lang="es-MX" sz="1100" dirty="0" smtClean="0">
                <a:solidFill>
                  <a:schemeClr val="dk1"/>
                </a:solidFill>
                <a:latin typeface="Soberana Sans" pitchFamily="50" charset="0"/>
                <a:cs typeface="Arial" panose="020B0604020202020204" pitchFamily="34" charset="0"/>
              </a:rPr>
              <a:t>    El </a:t>
            </a:r>
            <a:r>
              <a:rPr lang="es-MX" sz="1100" dirty="0">
                <a:solidFill>
                  <a:schemeClr val="dk1"/>
                </a:solidFill>
                <a:latin typeface="Soberana Sans" pitchFamily="50" charset="0"/>
                <a:cs typeface="Arial" panose="020B0604020202020204" pitchFamily="34" charset="0"/>
              </a:rPr>
              <a:t>presupuesto etiquetado </a:t>
            </a:r>
            <a:r>
              <a:rPr lang="es-MX" sz="1100" dirty="0" smtClean="0">
                <a:solidFill>
                  <a:schemeClr val="dk1"/>
                </a:solidFill>
                <a:latin typeface="Soberana Sans" pitchFamily="50" charset="0"/>
                <a:cs typeface="Arial" panose="020B0604020202020204" pitchFamily="34" charset="0"/>
              </a:rPr>
              <a:t>está </a:t>
            </a:r>
            <a:r>
              <a:rPr lang="es-MX" sz="1100" dirty="0">
                <a:solidFill>
                  <a:schemeClr val="dk1"/>
                </a:solidFill>
                <a:latin typeface="Soberana Sans" pitchFamily="50" charset="0"/>
                <a:cs typeface="Arial" panose="020B0604020202020204" pitchFamily="34" charset="0"/>
              </a:rPr>
              <a:t>limitado a las instancias estatales de las mujeres, y</a:t>
            </a:r>
          </a:p>
          <a:p>
            <a:pPr marL="285750" indent="-285750" algn="just">
              <a:lnSpc>
                <a:spcPct val="150000"/>
              </a:lnSpc>
              <a:buClr>
                <a:schemeClr val="accent1"/>
              </a:buClr>
              <a:buFont typeface="Wingdings" panose="05000000000000000000" pitchFamily="2" charset="2"/>
              <a:buChar char="v"/>
              <a:defRPr/>
            </a:pPr>
            <a:r>
              <a:rPr lang="es-MX" sz="1100" dirty="0">
                <a:solidFill>
                  <a:schemeClr val="dk1"/>
                </a:solidFill>
                <a:latin typeface="Soberana Sans" pitchFamily="50" charset="0"/>
                <a:cs typeface="Arial" panose="020B0604020202020204" pitchFamily="34" charset="0"/>
              </a:rPr>
              <a:t>Falta infraestructura y personal especializado en todas las instancias encargadas de la atención de mujeres víctimas de violencia (ej. DIF, Fiscalías y Procuradurías, Institutos de las Mujeres).</a:t>
            </a:r>
          </a:p>
          <a:p>
            <a:pPr algn="just">
              <a:defRPr/>
            </a:pPr>
            <a:endParaRPr lang="es-MX" sz="1100" dirty="0">
              <a:solidFill>
                <a:schemeClr val="dk1"/>
              </a:solidFill>
              <a:latin typeface="Soberana Sans" pitchFamily="50" charset="0"/>
              <a:cs typeface="Arial" panose="020B0604020202020204" pitchFamily="34" charset="0"/>
            </a:endParaRPr>
          </a:p>
          <a:p>
            <a:pPr algn="just">
              <a:defRPr/>
            </a:pPr>
            <a:r>
              <a:rPr lang="es-MX" sz="1100" dirty="0">
                <a:solidFill>
                  <a:schemeClr val="dk1"/>
                </a:solidFill>
                <a:latin typeface="Soberana Sans" pitchFamily="50" charset="0"/>
                <a:cs typeface="Arial" panose="020B0604020202020204" pitchFamily="34" charset="0"/>
              </a:rPr>
              <a:t>Para atender estas situaciones, se sugiere a</a:t>
            </a:r>
            <a:r>
              <a:rPr lang="es-MX" sz="1100" dirty="0">
                <a:latin typeface="Soberana Sans" pitchFamily="50" charset="0"/>
                <a:cs typeface="Arial" panose="020B0604020202020204" pitchFamily="34" charset="0"/>
              </a:rPr>
              <a:t>signar presupuestos etiquetados con perspectiva de género, de manera transversal, con el propósito de</a:t>
            </a:r>
            <a:r>
              <a:rPr lang="es-MX" sz="1100" dirty="0" smtClean="0">
                <a:latin typeface="Soberana Sans" pitchFamily="50" charset="0"/>
                <a:cs typeface="Arial" panose="020B0604020202020204" pitchFamily="34" charset="0"/>
              </a:rPr>
              <a:t>:</a:t>
            </a:r>
            <a:r>
              <a:rPr lang="es-MX" sz="1100" dirty="0" smtClean="0">
                <a:solidFill>
                  <a:schemeClr val="dk1"/>
                </a:solidFill>
                <a:latin typeface="Soberana Sans" pitchFamily="50" charset="0"/>
                <a:cs typeface="Arial" panose="020B0604020202020204" pitchFamily="34" charset="0"/>
              </a:rPr>
              <a:t>.</a:t>
            </a:r>
          </a:p>
        </p:txBody>
      </p:sp>
      <p:sp>
        <p:nvSpPr>
          <p:cNvPr id="10" name="9 Rectángulo"/>
          <p:cNvSpPr/>
          <p:nvPr/>
        </p:nvSpPr>
        <p:spPr>
          <a:xfrm>
            <a:off x="1066800" y="4706837"/>
            <a:ext cx="3295330" cy="1236763"/>
          </a:xfrm>
          <a:prstGeom prst="rect">
            <a:avLst/>
          </a:prstGeom>
          <a:solidFill>
            <a:schemeClr val="bg1"/>
          </a:solidFill>
          <a:ln>
            <a:solidFill>
              <a:schemeClr val="accent5">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4621798" y="4706837"/>
            <a:ext cx="3303002" cy="1236763"/>
          </a:xfrm>
          <a:prstGeom prst="rect">
            <a:avLst/>
          </a:prstGeom>
          <a:solidFill>
            <a:schemeClr val="bg1"/>
          </a:solid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Flecha abajo"/>
          <p:cNvSpPr/>
          <p:nvPr/>
        </p:nvSpPr>
        <p:spPr>
          <a:xfrm>
            <a:off x="2434049" y="4495800"/>
            <a:ext cx="484632" cy="422074"/>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Flecha abajo"/>
          <p:cNvSpPr/>
          <p:nvPr/>
        </p:nvSpPr>
        <p:spPr>
          <a:xfrm>
            <a:off x="6030983" y="4505505"/>
            <a:ext cx="484632" cy="422074"/>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1219200" y="4947632"/>
            <a:ext cx="2895600" cy="861774"/>
          </a:xfrm>
          <a:prstGeom prst="rect">
            <a:avLst/>
          </a:prstGeom>
          <a:noFill/>
        </p:spPr>
        <p:txBody>
          <a:bodyPr wrap="square" rtlCol="0">
            <a:spAutoFit/>
          </a:bodyPr>
          <a:lstStyle/>
          <a:p>
            <a:pPr algn="just"/>
            <a:r>
              <a:rPr lang="es-MX" sz="1000" dirty="0">
                <a:latin typeface="Soberana Sans" pitchFamily="50" charset="0"/>
                <a:cs typeface="Arial" panose="020B0604020202020204" pitchFamily="34" charset="0"/>
              </a:rPr>
              <a:t>Fortalecer a las instituciones encargadas de brindar atención a las mujeres víctima de violencia a fin de que se les brinden </a:t>
            </a:r>
            <a:r>
              <a:rPr lang="es-MX" sz="1000" dirty="0">
                <a:solidFill>
                  <a:schemeClr val="dk1"/>
                </a:solidFill>
                <a:latin typeface="Soberana Sans" pitchFamily="50" charset="0"/>
                <a:cs typeface="Arial" panose="020B0604020202020204" pitchFamily="34" charset="0"/>
              </a:rPr>
              <a:t>las condiciones necesarias para llevar a cabo sus funciones de manera adecuada</a:t>
            </a:r>
            <a:endParaRPr lang="es-MX" sz="1000" dirty="0"/>
          </a:p>
        </p:txBody>
      </p:sp>
      <p:sp>
        <p:nvSpPr>
          <p:cNvPr id="16" name="15 CuadroTexto"/>
          <p:cNvSpPr txBox="1"/>
          <p:nvPr/>
        </p:nvSpPr>
        <p:spPr>
          <a:xfrm>
            <a:off x="4876800" y="4947632"/>
            <a:ext cx="2819400" cy="861774"/>
          </a:xfrm>
          <a:prstGeom prst="rect">
            <a:avLst/>
          </a:prstGeom>
          <a:noFill/>
        </p:spPr>
        <p:txBody>
          <a:bodyPr wrap="square" rtlCol="0">
            <a:spAutoFit/>
          </a:bodyPr>
          <a:lstStyle/>
          <a:p>
            <a:pPr algn="just"/>
            <a:r>
              <a:rPr lang="es-MX" sz="1000" dirty="0">
                <a:latin typeface="Soberana Sans" pitchFamily="50" charset="0"/>
                <a:cs typeface="Arial" panose="020B0604020202020204" pitchFamily="34" charset="0"/>
              </a:rPr>
              <a:t>Generar espacios apropiados y con personal suficiente para la atención y contención psicológica de las mujeres en situación de violencia, así como asesoría y acompañamiento jurídico especializado</a:t>
            </a:r>
            <a:r>
              <a:rPr lang="es-MX" sz="1000" dirty="0" smtClean="0">
                <a:latin typeface="Soberana Sans" pitchFamily="50" charset="0"/>
                <a:cs typeface="Arial" panose="020B0604020202020204" pitchFamily="34" charset="0"/>
              </a:rPr>
              <a:t>.</a:t>
            </a:r>
            <a:endParaRPr lang="es-MX" sz="1000" dirty="0">
              <a:latin typeface="Soberana Sans" pitchFamily="50"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11</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2956955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52400" y="1292424"/>
            <a:ext cx="3276600" cy="830997"/>
          </a:xfrm>
          <a:prstGeom prst="rect">
            <a:avLst/>
          </a:prstGeom>
        </p:spPr>
        <p:txBody>
          <a:bodyPr wrap="square">
            <a:spAutoFit/>
          </a:bodyPr>
          <a:lstStyle/>
          <a:p>
            <a:pPr algn="just"/>
            <a:endParaRPr lang="es-MX" sz="1200" dirty="0" smtClean="0">
              <a:latin typeface="Helvetica"/>
              <a:cs typeface="Helvetica"/>
            </a:endParaRPr>
          </a:p>
          <a:p>
            <a:pPr marL="171450" indent="-171450" algn="just">
              <a:buFont typeface="Arial" pitchFamily="34" charset="0"/>
              <a:buChar char="•"/>
            </a:pPr>
            <a:endParaRPr lang="es-MX" sz="1200" dirty="0">
              <a:latin typeface="Helvetica"/>
              <a:cs typeface="Helvetica"/>
            </a:endParaRPr>
          </a:p>
          <a:p>
            <a:pPr marL="171450" indent="-171450" algn="just">
              <a:buFont typeface="Arial" pitchFamily="34" charset="0"/>
              <a:buChar char="•"/>
            </a:pPr>
            <a:endParaRPr lang="es-MX" sz="1200" dirty="0" smtClean="0">
              <a:latin typeface="Helvetica"/>
              <a:cs typeface="Helvetica"/>
            </a:endParaRPr>
          </a:p>
          <a:p>
            <a:pPr marL="171450" indent="-171450" algn="just">
              <a:buFont typeface="Arial" pitchFamily="34" charset="0"/>
              <a:buChar char="•"/>
            </a:pPr>
            <a:endParaRPr lang="es-MX" sz="1200" dirty="0" smtClean="0">
              <a:latin typeface="Helvetica"/>
              <a:cs typeface="Helvetica"/>
            </a:endParaRPr>
          </a:p>
        </p:txBody>
      </p:sp>
      <p:sp>
        <p:nvSpPr>
          <p:cNvPr id="14" name="13 CuadroTexto"/>
          <p:cNvSpPr txBox="1"/>
          <p:nvPr/>
        </p:nvSpPr>
        <p:spPr>
          <a:xfrm>
            <a:off x="541482" y="2033044"/>
            <a:ext cx="8064085" cy="307777"/>
          </a:xfrm>
          <a:prstGeom prst="rect">
            <a:avLst/>
          </a:prstGeom>
          <a:noFill/>
        </p:spPr>
        <p:txBody>
          <a:bodyPr wrap="square" rtlCol="0">
            <a:spAutoFit/>
          </a:bodyPr>
          <a:lstStyle/>
          <a:p>
            <a:pPr algn="ctr"/>
            <a:r>
              <a:rPr lang="es-ES" sz="1400" dirty="0" smtClean="0">
                <a:solidFill>
                  <a:schemeClr val="bg1"/>
                </a:solidFill>
              </a:rPr>
              <a:t>. </a:t>
            </a:r>
            <a:endParaRPr lang="es-MX" sz="1400" dirty="0">
              <a:solidFill>
                <a:schemeClr val="bg1"/>
              </a:solidFill>
            </a:endParaRPr>
          </a:p>
        </p:txBody>
      </p:sp>
      <p:sp>
        <p:nvSpPr>
          <p:cNvPr id="16" name="2 CuadroTexto"/>
          <p:cNvSpPr txBox="1"/>
          <p:nvPr/>
        </p:nvSpPr>
        <p:spPr>
          <a:xfrm>
            <a:off x="-9525" y="1219200"/>
            <a:ext cx="9153525" cy="954107"/>
          </a:xfrm>
          <a:prstGeom prst="rect">
            <a:avLst/>
          </a:prstGeom>
          <a:noFill/>
        </p:spPr>
        <p:txBody>
          <a:bodyPr wrap="square" rtlCol="0">
            <a:spAutoFit/>
          </a:bodyPr>
          <a:lstStyle/>
          <a:p>
            <a:pPr lvl="0" algn="ctr"/>
            <a:r>
              <a:rPr lang="es-MX" sz="2800" b="1" cap="small" dirty="0" smtClean="0">
                <a:solidFill>
                  <a:schemeClr val="accent4"/>
                </a:solidFill>
                <a:latin typeface="Soberana Sans" pitchFamily="50" charset="0"/>
                <a:cs typeface="Arial" panose="020B0604020202020204" pitchFamily="34" charset="0"/>
              </a:rPr>
              <a:t>Fortalecimiento de los Institutos</a:t>
            </a:r>
          </a:p>
          <a:p>
            <a:pPr lvl="0" algn="ctr"/>
            <a:r>
              <a:rPr lang="es-MX" sz="2800" b="1" cap="small" dirty="0" smtClean="0">
                <a:solidFill>
                  <a:schemeClr val="accent4"/>
                </a:solidFill>
                <a:latin typeface="Soberana Sans" pitchFamily="50" charset="0"/>
                <a:cs typeface="Arial" panose="020B0604020202020204" pitchFamily="34" charset="0"/>
              </a:rPr>
              <a:t>Estatales de las Mujeres</a:t>
            </a:r>
            <a:endParaRPr lang="es-MX" sz="2800" cap="small" dirty="0">
              <a:solidFill>
                <a:schemeClr val="accent4"/>
              </a:solidFill>
              <a:latin typeface="Soberana Sans" pitchFamily="50" charset="0"/>
              <a:cs typeface="Arial" panose="020B0604020202020204" pitchFamily="34" charset="0"/>
            </a:endParaRPr>
          </a:p>
        </p:txBody>
      </p:sp>
      <p:sp>
        <p:nvSpPr>
          <p:cNvPr id="6" name="5 Rectángulo"/>
          <p:cNvSpPr/>
          <p:nvPr/>
        </p:nvSpPr>
        <p:spPr>
          <a:xfrm>
            <a:off x="3050" y="2186933"/>
            <a:ext cx="9140950" cy="93726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304800" y="2362200"/>
            <a:ext cx="8602518" cy="646331"/>
          </a:xfrm>
          <a:prstGeom prst="rect">
            <a:avLst/>
          </a:prstGeom>
          <a:noFill/>
        </p:spPr>
        <p:txBody>
          <a:bodyPr wrap="square" rtlCol="0">
            <a:spAutoFit/>
          </a:bodyPr>
          <a:lstStyle/>
          <a:p>
            <a:pPr algn="ctr"/>
            <a:r>
              <a:rPr lang="es-MX" sz="1200" dirty="0">
                <a:solidFill>
                  <a:schemeClr val="bg1"/>
                </a:solidFill>
                <a:latin typeface="Soberana Sans" pitchFamily="50" charset="0"/>
              </a:rPr>
              <a:t>Las instancias de las mujeres en las entidades carecen de la infraestructura adecuada y no cuentan con suficiente </a:t>
            </a:r>
            <a:r>
              <a:rPr lang="es-MX" sz="1200" dirty="0" smtClean="0">
                <a:solidFill>
                  <a:schemeClr val="bg1"/>
                </a:solidFill>
                <a:latin typeface="Soberana Sans" pitchFamily="50" charset="0"/>
              </a:rPr>
              <a:t>presupuesto y recursos </a:t>
            </a:r>
            <a:r>
              <a:rPr lang="es-MX" sz="1200" dirty="0">
                <a:solidFill>
                  <a:schemeClr val="bg1"/>
                </a:solidFill>
                <a:latin typeface="Soberana Sans" pitchFamily="50" charset="0"/>
              </a:rPr>
              <a:t>humanos </a:t>
            </a:r>
            <a:r>
              <a:rPr lang="es-MX" sz="1200" dirty="0" smtClean="0">
                <a:solidFill>
                  <a:schemeClr val="bg1"/>
                </a:solidFill>
                <a:latin typeface="Soberana Sans" pitchFamily="50" charset="0"/>
              </a:rPr>
              <a:t>y </a:t>
            </a:r>
            <a:r>
              <a:rPr lang="es-MX" sz="1200" dirty="0">
                <a:solidFill>
                  <a:schemeClr val="bg1"/>
                </a:solidFill>
                <a:latin typeface="Soberana Sans" pitchFamily="50" charset="0"/>
              </a:rPr>
              <a:t>materiales para llevar a cabo sus </a:t>
            </a:r>
            <a:r>
              <a:rPr lang="es-MX" sz="1200" dirty="0" smtClean="0">
                <a:solidFill>
                  <a:schemeClr val="bg1"/>
                </a:solidFill>
                <a:latin typeface="Soberana Sans" pitchFamily="50" charset="0"/>
              </a:rPr>
              <a:t>funciones, </a:t>
            </a:r>
            <a:r>
              <a:rPr lang="es-MX" sz="1200" dirty="0">
                <a:solidFill>
                  <a:schemeClr val="bg1"/>
                </a:solidFill>
                <a:latin typeface="Soberana Sans" pitchFamily="50" charset="0"/>
              </a:rPr>
              <a:t>lo que impacta de manera importante en </a:t>
            </a:r>
            <a:r>
              <a:rPr lang="es-MX" sz="1200" dirty="0" smtClean="0">
                <a:solidFill>
                  <a:schemeClr val="bg1"/>
                </a:solidFill>
                <a:latin typeface="Soberana Sans" pitchFamily="50" charset="0"/>
              </a:rPr>
              <a:t>la </a:t>
            </a:r>
            <a:r>
              <a:rPr lang="es-MX" sz="1200" dirty="0">
                <a:solidFill>
                  <a:schemeClr val="bg1"/>
                </a:solidFill>
                <a:latin typeface="Soberana Sans" pitchFamily="50" charset="0"/>
              </a:rPr>
              <a:t>calidad del servicio que </a:t>
            </a:r>
            <a:r>
              <a:rPr lang="es-MX" sz="1200" dirty="0" smtClean="0">
                <a:solidFill>
                  <a:schemeClr val="bg1"/>
                </a:solidFill>
                <a:latin typeface="Soberana Sans" pitchFamily="50" charset="0"/>
              </a:rPr>
              <a:t>proporcionan.</a:t>
            </a:r>
            <a:endParaRPr lang="es-MX" sz="1200" dirty="0">
              <a:solidFill>
                <a:schemeClr val="bg1"/>
              </a:solidFill>
              <a:latin typeface="Soberana Sans" pitchFamily="50" charset="0"/>
            </a:endParaRPr>
          </a:p>
        </p:txBody>
      </p:sp>
      <p:sp>
        <p:nvSpPr>
          <p:cNvPr id="17" name="16 Rectángulo"/>
          <p:cNvSpPr/>
          <p:nvPr/>
        </p:nvSpPr>
        <p:spPr>
          <a:xfrm>
            <a:off x="685800" y="3657600"/>
            <a:ext cx="3752530" cy="1317219"/>
          </a:xfrm>
          <a:prstGeom prst="rect">
            <a:avLst/>
          </a:prstGeom>
          <a:solidFill>
            <a:schemeClr val="bg1"/>
          </a:solidFill>
          <a:ln>
            <a:solidFill>
              <a:schemeClr val="accent5">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4697998" y="3657600"/>
            <a:ext cx="3760202" cy="1317219"/>
          </a:xfrm>
          <a:prstGeom prst="rect">
            <a:avLst/>
          </a:prstGeom>
          <a:solidFill>
            <a:schemeClr val="bg1"/>
          </a:solidFill>
          <a:ln>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919082" y="3885322"/>
            <a:ext cx="3285965" cy="861774"/>
          </a:xfrm>
          <a:prstGeom prst="rect">
            <a:avLst/>
          </a:prstGeom>
          <a:noFill/>
        </p:spPr>
        <p:txBody>
          <a:bodyPr wrap="square" rtlCol="0">
            <a:spAutoFit/>
          </a:bodyPr>
          <a:lstStyle/>
          <a:p>
            <a:pPr marL="171450" indent="-171450" algn="just">
              <a:buClr>
                <a:schemeClr val="accent5"/>
              </a:buClr>
              <a:buFont typeface="Wingdings" panose="05000000000000000000" pitchFamily="2" charset="2"/>
              <a:buChar char="v"/>
            </a:pPr>
            <a:r>
              <a:rPr lang="es-MX" sz="1000" dirty="0">
                <a:solidFill>
                  <a:schemeClr val="tx1">
                    <a:lumMod val="50000"/>
                    <a:lumOff val="50000"/>
                  </a:schemeClr>
                </a:solidFill>
                <a:latin typeface="Soberana Sans" pitchFamily="50" charset="0"/>
                <a:cs typeface="Arial" panose="020B0604020202020204" pitchFamily="34" charset="0"/>
              </a:rPr>
              <a:t>Realizar las adecuaciones legislativas necesarias, de tal forma que los institutos estatales de las mujeres puedan llevar a cabo sus funciones, dándoles la estructura que requieren para las actividades prioritarias que realizan. </a:t>
            </a:r>
          </a:p>
        </p:txBody>
      </p:sp>
      <p:sp>
        <p:nvSpPr>
          <p:cNvPr id="9" name="8 CuadroTexto"/>
          <p:cNvSpPr txBox="1"/>
          <p:nvPr/>
        </p:nvSpPr>
        <p:spPr>
          <a:xfrm>
            <a:off x="5257800" y="3962266"/>
            <a:ext cx="2590800" cy="707886"/>
          </a:xfrm>
          <a:prstGeom prst="rect">
            <a:avLst/>
          </a:prstGeom>
          <a:noFill/>
        </p:spPr>
        <p:txBody>
          <a:bodyPr wrap="square" rtlCol="0">
            <a:spAutoFit/>
          </a:bodyPr>
          <a:lstStyle/>
          <a:p>
            <a:pPr marL="171450" indent="-171450" algn="just">
              <a:buClr>
                <a:schemeClr val="accent4"/>
              </a:buClr>
              <a:buFont typeface="Wingdings" panose="05000000000000000000" pitchFamily="2" charset="2"/>
              <a:buChar char="v"/>
            </a:pPr>
            <a:r>
              <a:rPr lang="es-MX" sz="1000" dirty="0">
                <a:solidFill>
                  <a:schemeClr val="tx1">
                    <a:lumMod val="50000"/>
                    <a:lumOff val="50000"/>
                  </a:schemeClr>
                </a:solidFill>
                <a:latin typeface="Soberana Sans" pitchFamily="50" charset="0"/>
                <a:cs typeface="Arial" panose="020B0604020202020204" pitchFamily="34" charset="0"/>
              </a:rPr>
              <a:t>Dichas modificaciones legislativas también deberán estar enfocadas al fortalecimiento de las atribuciones de dichos institutos</a:t>
            </a:r>
            <a:r>
              <a:rPr lang="es-MX" sz="1000" dirty="0" smtClean="0">
                <a:solidFill>
                  <a:schemeClr val="tx1">
                    <a:lumMod val="50000"/>
                    <a:lumOff val="50000"/>
                  </a:schemeClr>
                </a:solidFill>
                <a:latin typeface="Soberana Sans" pitchFamily="50" charset="0"/>
                <a:cs typeface="Arial" panose="020B0604020202020204" pitchFamily="34" charset="0"/>
              </a:rPr>
              <a:t>.</a:t>
            </a:r>
            <a:endParaRPr lang="es-MX" sz="1000" dirty="0">
              <a:solidFill>
                <a:schemeClr val="tx1">
                  <a:lumMod val="50000"/>
                  <a:lumOff val="50000"/>
                </a:schemeClr>
              </a:solidFill>
              <a:latin typeface="Soberana Sans" pitchFamily="50" charset="0"/>
              <a:cs typeface="Arial" panose="020B0604020202020204" pitchFamily="34" charset="0"/>
            </a:endParaRPr>
          </a:p>
        </p:txBody>
      </p:sp>
      <p:sp>
        <p:nvSpPr>
          <p:cNvPr id="10" name="9 Rectángulo"/>
          <p:cNvSpPr/>
          <p:nvPr/>
        </p:nvSpPr>
        <p:spPr>
          <a:xfrm>
            <a:off x="3050" y="3124200"/>
            <a:ext cx="9140950" cy="30479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CuadroTexto"/>
          <p:cNvSpPr txBox="1"/>
          <p:nvPr/>
        </p:nvSpPr>
        <p:spPr>
          <a:xfrm>
            <a:off x="700860" y="3152001"/>
            <a:ext cx="3800475" cy="276999"/>
          </a:xfrm>
          <a:prstGeom prst="rect">
            <a:avLst/>
          </a:prstGeom>
          <a:noFill/>
        </p:spPr>
        <p:txBody>
          <a:bodyPr wrap="square" rtlCol="0">
            <a:spAutoFit/>
          </a:bodyPr>
          <a:lstStyle/>
          <a:p>
            <a:r>
              <a:rPr lang="es-MX" sz="1200" b="1" dirty="0" smtClean="0">
                <a:solidFill>
                  <a:schemeClr val="bg1"/>
                </a:solidFill>
                <a:latin typeface="Arial" panose="020B0604020202020204" pitchFamily="34" charset="0"/>
                <a:cs typeface="Arial" panose="020B0604020202020204" pitchFamily="34" charset="0"/>
              </a:rPr>
              <a:t>En este sentido, se propone:</a:t>
            </a:r>
            <a:endParaRPr lang="es-MX" sz="1200" b="1" dirty="0">
              <a:solidFill>
                <a:schemeClr val="bg1"/>
              </a:solidFill>
              <a:latin typeface="Arial" panose="020B0604020202020204" pitchFamily="34" charset="0"/>
              <a:cs typeface="Arial" panose="020B0604020202020204" pitchFamily="34" charset="0"/>
            </a:endParaRPr>
          </a:p>
        </p:txBody>
      </p:sp>
      <p:sp>
        <p:nvSpPr>
          <p:cNvPr id="20" name="19 Rectángulo"/>
          <p:cNvSpPr/>
          <p:nvPr/>
        </p:nvSpPr>
        <p:spPr>
          <a:xfrm>
            <a:off x="2129559" y="5181600"/>
            <a:ext cx="4953000" cy="1142999"/>
          </a:xfrm>
          <a:prstGeom prst="rect">
            <a:avLst/>
          </a:prstGeom>
          <a:solidFill>
            <a:schemeClr val="bg1"/>
          </a:solidFill>
          <a:ln>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CuadroTexto"/>
          <p:cNvSpPr txBox="1"/>
          <p:nvPr/>
        </p:nvSpPr>
        <p:spPr>
          <a:xfrm>
            <a:off x="2421187" y="5486400"/>
            <a:ext cx="4292099" cy="553998"/>
          </a:xfrm>
          <a:prstGeom prst="rect">
            <a:avLst/>
          </a:prstGeom>
          <a:noFill/>
        </p:spPr>
        <p:txBody>
          <a:bodyPr wrap="square" rtlCol="0">
            <a:spAutoFit/>
          </a:bodyPr>
          <a:lstStyle/>
          <a:p>
            <a:pPr marL="171450" indent="-171450" algn="just">
              <a:buClr>
                <a:schemeClr val="accent3"/>
              </a:buClr>
              <a:buFont typeface="Wingdings" panose="05000000000000000000" pitchFamily="2" charset="2"/>
              <a:buChar char="v"/>
            </a:pPr>
            <a:r>
              <a:rPr lang="es-MX" sz="1000" dirty="0">
                <a:solidFill>
                  <a:schemeClr val="tx1">
                    <a:lumMod val="50000"/>
                    <a:lumOff val="50000"/>
                  </a:schemeClr>
                </a:solidFill>
                <a:latin typeface="Soberana Sans" pitchFamily="50" charset="0"/>
                <a:cs typeface="Arial" panose="020B0604020202020204" pitchFamily="34" charset="0"/>
              </a:rPr>
              <a:t>Aumentar el presupuesto asignado a los institutos de las mujeres, tanto en los estados como en los municipios, para poder contar con mayor infraestructura y lograr hacer una tarea eficiente</a:t>
            </a:r>
            <a:r>
              <a:rPr lang="es-MX" sz="1000" dirty="0" smtClean="0">
                <a:solidFill>
                  <a:schemeClr val="tx1">
                    <a:lumMod val="50000"/>
                    <a:lumOff val="50000"/>
                  </a:schemeClr>
                </a:solidFill>
                <a:latin typeface="Soberana Sans" pitchFamily="50" charset="0"/>
                <a:cs typeface="Arial" panose="020B0604020202020204" pitchFamily="34" charset="0"/>
              </a:rPr>
              <a:t>.</a:t>
            </a:r>
            <a:endParaRPr lang="es-MX" sz="1000" dirty="0">
              <a:solidFill>
                <a:schemeClr val="tx1">
                  <a:lumMod val="50000"/>
                  <a:lumOff val="50000"/>
                </a:schemeClr>
              </a:solidFill>
              <a:latin typeface="Soberana Sans" pitchFamily="50" charset="0"/>
              <a:cs typeface="Arial" panose="020B0604020202020204" pitchFamily="34" charset="0"/>
            </a:endParaRPr>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12</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3987349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56101" y="2971800"/>
            <a:ext cx="4059335" cy="3657600"/>
          </a:xfrm>
          <a:prstGeom prst="rect">
            <a:avLst/>
          </a:prstGeom>
          <a:solidFill>
            <a:schemeClr val="bg1"/>
          </a:solid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4614178" y="2971800"/>
            <a:ext cx="4027135" cy="1329641"/>
          </a:xfrm>
          <a:prstGeom prst="rect">
            <a:avLst/>
          </a:prstGeom>
          <a:solidFill>
            <a:schemeClr val="bg1"/>
          </a:solid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4615423" y="4267200"/>
            <a:ext cx="4027135" cy="1475822"/>
          </a:xfrm>
          <a:prstGeom prst="rect">
            <a:avLst/>
          </a:prstGeom>
          <a:solidFill>
            <a:schemeClr val="bg1"/>
          </a:solid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1" y="2524906"/>
            <a:ext cx="9152020" cy="44689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685800" y="3096143"/>
            <a:ext cx="3733800" cy="3447098"/>
          </a:xfrm>
          <a:prstGeom prst="rect">
            <a:avLst/>
          </a:prstGeom>
          <a:noFill/>
        </p:spPr>
        <p:txBody>
          <a:bodyPr wrap="square" rtlCol="0">
            <a:spAutoFit/>
          </a:bodyPr>
          <a:lstStyle/>
          <a:p>
            <a:pPr algn="just"/>
            <a:r>
              <a:rPr lang="es-MX" sz="1200" dirty="0">
                <a:solidFill>
                  <a:schemeClr val="accent5"/>
                </a:solidFill>
                <a:latin typeface="Soberana Sans" pitchFamily="50" charset="0"/>
                <a:cs typeface="Arial" panose="020B0604020202020204" pitchFamily="34" charset="0"/>
              </a:rPr>
              <a:t>A</a:t>
            </a:r>
            <a:r>
              <a:rPr lang="es-MX" sz="1200" b="1" dirty="0" smtClean="0">
                <a:solidFill>
                  <a:schemeClr val="accent5"/>
                </a:solidFill>
                <a:latin typeface="Soberana Sans" pitchFamily="50" charset="0"/>
                <a:cs typeface="Arial" panose="020B0604020202020204" pitchFamily="34" charset="0"/>
              </a:rPr>
              <a:t>. Materia </a:t>
            </a:r>
            <a:r>
              <a:rPr lang="es-MX" sz="1200" b="1" dirty="0">
                <a:solidFill>
                  <a:schemeClr val="accent5"/>
                </a:solidFill>
                <a:latin typeface="Soberana Sans" pitchFamily="50" charset="0"/>
                <a:cs typeface="Arial" panose="020B0604020202020204" pitchFamily="34" charset="0"/>
              </a:rPr>
              <a:t>penal</a:t>
            </a:r>
            <a:r>
              <a:rPr lang="es-MX" sz="1200" b="1" dirty="0" smtClean="0">
                <a:solidFill>
                  <a:schemeClr val="accent5"/>
                </a:solidFill>
                <a:latin typeface="Soberana Sans" pitchFamily="50" charset="0"/>
                <a:cs typeface="Arial" panose="020B0604020202020204" pitchFamily="34" charset="0"/>
              </a:rPr>
              <a:t>:</a:t>
            </a:r>
          </a:p>
          <a:p>
            <a:pPr algn="just"/>
            <a:r>
              <a:rPr lang="es-MX" sz="1200" b="1" dirty="0" smtClean="0">
                <a:solidFill>
                  <a:schemeClr val="tx1">
                    <a:lumMod val="65000"/>
                    <a:lumOff val="35000"/>
                  </a:schemeClr>
                </a:solidFill>
                <a:latin typeface="Soberana Sans" pitchFamily="50" charset="0"/>
                <a:cs typeface="Arial" panose="020B0604020202020204" pitchFamily="34" charset="0"/>
              </a:rPr>
              <a:t> </a:t>
            </a:r>
            <a:endParaRPr lang="es-MX" sz="1200" dirty="0">
              <a:solidFill>
                <a:schemeClr val="tx1">
                  <a:lumMod val="65000"/>
                  <a:lumOff val="35000"/>
                </a:schemeClr>
              </a:solidFill>
              <a:latin typeface="Soberana Sans" pitchFamily="50" charset="0"/>
              <a:cs typeface="Arial" panose="020B0604020202020204" pitchFamily="34" charset="0"/>
            </a:endParaRPr>
          </a:p>
          <a:p>
            <a:pPr marL="285750" lvl="0" indent="-285750" algn="just">
              <a:buClr>
                <a:schemeClr val="accent5"/>
              </a:buClr>
              <a:buFont typeface="Wingdings" panose="05000000000000000000" pitchFamily="2" charset="2"/>
              <a:buChar char="v"/>
            </a:pPr>
            <a:r>
              <a:rPr lang="es-MX" sz="1000" dirty="0">
                <a:solidFill>
                  <a:schemeClr val="tx1">
                    <a:lumMod val="65000"/>
                    <a:lumOff val="35000"/>
                  </a:schemeClr>
                </a:solidFill>
                <a:latin typeface="Soberana Sans" pitchFamily="50" charset="0"/>
                <a:cs typeface="Arial" panose="020B0604020202020204" pitchFamily="34" charset="0"/>
              </a:rPr>
              <a:t>Revisar las disposiciones locales relacionadas con el tipo penal de feminicidio y reformarlas conforme a los estándares internacionales de protección a los derechos humanos de las mujeres</a:t>
            </a:r>
            <a:r>
              <a:rPr lang="es-MX" sz="1000" dirty="0" smtClean="0">
                <a:solidFill>
                  <a:schemeClr val="tx1">
                    <a:lumMod val="65000"/>
                    <a:lumOff val="35000"/>
                  </a:schemeClr>
                </a:solidFill>
                <a:latin typeface="Soberana Sans" pitchFamily="50" charset="0"/>
                <a:cs typeface="Arial" panose="020B0604020202020204" pitchFamily="34" charset="0"/>
              </a:rPr>
              <a:t>.</a:t>
            </a:r>
          </a:p>
          <a:p>
            <a:pPr lvl="0" algn="just"/>
            <a:endParaRPr lang="es-MX" sz="1200" dirty="0">
              <a:solidFill>
                <a:schemeClr val="tx1">
                  <a:lumMod val="65000"/>
                  <a:lumOff val="35000"/>
                </a:schemeClr>
              </a:solidFill>
              <a:latin typeface="Soberana Sans" pitchFamily="50" charset="0"/>
              <a:cs typeface="Arial" panose="020B0604020202020204" pitchFamily="34" charset="0"/>
            </a:endParaRPr>
          </a:p>
          <a:p>
            <a:pPr lvl="0" algn="just"/>
            <a:endParaRPr lang="es-MX" sz="1200" dirty="0">
              <a:solidFill>
                <a:schemeClr val="tx1">
                  <a:lumMod val="65000"/>
                  <a:lumOff val="35000"/>
                </a:schemeClr>
              </a:solidFill>
              <a:latin typeface="Soberana Sans" pitchFamily="50" charset="0"/>
              <a:cs typeface="Arial" panose="020B0604020202020204" pitchFamily="34" charset="0"/>
            </a:endParaRPr>
          </a:p>
          <a:p>
            <a:pPr marL="285750" lvl="0" indent="-285750" algn="just">
              <a:buClr>
                <a:schemeClr val="accent5"/>
              </a:buClr>
              <a:buFont typeface="Wingdings" panose="05000000000000000000" pitchFamily="2" charset="2"/>
              <a:buChar char="v"/>
            </a:pPr>
            <a:r>
              <a:rPr lang="es-MX" sz="1000" dirty="0">
                <a:solidFill>
                  <a:schemeClr val="tx1">
                    <a:lumMod val="65000"/>
                    <a:lumOff val="35000"/>
                  </a:schemeClr>
                </a:solidFill>
                <a:latin typeface="Soberana Sans" pitchFamily="50" charset="0"/>
                <a:cs typeface="Arial" panose="020B0604020202020204" pitchFamily="34" charset="0"/>
              </a:rPr>
              <a:t>Revisar y reformar los códigos penales de las entidades federativas para que las mujeres víctimas de violación puedan acceder a la interrupción legal del embarazo. También se deberá sensibilizar al personal </a:t>
            </a:r>
            <a:r>
              <a:rPr lang="es-MX" sz="1000" dirty="0" smtClean="0">
                <a:solidFill>
                  <a:schemeClr val="tx1">
                    <a:lumMod val="65000"/>
                    <a:lumOff val="35000"/>
                  </a:schemeClr>
                </a:solidFill>
                <a:latin typeface="Soberana Sans" pitchFamily="50" charset="0"/>
                <a:cs typeface="Arial" panose="020B0604020202020204" pitchFamily="34" charset="0"/>
              </a:rPr>
              <a:t>de salud y ministerial para </a:t>
            </a:r>
            <a:r>
              <a:rPr lang="es-MX" sz="1000" dirty="0">
                <a:solidFill>
                  <a:schemeClr val="tx1">
                    <a:lumMod val="65000"/>
                    <a:lumOff val="35000"/>
                  </a:schemeClr>
                </a:solidFill>
                <a:latin typeface="Soberana Sans" pitchFamily="50" charset="0"/>
                <a:cs typeface="Arial" panose="020B0604020202020204" pitchFamily="34" charset="0"/>
              </a:rPr>
              <a:t>que se permita la ejecución de esta medida sin poner en riesgo la vida o integridad de las mujeres</a:t>
            </a:r>
            <a:r>
              <a:rPr lang="es-MX" sz="1000" dirty="0" smtClean="0">
                <a:solidFill>
                  <a:schemeClr val="tx1">
                    <a:lumMod val="65000"/>
                    <a:lumOff val="35000"/>
                  </a:schemeClr>
                </a:solidFill>
                <a:latin typeface="Soberana Sans" pitchFamily="50" charset="0"/>
                <a:cs typeface="Arial" panose="020B0604020202020204" pitchFamily="34" charset="0"/>
              </a:rPr>
              <a:t>.</a:t>
            </a:r>
          </a:p>
          <a:p>
            <a:pPr lvl="0" algn="just"/>
            <a:endParaRPr lang="es-MX" sz="1000" dirty="0" smtClean="0">
              <a:solidFill>
                <a:schemeClr val="tx1">
                  <a:lumMod val="65000"/>
                  <a:lumOff val="35000"/>
                </a:schemeClr>
              </a:solidFill>
              <a:latin typeface="Soberana Sans" pitchFamily="50" charset="0"/>
              <a:cs typeface="Arial" panose="020B0604020202020204" pitchFamily="34" charset="0"/>
            </a:endParaRPr>
          </a:p>
          <a:p>
            <a:pPr lvl="0" algn="just"/>
            <a:endParaRPr lang="es-MX" sz="1000" dirty="0">
              <a:solidFill>
                <a:schemeClr val="tx1">
                  <a:lumMod val="65000"/>
                  <a:lumOff val="35000"/>
                </a:schemeClr>
              </a:solidFill>
              <a:latin typeface="Soberana Sans" pitchFamily="50" charset="0"/>
              <a:cs typeface="Arial" panose="020B0604020202020204" pitchFamily="34" charset="0"/>
            </a:endParaRPr>
          </a:p>
          <a:p>
            <a:pPr marL="285750" lvl="0" indent="-285750" algn="just">
              <a:buClr>
                <a:schemeClr val="accent5"/>
              </a:buClr>
              <a:buFont typeface="Wingdings" panose="05000000000000000000" pitchFamily="2" charset="2"/>
              <a:buChar char="v"/>
            </a:pPr>
            <a:r>
              <a:rPr lang="es-MX" sz="1000" dirty="0">
                <a:solidFill>
                  <a:schemeClr val="tx1">
                    <a:lumMod val="65000"/>
                    <a:lumOff val="35000"/>
                  </a:schemeClr>
                </a:solidFill>
                <a:latin typeface="Soberana Sans" pitchFamily="50" charset="0"/>
                <a:cs typeface="Arial" panose="020B0604020202020204" pitchFamily="34" charset="0"/>
              </a:rPr>
              <a:t>Revisar y modificar, en general, las normas penales sobre delitos relativos a la violencia contra las mujeres a fin de combatir la impunidad y propiciar que las sanciones se adecuen a la gravedad del daño causado</a:t>
            </a:r>
            <a:r>
              <a:rPr lang="es-MX" sz="1000" dirty="0" smtClean="0">
                <a:solidFill>
                  <a:schemeClr val="tx1">
                    <a:lumMod val="65000"/>
                    <a:lumOff val="35000"/>
                  </a:schemeClr>
                </a:solidFill>
                <a:latin typeface="Soberana Sans" pitchFamily="50" charset="0"/>
                <a:cs typeface="Arial" panose="020B0604020202020204" pitchFamily="34" charset="0"/>
              </a:rPr>
              <a:t>.</a:t>
            </a:r>
            <a:endParaRPr lang="es-MX" sz="1000" dirty="0">
              <a:solidFill>
                <a:schemeClr val="tx1">
                  <a:lumMod val="65000"/>
                  <a:lumOff val="35000"/>
                </a:schemeClr>
              </a:solidFill>
              <a:latin typeface="Soberana Sans" pitchFamily="50" charset="0"/>
              <a:cs typeface="Arial" panose="020B0604020202020204" pitchFamily="34" charset="0"/>
            </a:endParaRPr>
          </a:p>
        </p:txBody>
      </p:sp>
      <p:sp>
        <p:nvSpPr>
          <p:cNvPr id="9" name="8 CuadroTexto"/>
          <p:cNvSpPr txBox="1"/>
          <p:nvPr/>
        </p:nvSpPr>
        <p:spPr>
          <a:xfrm>
            <a:off x="8021" y="1219200"/>
            <a:ext cx="9144000" cy="1292662"/>
          </a:xfrm>
          <a:prstGeom prst="rect">
            <a:avLst/>
          </a:prstGeom>
          <a:noFill/>
        </p:spPr>
        <p:txBody>
          <a:bodyPr wrap="square" rtlCol="0">
            <a:spAutoFit/>
          </a:bodyPr>
          <a:lstStyle/>
          <a:p>
            <a:pPr lvl="0" algn="ctr"/>
            <a:r>
              <a:rPr lang="es-MX" sz="2600" b="1" cap="small" dirty="0" smtClean="0">
                <a:solidFill>
                  <a:schemeClr val="accent4"/>
                </a:solidFill>
                <a:latin typeface="Soberana Sans" pitchFamily="50" charset="0"/>
                <a:cs typeface="Arial" panose="020B0604020202020204" pitchFamily="34" charset="0"/>
              </a:rPr>
              <a:t>Armonización </a:t>
            </a:r>
            <a:r>
              <a:rPr lang="es-MX" sz="2600" b="1" cap="small" dirty="0">
                <a:solidFill>
                  <a:schemeClr val="accent4"/>
                </a:solidFill>
                <a:latin typeface="Soberana Sans" pitchFamily="50" charset="0"/>
                <a:cs typeface="Arial" panose="020B0604020202020204" pitchFamily="34" charset="0"/>
              </a:rPr>
              <a:t>legislativa </a:t>
            </a:r>
            <a:r>
              <a:rPr lang="es-MX" sz="2600" b="1" cap="small" dirty="0" smtClean="0">
                <a:solidFill>
                  <a:schemeClr val="accent4"/>
                </a:solidFill>
                <a:latin typeface="Soberana Sans" pitchFamily="50" charset="0"/>
                <a:cs typeface="Arial" panose="020B0604020202020204" pitchFamily="34" charset="0"/>
              </a:rPr>
              <a:t>de acuerdo</a:t>
            </a:r>
          </a:p>
          <a:p>
            <a:pPr lvl="0" algn="ctr"/>
            <a:r>
              <a:rPr lang="es-MX" sz="2600" b="1" cap="small" dirty="0" smtClean="0">
                <a:solidFill>
                  <a:schemeClr val="accent4"/>
                </a:solidFill>
                <a:latin typeface="Soberana Sans" pitchFamily="50" charset="0"/>
                <a:cs typeface="Arial" panose="020B0604020202020204" pitchFamily="34" charset="0"/>
              </a:rPr>
              <a:t>a </a:t>
            </a:r>
            <a:r>
              <a:rPr lang="es-MX" sz="2600" b="1" cap="small" dirty="0">
                <a:solidFill>
                  <a:schemeClr val="accent4"/>
                </a:solidFill>
                <a:latin typeface="Soberana Sans" pitchFamily="50" charset="0"/>
                <a:cs typeface="Arial" panose="020B0604020202020204" pitchFamily="34" charset="0"/>
              </a:rPr>
              <a:t>los estándares </a:t>
            </a:r>
            <a:r>
              <a:rPr lang="es-MX" sz="2600" b="1" cap="small" dirty="0" smtClean="0">
                <a:solidFill>
                  <a:schemeClr val="accent4"/>
                </a:solidFill>
                <a:latin typeface="Soberana Sans" pitchFamily="50" charset="0"/>
                <a:cs typeface="Arial" panose="020B0604020202020204" pitchFamily="34" charset="0"/>
              </a:rPr>
              <a:t>internacionales de protección</a:t>
            </a:r>
          </a:p>
          <a:p>
            <a:pPr lvl="0" algn="ctr"/>
            <a:r>
              <a:rPr lang="es-MX" sz="2600" b="1" cap="small" dirty="0" smtClean="0">
                <a:solidFill>
                  <a:schemeClr val="accent4"/>
                </a:solidFill>
                <a:latin typeface="Soberana Sans" pitchFamily="50" charset="0"/>
                <a:cs typeface="Arial" panose="020B0604020202020204" pitchFamily="34" charset="0"/>
              </a:rPr>
              <a:t>a </a:t>
            </a:r>
            <a:r>
              <a:rPr lang="es-MX" sz="2600" b="1" cap="small" dirty="0">
                <a:solidFill>
                  <a:schemeClr val="accent4"/>
                </a:solidFill>
                <a:latin typeface="Soberana Sans" pitchFamily="50" charset="0"/>
                <a:cs typeface="Arial" panose="020B0604020202020204" pitchFamily="34" charset="0"/>
              </a:rPr>
              <a:t>los Derechos Humanos de las mujeres</a:t>
            </a:r>
            <a:endParaRPr lang="es-MX" sz="2600" dirty="0">
              <a:solidFill>
                <a:schemeClr val="accent4"/>
              </a:solidFill>
              <a:latin typeface="Soberana Sans" pitchFamily="50" charset="0"/>
              <a:cs typeface="Arial" panose="020B0604020202020204" pitchFamily="34" charset="0"/>
            </a:endParaRPr>
          </a:p>
        </p:txBody>
      </p:sp>
      <p:sp>
        <p:nvSpPr>
          <p:cNvPr id="2" name="1 CuadroTexto"/>
          <p:cNvSpPr txBox="1"/>
          <p:nvPr/>
        </p:nvSpPr>
        <p:spPr>
          <a:xfrm>
            <a:off x="4800600" y="3096143"/>
            <a:ext cx="3581400" cy="2462213"/>
          </a:xfrm>
          <a:prstGeom prst="rect">
            <a:avLst/>
          </a:prstGeom>
          <a:noFill/>
        </p:spPr>
        <p:txBody>
          <a:bodyPr wrap="square" rtlCol="0">
            <a:spAutoFit/>
          </a:bodyPr>
          <a:lstStyle/>
          <a:p>
            <a:pPr lvl="0" algn="just"/>
            <a:r>
              <a:rPr lang="es-MX" sz="1200" dirty="0" smtClean="0">
                <a:solidFill>
                  <a:schemeClr val="accent5"/>
                </a:solidFill>
                <a:latin typeface="Soberana Sans" pitchFamily="50" charset="0"/>
                <a:cs typeface="Arial" panose="020B0604020202020204" pitchFamily="34" charset="0"/>
              </a:rPr>
              <a:t>B</a:t>
            </a:r>
            <a:r>
              <a:rPr lang="es-MX" sz="1200" b="1" dirty="0" smtClean="0">
                <a:solidFill>
                  <a:schemeClr val="accent5"/>
                </a:solidFill>
                <a:latin typeface="Soberana Sans" pitchFamily="50" charset="0"/>
                <a:cs typeface="Arial" panose="020B0604020202020204" pitchFamily="34" charset="0"/>
              </a:rPr>
              <a:t>. </a:t>
            </a:r>
            <a:r>
              <a:rPr lang="es-MX" sz="1200" b="1" dirty="0">
                <a:solidFill>
                  <a:schemeClr val="accent5"/>
                </a:solidFill>
                <a:latin typeface="Soberana Sans" pitchFamily="50" charset="0"/>
                <a:cs typeface="Arial" panose="020B0604020202020204" pitchFamily="34" charset="0"/>
              </a:rPr>
              <a:t>Materia civil</a:t>
            </a:r>
            <a:r>
              <a:rPr lang="es-MX" sz="1200" b="1" dirty="0" smtClean="0">
                <a:solidFill>
                  <a:schemeClr val="accent5"/>
                </a:solidFill>
                <a:latin typeface="Soberana Sans" pitchFamily="50" charset="0"/>
                <a:cs typeface="Arial" panose="020B0604020202020204" pitchFamily="34" charset="0"/>
              </a:rPr>
              <a:t>:</a:t>
            </a:r>
          </a:p>
          <a:p>
            <a:pPr lvl="0" algn="just"/>
            <a:endParaRPr lang="es-MX" sz="1200" dirty="0">
              <a:solidFill>
                <a:schemeClr val="accent5"/>
              </a:solidFill>
              <a:latin typeface="Soberana Sans" pitchFamily="50" charset="0"/>
              <a:cs typeface="Arial" panose="020B0604020202020204" pitchFamily="34" charset="0"/>
            </a:endParaRPr>
          </a:p>
          <a:p>
            <a:pPr marL="285750" lvl="0" indent="-285750" algn="just">
              <a:buClr>
                <a:schemeClr val="accent5"/>
              </a:buClr>
              <a:buFont typeface="Wingdings" panose="05000000000000000000" pitchFamily="2" charset="2"/>
              <a:buChar char="v"/>
            </a:pPr>
            <a:r>
              <a:rPr lang="es-MX" sz="1000" dirty="0">
                <a:solidFill>
                  <a:schemeClr val="tx1">
                    <a:lumMod val="65000"/>
                    <a:lumOff val="35000"/>
                  </a:schemeClr>
                </a:solidFill>
                <a:latin typeface="Soberana Sans" pitchFamily="50" charset="0"/>
                <a:cs typeface="Arial" panose="020B0604020202020204" pitchFamily="34" charset="0"/>
              </a:rPr>
              <a:t>Eliminar las normas discriminatorias que impiden el ejercicio igualitario de los derechos de las mujeres en los Códigos respectivos</a:t>
            </a:r>
            <a:r>
              <a:rPr lang="es-MX" sz="1000" dirty="0" smtClean="0">
                <a:solidFill>
                  <a:schemeClr val="tx1">
                    <a:lumMod val="65000"/>
                    <a:lumOff val="35000"/>
                  </a:schemeClr>
                </a:solidFill>
                <a:latin typeface="Soberana Sans" pitchFamily="50" charset="0"/>
                <a:cs typeface="Arial" panose="020B0604020202020204" pitchFamily="34" charset="0"/>
              </a:rPr>
              <a:t>.</a:t>
            </a:r>
          </a:p>
          <a:p>
            <a:pPr lvl="0" algn="just"/>
            <a:endParaRPr lang="es-MX" sz="1200" b="1" dirty="0" smtClean="0">
              <a:solidFill>
                <a:schemeClr val="tx1">
                  <a:lumMod val="65000"/>
                  <a:lumOff val="35000"/>
                </a:schemeClr>
              </a:solidFill>
              <a:latin typeface="Soberana Sans" pitchFamily="50" charset="0"/>
              <a:cs typeface="Arial" panose="020B0604020202020204" pitchFamily="34" charset="0"/>
            </a:endParaRPr>
          </a:p>
          <a:p>
            <a:pPr lvl="0" algn="just"/>
            <a:endParaRPr lang="es-MX" sz="1200" b="1" dirty="0">
              <a:solidFill>
                <a:schemeClr val="tx1">
                  <a:lumMod val="65000"/>
                  <a:lumOff val="35000"/>
                </a:schemeClr>
              </a:solidFill>
              <a:latin typeface="Soberana Sans" pitchFamily="50" charset="0"/>
              <a:cs typeface="Arial" panose="020B0604020202020204" pitchFamily="34" charset="0"/>
            </a:endParaRPr>
          </a:p>
          <a:p>
            <a:pPr lvl="0" algn="just"/>
            <a:endParaRPr lang="es-MX" sz="1200" b="1" dirty="0">
              <a:solidFill>
                <a:schemeClr val="tx1">
                  <a:lumMod val="65000"/>
                  <a:lumOff val="35000"/>
                </a:schemeClr>
              </a:solidFill>
              <a:latin typeface="Soberana Sans" pitchFamily="50" charset="0"/>
              <a:cs typeface="Arial" panose="020B0604020202020204" pitchFamily="34" charset="0"/>
            </a:endParaRPr>
          </a:p>
          <a:p>
            <a:pPr lvl="0" algn="just"/>
            <a:r>
              <a:rPr lang="es-MX" sz="1200" dirty="0" smtClean="0">
                <a:solidFill>
                  <a:schemeClr val="accent5"/>
                </a:solidFill>
                <a:latin typeface="Soberana Sans" pitchFamily="50" charset="0"/>
                <a:cs typeface="Arial" panose="020B0604020202020204" pitchFamily="34" charset="0"/>
              </a:rPr>
              <a:t>C</a:t>
            </a:r>
            <a:r>
              <a:rPr lang="es-MX" sz="1200" b="1" dirty="0" smtClean="0">
                <a:solidFill>
                  <a:schemeClr val="accent5"/>
                </a:solidFill>
                <a:latin typeface="Soberana Sans" pitchFamily="50" charset="0"/>
                <a:cs typeface="Arial" panose="020B0604020202020204" pitchFamily="34" charset="0"/>
              </a:rPr>
              <a:t>. </a:t>
            </a:r>
            <a:r>
              <a:rPr lang="es-MX" sz="1200" b="1" dirty="0">
                <a:solidFill>
                  <a:schemeClr val="accent5"/>
                </a:solidFill>
                <a:latin typeface="Soberana Sans" pitchFamily="50" charset="0"/>
                <a:cs typeface="Arial" panose="020B0604020202020204" pitchFamily="34" charset="0"/>
              </a:rPr>
              <a:t>Reglamentos</a:t>
            </a:r>
            <a:r>
              <a:rPr lang="es-MX" sz="1200" b="1" dirty="0" smtClean="0">
                <a:solidFill>
                  <a:schemeClr val="accent5"/>
                </a:solidFill>
                <a:latin typeface="Soberana Sans" pitchFamily="50" charset="0"/>
                <a:cs typeface="Arial" panose="020B0604020202020204" pitchFamily="34" charset="0"/>
              </a:rPr>
              <a:t>:</a:t>
            </a:r>
          </a:p>
          <a:p>
            <a:pPr lvl="0" algn="just"/>
            <a:endParaRPr lang="es-MX" sz="1200" b="1" dirty="0">
              <a:solidFill>
                <a:schemeClr val="accent5"/>
              </a:solidFill>
              <a:latin typeface="Soberana Sans" pitchFamily="50" charset="0"/>
              <a:cs typeface="Arial" panose="020B0604020202020204" pitchFamily="34" charset="0"/>
            </a:endParaRPr>
          </a:p>
          <a:p>
            <a:pPr marL="285750" lvl="0" indent="-285750" algn="just">
              <a:buClr>
                <a:schemeClr val="accent5"/>
              </a:buClr>
              <a:buFont typeface="Wingdings" panose="05000000000000000000" pitchFamily="2" charset="2"/>
              <a:buChar char="v"/>
            </a:pPr>
            <a:r>
              <a:rPr lang="es-MX" sz="1000" dirty="0" smtClean="0">
                <a:solidFill>
                  <a:schemeClr val="tx1">
                    <a:lumMod val="65000"/>
                    <a:lumOff val="35000"/>
                  </a:schemeClr>
                </a:solidFill>
                <a:latin typeface="Soberana Sans" pitchFamily="50" charset="0"/>
                <a:cs typeface="Arial" panose="020B0604020202020204" pitchFamily="34" charset="0"/>
              </a:rPr>
              <a:t>Expedir </a:t>
            </a:r>
            <a:r>
              <a:rPr lang="es-MX" sz="1000" dirty="0">
                <a:solidFill>
                  <a:schemeClr val="tx1">
                    <a:lumMod val="65000"/>
                    <a:lumOff val="35000"/>
                  </a:schemeClr>
                </a:solidFill>
                <a:latin typeface="Soberana Sans" pitchFamily="50" charset="0"/>
                <a:cs typeface="Arial" panose="020B0604020202020204" pitchFamily="34" charset="0"/>
              </a:rPr>
              <a:t>a la </a:t>
            </a:r>
            <a:r>
              <a:rPr lang="es-MX" sz="1000" dirty="0" smtClean="0">
                <a:solidFill>
                  <a:schemeClr val="tx1">
                    <a:lumMod val="65000"/>
                    <a:lumOff val="35000"/>
                  </a:schemeClr>
                </a:solidFill>
                <a:latin typeface="Soberana Sans" pitchFamily="50" charset="0"/>
                <a:cs typeface="Arial" panose="020B0604020202020204" pitchFamily="34" charset="0"/>
              </a:rPr>
              <a:t>brevedad </a:t>
            </a:r>
            <a:r>
              <a:rPr lang="es-MX" sz="1000" dirty="0">
                <a:solidFill>
                  <a:schemeClr val="tx1">
                    <a:lumMod val="65000"/>
                    <a:lumOff val="35000"/>
                  </a:schemeClr>
                </a:solidFill>
                <a:latin typeface="Soberana Sans" pitchFamily="50" charset="0"/>
                <a:cs typeface="Arial" panose="020B0604020202020204" pitchFamily="34" charset="0"/>
              </a:rPr>
              <a:t>los reglamentos </a:t>
            </a:r>
            <a:r>
              <a:rPr lang="es-MX" sz="1000" dirty="0" smtClean="0">
                <a:solidFill>
                  <a:schemeClr val="tx1">
                    <a:lumMod val="65000"/>
                    <a:lumOff val="35000"/>
                  </a:schemeClr>
                </a:solidFill>
                <a:latin typeface="Soberana Sans" pitchFamily="50" charset="0"/>
                <a:cs typeface="Arial" panose="020B0604020202020204" pitchFamily="34" charset="0"/>
              </a:rPr>
              <a:t>faltantes para </a:t>
            </a:r>
            <a:r>
              <a:rPr lang="es-MX" sz="1000" dirty="0">
                <a:solidFill>
                  <a:schemeClr val="tx1">
                    <a:lumMod val="65000"/>
                    <a:lumOff val="35000"/>
                  </a:schemeClr>
                </a:solidFill>
                <a:latin typeface="Soberana Sans" pitchFamily="50" charset="0"/>
                <a:cs typeface="Arial" panose="020B0604020202020204" pitchFamily="34" charset="0"/>
              </a:rPr>
              <a:t>la operación de las leyes de igualdad, de violencia contra las mujeres y de reparación del </a:t>
            </a:r>
            <a:r>
              <a:rPr lang="es-MX" sz="1000" dirty="0" smtClean="0">
                <a:solidFill>
                  <a:schemeClr val="tx1">
                    <a:lumMod val="65000"/>
                    <a:lumOff val="35000"/>
                  </a:schemeClr>
                </a:solidFill>
                <a:latin typeface="Soberana Sans" pitchFamily="50" charset="0"/>
                <a:cs typeface="Arial" panose="020B0604020202020204" pitchFamily="34" charset="0"/>
              </a:rPr>
              <a:t>daño.</a:t>
            </a:r>
            <a:endParaRPr lang="es-MX" sz="1000" dirty="0">
              <a:solidFill>
                <a:schemeClr val="tx1">
                  <a:lumMod val="65000"/>
                  <a:lumOff val="35000"/>
                </a:schemeClr>
              </a:solidFill>
              <a:latin typeface="Soberana Sans" pitchFamily="50" charset="0"/>
              <a:cs typeface="Arial" panose="020B0604020202020204" pitchFamily="34" charset="0"/>
            </a:endParaRPr>
          </a:p>
        </p:txBody>
      </p:sp>
      <p:sp>
        <p:nvSpPr>
          <p:cNvPr id="3" name="2 CuadroTexto"/>
          <p:cNvSpPr txBox="1"/>
          <p:nvPr/>
        </p:nvSpPr>
        <p:spPr>
          <a:xfrm>
            <a:off x="9564130" y="4267200"/>
            <a:ext cx="2094470" cy="276999"/>
          </a:xfrm>
          <a:prstGeom prst="rect">
            <a:avLst/>
          </a:prstGeom>
          <a:noFill/>
        </p:spPr>
        <p:txBody>
          <a:bodyPr wrap="square" rtlCol="0">
            <a:spAutoFit/>
          </a:bodyPr>
          <a:lstStyle/>
          <a:p>
            <a:pPr lvl="0" algn="just"/>
            <a:r>
              <a:rPr lang="es-MX" sz="1200" dirty="0" smtClean="0">
                <a:solidFill>
                  <a:schemeClr val="tx1">
                    <a:lumMod val="65000"/>
                    <a:lumOff val="35000"/>
                  </a:schemeClr>
                </a:solidFill>
                <a:latin typeface="Soberana Sans" pitchFamily="50" charset="0"/>
                <a:cs typeface="Arial" panose="020B0604020202020204" pitchFamily="34" charset="0"/>
              </a:rPr>
              <a:t>.</a:t>
            </a:r>
            <a:r>
              <a:rPr lang="es-MX" sz="1200" dirty="0" smtClean="0">
                <a:solidFill>
                  <a:schemeClr val="tx1">
                    <a:lumMod val="65000"/>
                    <a:lumOff val="35000"/>
                  </a:schemeClr>
                </a:solidFill>
                <a:latin typeface="Soberana Sans" pitchFamily="50" charset="0"/>
              </a:rPr>
              <a:t> </a:t>
            </a:r>
            <a:endParaRPr lang="es-MX" sz="1200" dirty="0">
              <a:solidFill>
                <a:schemeClr val="tx1">
                  <a:lumMod val="65000"/>
                  <a:lumOff val="35000"/>
                </a:schemeClr>
              </a:solidFill>
              <a:latin typeface="Soberana Sans" pitchFamily="50" charset="0"/>
            </a:endParaRPr>
          </a:p>
        </p:txBody>
      </p:sp>
      <p:sp>
        <p:nvSpPr>
          <p:cNvPr id="4" name="3 CuadroTexto"/>
          <p:cNvSpPr txBox="1"/>
          <p:nvPr/>
        </p:nvSpPr>
        <p:spPr>
          <a:xfrm>
            <a:off x="0" y="2587823"/>
            <a:ext cx="9144000" cy="307777"/>
          </a:xfrm>
          <a:prstGeom prst="rect">
            <a:avLst/>
          </a:prstGeom>
          <a:noFill/>
        </p:spPr>
        <p:txBody>
          <a:bodyPr wrap="square" rtlCol="0">
            <a:spAutoFit/>
          </a:bodyPr>
          <a:lstStyle/>
          <a:p>
            <a:pPr algn="ctr"/>
            <a:r>
              <a:rPr lang="es-MX" sz="1400" dirty="0">
                <a:solidFill>
                  <a:schemeClr val="bg1"/>
                </a:solidFill>
                <a:latin typeface="Soberana Sans" pitchFamily="50" charset="0"/>
                <a:cs typeface="Arial" panose="020B0604020202020204" pitchFamily="34" charset="0"/>
              </a:rPr>
              <a:t>Con base en las deficiencias legislativas identificadas, se </a:t>
            </a:r>
            <a:r>
              <a:rPr lang="es-MX" sz="1400" dirty="0" smtClean="0">
                <a:solidFill>
                  <a:schemeClr val="bg1"/>
                </a:solidFill>
                <a:latin typeface="Soberana Sans" pitchFamily="50" charset="0"/>
                <a:cs typeface="Arial" panose="020B0604020202020204" pitchFamily="34" charset="0"/>
              </a:rPr>
              <a:t>sugiere:</a:t>
            </a:r>
            <a:endParaRPr lang="es-MX" sz="1400" dirty="0">
              <a:solidFill>
                <a:schemeClr val="bg1"/>
              </a:solidFill>
            </a:endParaRPr>
          </a:p>
        </p:txBody>
      </p:sp>
      <p:sp>
        <p:nvSpPr>
          <p:cNvPr id="5" name="4 Elipse"/>
          <p:cNvSpPr/>
          <p:nvPr/>
        </p:nvSpPr>
        <p:spPr>
          <a:xfrm>
            <a:off x="609600" y="3096142"/>
            <a:ext cx="311877" cy="311877"/>
          </a:xfrm>
          <a:prstGeom prst="ellipse">
            <a:avLst/>
          </a:prstGeom>
          <a:noFill/>
          <a:ln w="63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Elipse"/>
          <p:cNvSpPr/>
          <p:nvPr/>
        </p:nvSpPr>
        <p:spPr>
          <a:xfrm>
            <a:off x="4724400" y="3096143"/>
            <a:ext cx="311877" cy="311877"/>
          </a:xfrm>
          <a:prstGeom prst="ellipse">
            <a:avLst/>
          </a:prstGeom>
          <a:noFill/>
          <a:ln w="63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Elipse"/>
          <p:cNvSpPr/>
          <p:nvPr/>
        </p:nvSpPr>
        <p:spPr>
          <a:xfrm>
            <a:off x="4724400" y="4419600"/>
            <a:ext cx="311877" cy="311877"/>
          </a:xfrm>
          <a:prstGeom prst="ellipse">
            <a:avLst/>
          </a:prstGeom>
          <a:noFill/>
          <a:ln w="63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13</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1786320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1352550"/>
            <a:ext cx="9156700" cy="62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CuadroTexto"/>
          <p:cNvSpPr txBox="1"/>
          <p:nvPr/>
        </p:nvSpPr>
        <p:spPr>
          <a:xfrm>
            <a:off x="0" y="1381780"/>
            <a:ext cx="9144000" cy="523220"/>
          </a:xfrm>
          <a:prstGeom prst="rect">
            <a:avLst/>
          </a:prstGeom>
          <a:noFill/>
        </p:spPr>
        <p:txBody>
          <a:bodyPr wrap="square" rtlCol="0">
            <a:spAutoFit/>
          </a:bodyPr>
          <a:lstStyle/>
          <a:p>
            <a:pPr algn="ctr"/>
            <a:r>
              <a:rPr lang="es-MX" sz="2800" b="1" cap="small" dirty="0" smtClean="0">
                <a:solidFill>
                  <a:schemeClr val="bg1"/>
                </a:solidFill>
                <a:latin typeface="Arial" panose="020B0604020202020204" pitchFamily="34" charset="0"/>
                <a:cs typeface="Arial" panose="020B0604020202020204" pitchFamily="34" charset="0"/>
              </a:rPr>
              <a:t>Centros de Justicia para las Mujeres</a:t>
            </a:r>
            <a:endParaRPr lang="es-MX" altLang="es-MX" sz="2800" b="1" cap="small" dirty="0">
              <a:solidFill>
                <a:schemeClr val="bg1"/>
              </a:solidFill>
              <a:latin typeface="Arial" panose="020B0604020202020204" pitchFamily="34" charset="0"/>
              <a:cs typeface="Arial" panose="020B0604020202020204" pitchFamily="34" charset="0"/>
            </a:endParaRPr>
          </a:p>
        </p:txBody>
      </p:sp>
      <p:grpSp>
        <p:nvGrpSpPr>
          <p:cNvPr id="7" name="Agrupar 2"/>
          <p:cNvGrpSpPr/>
          <p:nvPr/>
        </p:nvGrpSpPr>
        <p:grpSpPr>
          <a:xfrm>
            <a:off x="2819402" y="2275532"/>
            <a:ext cx="5791198" cy="4125268"/>
            <a:chOff x="2525292" y="2133600"/>
            <a:chExt cx="5564895" cy="4782317"/>
          </a:xfrm>
          <a:solidFill>
            <a:schemeClr val="bg1"/>
          </a:solidFill>
        </p:grpSpPr>
        <p:sp>
          <p:nvSpPr>
            <p:cNvPr id="8" name="7 Redondear rectángulo de esquina diagonal"/>
            <p:cNvSpPr/>
            <p:nvPr/>
          </p:nvSpPr>
          <p:spPr>
            <a:xfrm>
              <a:off x="2525292" y="2133600"/>
              <a:ext cx="2855671" cy="4782317"/>
            </a:xfrm>
            <a:prstGeom prst="round2DiagRect">
              <a:avLst/>
            </a:prstGeom>
            <a:grpFill/>
            <a:ln>
              <a:solidFill>
                <a:schemeClr val="accent5"/>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9" name="8 Redondear rectángulo de esquina diagonal"/>
            <p:cNvSpPr/>
            <p:nvPr/>
          </p:nvSpPr>
          <p:spPr>
            <a:xfrm>
              <a:off x="5380963" y="2145735"/>
              <a:ext cx="2709224" cy="4770182"/>
            </a:xfrm>
            <a:prstGeom prst="round2DiagRect">
              <a:avLst/>
            </a:prstGeom>
            <a:grp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6" name="5 CuadroTexto"/>
          <p:cNvSpPr txBox="1"/>
          <p:nvPr/>
        </p:nvSpPr>
        <p:spPr>
          <a:xfrm>
            <a:off x="3009900" y="2895600"/>
            <a:ext cx="2552700" cy="3016210"/>
          </a:xfrm>
          <a:prstGeom prst="rect">
            <a:avLst/>
          </a:prstGeom>
          <a:noFill/>
        </p:spPr>
        <p:txBody>
          <a:bodyPr wrap="square" rtlCol="0">
            <a:spAutoFit/>
          </a:bodyPr>
          <a:lstStyle/>
          <a:p>
            <a:pPr algn="just"/>
            <a:r>
              <a:rPr lang="es-MX" sz="1000" dirty="0">
                <a:solidFill>
                  <a:schemeClr val="tx1">
                    <a:lumMod val="75000"/>
                    <a:lumOff val="25000"/>
                  </a:schemeClr>
                </a:solidFill>
                <a:latin typeface="Soberana Sans" pitchFamily="50" charset="0"/>
                <a:cs typeface="Arial" panose="020B0604020202020204" pitchFamily="34" charset="0"/>
              </a:rPr>
              <a:t>Una de las políticas públicas más exitosas que ha puesto en marcha la Conavim desde el 2010 ha sido el establecimiento de los Centros de Justicia para las Mujeres, los cuales conjuntan esfuerzos y recursos provenientes del gobierno federal, las entidades federativas y organizaciones de la sociedad civil</a:t>
            </a:r>
            <a:r>
              <a:rPr lang="es-MX" sz="1000" dirty="0" smtClean="0">
                <a:solidFill>
                  <a:schemeClr val="tx1">
                    <a:lumMod val="75000"/>
                    <a:lumOff val="25000"/>
                  </a:schemeClr>
                </a:solidFill>
                <a:latin typeface="Soberana Sans" pitchFamily="50" charset="0"/>
                <a:cs typeface="Arial" panose="020B0604020202020204" pitchFamily="34" charset="0"/>
              </a:rPr>
              <a:t>.</a:t>
            </a:r>
          </a:p>
          <a:p>
            <a:pPr algn="just"/>
            <a:endParaRPr lang="es-MX" sz="1000" dirty="0">
              <a:solidFill>
                <a:schemeClr val="tx1">
                  <a:lumMod val="75000"/>
                  <a:lumOff val="25000"/>
                </a:schemeClr>
              </a:solidFill>
              <a:latin typeface="Soberana Sans" pitchFamily="50" charset="0"/>
              <a:cs typeface="Arial" panose="020B0604020202020204" pitchFamily="34" charset="0"/>
            </a:endParaRPr>
          </a:p>
          <a:p>
            <a:pPr algn="just"/>
            <a:r>
              <a:rPr lang="es-MX" sz="1000" dirty="0" smtClean="0">
                <a:solidFill>
                  <a:schemeClr val="tx1">
                    <a:lumMod val="75000"/>
                    <a:lumOff val="25000"/>
                  </a:schemeClr>
                </a:solidFill>
                <a:latin typeface="Soberana Sans" pitchFamily="50" charset="0"/>
                <a:cs typeface="Arial" panose="020B0604020202020204" pitchFamily="34" charset="0"/>
              </a:rPr>
              <a:t>Los Centros de Justicia para las Mujeres son espacios que concentran</a:t>
            </a:r>
            <a:r>
              <a:rPr lang="es-MX" sz="1000" dirty="0">
                <a:solidFill>
                  <a:schemeClr val="tx1">
                    <a:lumMod val="75000"/>
                    <a:lumOff val="25000"/>
                  </a:schemeClr>
                </a:solidFill>
                <a:latin typeface="Soberana Sans" pitchFamily="50" charset="0"/>
                <a:cs typeface="Arial" panose="020B0604020202020204" pitchFamily="34" charset="0"/>
              </a:rPr>
              <a:t>, bajo un mismo techo, servicios multidisciplinarios y atención integral (psicológica, jurídica, médica, albergues temporales, ludoteca infantil y empoderamiento social y económico) para las mujeres víctimas de violencia, y sus hijas e hijos.</a:t>
            </a:r>
          </a:p>
        </p:txBody>
      </p:sp>
      <p:sp>
        <p:nvSpPr>
          <p:cNvPr id="16" name="15 CuadroTexto"/>
          <p:cNvSpPr txBox="1"/>
          <p:nvPr/>
        </p:nvSpPr>
        <p:spPr>
          <a:xfrm>
            <a:off x="6019800" y="2895600"/>
            <a:ext cx="2362200" cy="2862322"/>
          </a:xfrm>
          <a:prstGeom prst="rect">
            <a:avLst/>
          </a:prstGeom>
          <a:noFill/>
        </p:spPr>
        <p:txBody>
          <a:bodyPr wrap="square" rtlCol="0">
            <a:spAutoFit/>
          </a:bodyPr>
          <a:lstStyle/>
          <a:p>
            <a:pPr algn="just"/>
            <a:r>
              <a:rPr lang="es-MX" sz="1000" dirty="0" smtClean="0">
                <a:solidFill>
                  <a:schemeClr val="tx1">
                    <a:lumMod val="75000"/>
                    <a:lumOff val="25000"/>
                  </a:schemeClr>
                </a:solidFill>
                <a:latin typeface="Soberana Sans" pitchFamily="50" charset="0"/>
                <a:cs typeface="Arial" panose="020B0604020202020204" pitchFamily="34" charset="0"/>
              </a:rPr>
              <a:t>Actualmente, 17 entidades federativas cuentan con Centros de Justicia para las Mujeres. </a:t>
            </a:r>
          </a:p>
          <a:p>
            <a:pPr algn="just"/>
            <a:endParaRPr lang="es-MX" sz="1000" dirty="0">
              <a:solidFill>
                <a:schemeClr val="tx1">
                  <a:lumMod val="75000"/>
                  <a:lumOff val="25000"/>
                </a:schemeClr>
              </a:solidFill>
              <a:latin typeface="Soberana Sans" pitchFamily="50" charset="0"/>
              <a:cs typeface="Arial" panose="020B0604020202020204" pitchFamily="34" charset="0"/>
            </a:endParaRPr>
          </a:p>
          <a:p>
            <a:pPr algn="just"/>
            <a:r>
              <a:rPr lang="es-MX" sz="1000" dirty="0" smtClean="0">
                <a:solidFill>
                  <a:schemeClr val="tx1">
                    <a:lumMod val="75000"/>
                    <a:lumOff val="25000"/>
                  </a:schemeClr>
                </a:solidFill>
                <a:latin typeface="Soberana Sans" pitchFamily="50" charset="0"/>
                <a:cs typeface="Arial" panose="020B0604020202020204" pitchFamily="34" charset="0"/>
              </a:rPr>
              <a:t>En este sentido, es importante continuar con la creación de estos Centros en las entidades que no cuentan con este modelo.</a:t>
            </a:r>
          </a:p>
          <a:p>
            <a:pPr algn="just"/>
            <a:endParaRPr lang="es-MX" sz="1000" dirty="0">
              <a:solidFill>
                <a:schemeClr val="tx1">
                  <a:lumMod val="75000"/>
                  <a:lumOff val="25000"/>
                </a:schemeClr>
              </a:solidFill>
              <a:latin typeface="Soberana Sans" pitchFamily="50" charset="0"/>
              <a:cs typeface="Arial" panose="020B0604020202020204" pitchFamily="34" charset="0"/>
            </a:endParaRPr>
          </a:p>
          <a:p>
            <a:pPr algn="just"/>
            <a:r>
              <a:rPr lang="es-MX" sz="1000" dirty="0" smtClean="0">
                <a:solidFill>
                  <a:schemeClr val="tx1">
                    <a:lumMod val="75000"/>
                    <a:lumOff val="25000"/>
                  </a:schemeClr>
                </a:solidFill>
                <a:latin typeface="Soberana Sans" pitchFamily="50" charset="0"/>
                <a:cs typeface="Arial" panose="020B0604020202020204" pitchFamily="34" charset="0"/>
              </a:rPr>
              <a:t>Asimismo, es indispensable que todos los  Centros de Justicia para las Mujeres cuenten con un modelo de atención estandarizado de acuerdo a los lineamientos emitidos por la Conavim, de tal forma, que la atención que se brinda a las mujeres esté especializada y sea igual para todas las usuarias. </a:t>
            </a:r>
            <a:endParaRPr lang="es-MX" sz="1000" dirty="0">
              <a:solidFill>
                <a:schemeClr val="tx1">
                  <a:lumMod val="75000"/>
                  <a:lumOff val="25000"/>
                </a:schemeClr>
              </a:solidFill>
              <a:latin typeface="Soberana Sans" pitchFamily="50" charset="0"/>
              <a:cs typeface="Arial" panose="020B0604020202020204" pitchFamily="34" charset="0"/>
            </a:endParaRPr>
          </a:p>
        </p:txBody>
      </p:sp>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598" y="2275532"/>
            <a:ext cx="2073102" cy="1382068"/>
          </a:xfrm>
          <a:prstGeom prst="rect">
            <a:avLst/>
          </a:prstGeom>
        </p:spPr>
      </p:pic>
      <p:pic>
        <p:nvPicPr>
          <p:cNvPr id="11" name="1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274" y="3757700"/>
            <a:ext cx="2093427" cy="1460795"/>
          </a:xfrm>
          <a:prstGeom prst="rect">
            <a:avLst/>
          </a:prstGeom>
        </p:spPr>
      </p:pic>
      <p:pic>
        <p:nvPicPr>
          <p:cNvPr id="12" name="1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9274" y="5268640"/>
            <a:ext cx="2093427" cy="1132160"/>
          </a:xfrm>
          <a:prstGeom prst="rect">
            <a:avLst/>
          </a:prstGeom>
        </p:spPr>
      </p:pic>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14</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3598156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99DA6CB3-A893-4B40-8512-2CAE424D7043}" type="slidenum">
              <a:rPr lang="es-ES" smtClean="0"/>
              <a:t>15</a:t>
            </a:fld>
            <a:endParaRPr lang="es-E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3331230"/>
            <a:ext cx="9156700" cy="628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4 CuadroTexto"/>
          <p:cNvSpPr txBox="1"/>
          <p:nvPr/>
        </p:nvSpPr>
        <p:spPr>
          <a:xfrm>
            <a:off x="0" y="3383945"/>
            <a:ext cx="9144000" cy="707886"/>
          </a:xfrm>
          <a:prstGeom prst="rect">
            <a:avLst/>
          </a:prstGeom>
          <a:noFill/>
        </p:spPr>
        <p:txBody>
          <a:bodyPr wrap="square" rtlCol="0">
            <a:spAutoFit/>
          </a:bodyPr>
          <a:lstStyle/>
          <a:p>
            <a:pPr algn="ctr"/>
            <a:r>
              <a:rPr lang="es-MX" altLang="es-MX" sz="4000" b="1" cap="small" dirty="0" smtClean="0">
                <a:solidFill>
                  <a:schemeClr val="bg1"/>
                </a:solidFill>
                <a:latin typeface="Arial" panose="020B0604020202020204" pitchFamily="34" charset="0"/>
                <a:cs typeface="Arial" panose="020B0604020202020204" pitchFamily="34" charset="0"/>
              </a:rPr>
              <a:t>Propuestas de acciones inmediatas</a:t>
            </a:r>
            <a:endParaRPr lang="es-MX" altLang="es-MX" sz="2800" b="1" cap="small"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4821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44463" y="188913"/>
            <a:ext cx="4648200" cy="584200"/>
          </a:xfrm>
          <a:prstGeom prst="rect">
            <a:avLst/>
          </a:prstGeom>
          <a:noFill/>
        </p:spPr>
        <p:txBody>
          <a:bodyPr>
            <a:spAutoFit/>
          </a:bodyPr>
          <a:lstStyle/>
          <a:p>
            <a:pPr>
              <a:defRPr/>
            </a:pPr>
            <a:r>
              <a:rPr lang="es-MX" sz="3200" b="1" dirty="0">
                <a:solidFill>
                  <a:schemeClr val="bg1"/>
                </a:solidFill>
                <a:latin typeface="+mn-lt"/>
              </a:rPr>
              <a:t>Compromisos</a:t>
            </a:r>
            <a:endParaRPr lang="es-MX" sz="2800" b="1" dirty="0">
              <a:solidFill>
                <a:schemeClr val="bg1"/>
              </a:solidFill>
              <a:latin typeface="+mn-lt"/>
            </a:endParaRPr>
          </a:p>
        </p:txBody>
      </p:sp>
      <p:graphicFrame>
        <p:nvGraphicFramePr>
          <p:cNvPr id="4" name="Diagrama 3"/>
          <p:cNvGraphicFramePr/>
          <p:nvPr>
            <p:extLst/>
          </p:nvPr>
        </p:nvGraphicFramePr>
        <p:xfrm>
          <a:off x="0" y="990600"/>
          <a:ext cx="8991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n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95400" y="990600"/>
            <a:ext cx="789333" cy="715190"/>
          </a:xfrm>
          <a:prstGeom prst="rect">
            <a:avLst/>
          </a:prstGeom>
        </p:spPr>
      </p:pic>
    </p:spTree>
    <p:extLst>
      <p:ext uri="{BB962C8B-B14F-4D97-AF65-F5344CB8AC3E}">
        <p14:creationId xmlns:p14="http://schemas.microsoft.com/office/powerpoint/2010/main" val="4187954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1066801"/>
            <a:ext cx="9144000" cy="533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2019300" y="1066800"/>
            <a:ext cx="5105400" cy="461665"/>
          </a:xfrm>
          <a:prstGeom prst="rect">
            <a:avLst/>
          </a:prstGeom>
          <a:noFill/>
        </p:spPr>
        <p:txBody>
          <a:bodyPr wrap="square" rtlCol="0">
            <a:spAutoFit/>
          </a:bodyPr>
          <a:lstStyle/>
          <a:p>
            <a:pPr lvl="0" algn="ctr"/>
            <a:r>
              <a:rPr lang="es-MX" sz="2400" b="1" cap="small" dirty="0" smtClean="0">
                <a:solidFill>
                  <a:schemeClr val="bg1"/>
                </a:solidFill>
                <a:latin typeface="Soberana Sans" pitchFamily="50" charset="0"/>
                <a:cs typeface="Arial" panose="020B0604020202020204" pitchFamily="34" charset="0"/>
              </a:rPr>
              <a:t>Casos</a:t>
            </a:r>
            <a:endParaRPr lang="es-MX" sz="2800" dirty="0">
              <a:solidFill>
                <a:schemeClr val="bg1"/>
              </a:solidFill>
              <a:latin typeface="Soberana Sans" pitchFamily="50" charset="0"/>
              <a:cs typeface="Arial" panose="020B0604020202020204" pitchFamily="34" charset="0"/>
            </a:endParaRPr>
          </a:p>
        </p:txBody>
      </p:sp>
      <p:sp>
        <p:nvSpPr>
          <p:cNvPr id="15" name="14 Elipse"/>
          <p:cNvSpPr/>
          <p:nvPr/>
        </p:nvSpPr>
        <p:spPr>
          <a:xfrm>
            <a:off x="6172200" y="1756717"/>
            <a:ext cx="2458425" cy="1748481"/>
          </a:xfrm>
          <a:prstGeom prst="ellipse">
            <a:avLst/>
          </a:prstGeom>
          <a:solidFill>
            <a:schemeClr val="bg1"/>
          </a:solidFill>
          <a:ln>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Elipse"/>
          <p:cNvSpPr/>
          <p:nvPr/>
        </p:nvSpPr>
        <p:spPr>
          <a:xfrm>
            <a:off x="3342787" y="1756719"/>
            <a:ext cx="2458425" cy="1748481"/>
          </a:xfrm>
          <a:prstGeom prst="ellipse">
            <a:avLst/>
          </a:prstGeom>
          <a:solidFill>
            <a:schemeClr val="bg1"/>
          </a:solidFill>
          <a:ln>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Elipse"/>
          <p:cNvSpPr/>
          <p:nvPr/>
        </p:nvSpPr>
        <p:spPr>
          <a:xfrm>
            <a:off x="457200" y="1756719"/>
            <a:ext cx="2458425" cy="1748481"/>
          </a:xfrm>
          <a:prstGeom prst="ellipse">
            <a:avLst/>
          </a:prstGeom>
          <a:solidFill>
            <a:schemeClr val="bg1"/>
          </a:solidFill>
          <a:ln>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CuadroTexto"/>
          <p:cNvSpPr txBox="1"/>
          <p:nvPr/>
        </p:nvSpPr>
        <p:spPr>
          <a:xfrm>
            <a:off x="603137" y="2209802"/>
            <a:ext cx="2166551" cy="738664"/>
          </a:xfrm>
          <a:prstGeom prst="rect">
            <a:avLst/>
          </a:prstGeom>
          <a:noFill/>
        </p:spPr>
        <p:txBody>
          <a:bodyPr wrap="square" rtlCol="0">
            <a:spAutoFit/>
          </a:bodyPr>
          <a:lstStyle/>
          <a:p>
            <a:pPr lvl="0" algn="ctr"/>
            <a:r>
              <a:rPr lang="es-ES_tradnl" sz="1400" b="1" dirty="0">
                <a:solidFill>
                  <a:schemeClr val="accent5"/>
                </a:solidFill>
                <a:latin typeface="Soberana Sans" pitchFamily="50" charset="0"/>
                <a:cs typeface="Arial" panose="020B0604020202020204" pitchFamily="34" charset="0"/>
              </a:rPr>
              <a:t>Karla </a:t>
            </a:r>
            <a:r>
              <a:rPr lang="es-ES_tradnl" sz="1400" b="1" dirty="0" err="1">
                <a:solidFill>
                  <a:schemeClr val="accent5"/>
                </a:solidFill>
                <a:latin typeface="Soberana Sans" pitchFamily="50" charset="0"/>
                <a:cs typeface="Arial" panose="020B0604020202020204" pitchFamily="34" charset="0"/>
              </a:rPr>
              <a:t>Pontigo</a:t>
            </a:r>
            <a:r>
              <a:rPr lang="es-ES_tradnl" sz="1400" b="1" dirty="0">
                <a:solidFill>
                  <a:schemeClr val="accent5"/>
                </a:solidFill>
                <a:latin typeface="Soberana Sans" pitchFamily="50" charset="0"/>
                <a:cs typeface="Arial" panose="020B0604020202020204" pitchFamily="34" charset="0"/>
              </a:rPr>
              <a:t> </a:t>
            </a:r>
            <a:r>
              <a:rPr lang="es-ES_tradnl" sz="1400" b="1" dirty="0" err="1">
                <a:solidFill>
                  <a:schemeClr val="accent5"/>
                </a:solidFill>
                <a:latin typeface="Soberana Sans" pitchFamily="50" charset="0"/>
                <a:cs typeface="Arial" panose="020B0604020202020204" pitchFamily="34" charset="0"/>
              </a:rPr>
              <a:t>Lucciotto</a:t>
            </a:r>
            <a:r>
              <a:rPr lang="es-ES_tradnl" sz="1400" dirty="0">
                <a:solidFill>
                  <a:schemeClr val="accent5"/>
                </a:solidFill>
                <a:latin typeface="Soberana Sans" pitchFamily="50" charset="0"/>
                <a:cs typeface="Arial" panose="020B0604020202020204" pitchFamily="34" charset="0"/>
              </a:rPr>
              <a:t> </a:t>
            </a:r>
            <a:r>
              <a:rPr lang="es-ES_tradnl" sz="1400" b="1" dirty="0">
                <a:solidFill>
                  <a:schemeClr val="accent5"/>
                </a:solidFill>
                <a:latin typeface="Soberana Sans" pitchFamily="50" charset="0"/>
                <a:cs typeface="Arial" panose="020B0604020202020204" pitchFamily="34" charset="0"/>
              </a:rPr>
              <a:t>22 años de edad, estudiante</a:t>
            </a:r>
            <a:r>
              <a:rPr lang="es-ES_tradnl" sz="1400" b="1" dirty="0" smtClean="0">
                <a:solidFill>
                  <a:schemeClr val="accent5"/>
                </a:solidFill>
                <a:latin typeface="Soberana Sans" pitchFamily="50" charset="0"/>
                <a:cs typeface="Arial" panose="020B0604020202020204" pitchFamily="34" charset="0"/>
              </a:rPr>
              <a:t>.</a:t>
            </a:r>
            <a:endParaRPr lang="es-MX" sz="1400" b="1" dirty="0">
              <a:solidFill>
                <a:schemeClr val="accent5"/>
              </a:solidFill>
              <a:latin typeface="Soberana Sans" pitchFamily="50" charset="0"/>
              <a:cs typeface="Arial" panose="020B0604020202020204" pitchFamily="34" charset="0"/>
            </a:endParaRPr>
          </a:p>
        </p:txBody>
      </p:sp>
      <p:sp>
        <p:nvSpPr>
          <p:cNvPr id="19" name="18 CuadroTexto"/>
          <p:cNvSpPr txBox="1"/>
          <p:nvPr/>
        </p:nvSpPr>
        <p:spPr>
          <a:xfrm>
            <a:off x="3342787" y="2238802"/>
            <a:ext cx="2458425" cy="738664"/>
          </a:xfrm>
          <a:prstGeom prst="rect">
            <a:avLst/>
          </a:prstGeom>
          <a:noFill/>
        </p:spPr>
        <p:txBody>
          <a:bodyPr wrap="square" rtlCol="0">
            <a:spAutoFit/>
          </a:bodyPr>
          <a:lstStyle/>
          <a:p>
            <a:pPr lvl="0" algn="ctr"/>
            <a:r>
              <a:rPr lang="es-ES_tradnl" sz="1400" b="1" dirty="0" err="1">
                <a:solidFill>
                  <a:schemeClr val="accent3"/>
                </a:solidFill>
                <a:latin typeface="Soberana Sans" pitchFamily="50" charset="0"/>
                <a:cs typeface="Arial" panose="020B0604020202020204" pitchFamily="34" charset="0"/>
              </a:rPr>
              <a:t>Grettel</a:t>
            </a:r>
            <a:r>
              <a:rPr lang="es-ES_tradnl" sz="1400" b="1" dirty="0">
                <a:solidFill>
                  <a:schemeClr val="accent3"/>
                </a:solidFill>
                <a:latin typeface="Soberana Sans" pitchFamily="50" charset="0"/>
                <a:cs typeface="Arial" panose="020B0604020202020204" pitchFamily="34" charset="0"/>
              </a:rPr>
              <a:t> Rodríguez Almeida 29 años de edad</a:t>
            </a:r>
            <a:r>
              <a:rPr lang="es-ES_tradnl" sz="1400" b="1" dirty="0" smtClean="0">
                <a:solidFill>
                  <a:schemeClr val="accent3"/>
                </a:solidFill>
                <a:latin typeface="Soberana Sans" pitchFamily="50" charset="0"/>
                <a:cs typeface="Arial" panose="020B0604020202020204" pitchFamily="34" charset="0"/>
              </a:rPr>
              <a:t>.</a:t>
            </a:r>
            <a:endParaRPr lang="es-MX" sz="1400" b="1" dirty="0">
              <a:solidFill>
                <a:schemeClr val="accent3"/>
              </a:solidFill>
              <a:latin typeface="Soberana Sans" pitchFamily="50" charset="0"/>
              <a:cs typeface="Arial" panose="020B0604020202020204" pitchFamily="34" charset="0"/>
            </a:endParaRPr>
          </a:p>
        </p:txBody>
      </p:sp>
      <p:sp>
        <p:nvSpPr>
          <p:cNvPr id="20" name="19 CuadroTexto"/>
          <p:cNvSpPr txBox="1"/>
          <p:nvPr/>
        </p:nvSpPr>
        <p:spPr>
          <a:xfrm>
            <a:off x="6324600" y="2209800"/>
            <a:ext cx="2133600" cy="954107"/>
          </a:xfrm>
          <a:prstGeom prst="rect">
            <a:avLst/>
          </a:prstGeom>
          <a:noFill/>
        </p:spPr>
        <p:txBody>
          <a:bodyPr wrap="square" rtlCol="0">
            <a:spAutoFit/>
          </a:bodyPr>
          <a:lstStyle/>
          <a:p>
            <a:pPr lvl="0" algn="ctr"/>
            <a:r>
              <a:rPr lang="es-MX" sz="1400" b="1" dirty="0">
                <a:solidFill>
                  <a:schemeClr val="accent4"/>
                </a:solidFill>
                <a:latin typeface="Soberana Sans" pitchFamily="50" charset="0"/>
                <a:cs typeface="Arial" panose="020B0604020202020204" pitchFamily="34" charset="0"/>
              </a:rPr>
              <a:t>Érika </a:t>
            </a:r>
            <a:r>
              <a:rPr lang="es-MX" sz="1400" b="1" dirty="0" err="1">
                <a:solidFill>
                  <a:schemeClr val="accent4"/>
                </a:solidFill>
                <a:latin typeface="Soberana Sans" pitchFamily="50" charset="0"/>
                <a:cs typeface="Arial" panose="020B0604020202020204" pitchFamily="34" charset="0"/>
              </a:rPr>
              <a:t>Kassandra</a:t>
            </a:r>
            <a:r>
              <a:rPr lang="es-MX" sz="1400" b="1" dirty="0">
                <a:solidFill>
                  <a:schemeClr val="accent4"/>
                </a:solidFill>
                <a:latin typeface="Soberana Sans" pitchFamily="50" charset="0"/>
                <a:cs typeface="Arial" panose="020B0604020202020204" pitchFamily="34" charset="0"/>
              </a:rPr>
              <a:t> Bravo Cano 19 años de edad, enfermera y madre. </a:t>
            </a:r>
          </a:p>
        </p:txBody>
      </p:sp>
      <p:pic>
        <p:nvPicPr>
          <p:cNvPr id="44"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81400"/>
            <a:ext cx="4217036" cy="2889935"/>
          </a:xfrm>
          <a:prstGeom prst="rect">
            <a:avLst/>
          </a:prstGeom>
        </p:spPr>
      </p:pic>
      <p:sp>
        <p:nvSpPr>
          <p:cNvPr id="45" name="Rectángulo 1"/>
          <p:cNvSpPr>
            <a:spLocks noChangeArrowheads="1"/>
          </p:cNvSpPr>
          <p:nvPr/>
        </p:nvSpPr>
        <p:spPr bwMode="auto">
          <a:xfrm>
            <a:off x="4572000" y="3810000"/>
            <a:ext cx="3532494" cy="23544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s-MX" sz="2400" b="1" dirty="0" err="1" smtClean="0">
                <a:solidFill>
                  <a:srgbClr val="604A7B"/>
                </a:solidFill>
                <a:latin typeface="Soberana Sans" pitchFamily="50" charset="0"/>
                <a:cs typeface="Arial" panose="020B0604020202020204" pitchFamily="34" charset="0"/>
              </a:rPr>
              <a:t>En</a:t>
            </a:r>
            <a:r>
              <a:rPr lang="en-US" altLang="es-MX" sz="2400" b="1" dirty="0" smtClean="0">
                <a:solidFill>
                  <a:srgbClr val="604A7B"/>
                </a:solidFill>
                <a:latin typeface="Soberana Sans" pitchFamily="50" charset="0"/>
                <a:cs typeface="Arial" panose="020B0604020202020204" pitchFamily="34" charset="0"/>
              </a:rPr>
              <a:t> </a:t>
            </a:r>
            <a:r>
              <a:rPr lang="en-US" altLang="es-MX" sz="3600" b="1" dirty="0" smtClean="0">
                <a:solidFill>
                  <a:srgbClr val="604A7B"/>
                </a:solidFill>
                <a:latin typeface="Soberana Sans" pitchFamily="50" charset="0"/>
                <a:cs typeface="Arial" panose="020B0604020202020204" pitchFamily="34" charset="0"/>
              </a:rPr>
              <a:t>México</a:t>
            </a:r>
          </a:p>
          <a:p>
            <a:pPr algn="r"/>
            <a:r>
              <a:rPr lang="en-US" altLang="es-MX" sz="2400" b="1" dirty="0" smtClean="0">
                <a:solidFill>
                  <a:srgbClr val="604A7B"/>
                </a:solidFill>
                <a:latin typeface="Soberana Sans" pitchFamily="50" charset="0"/>
                <a:cs typeface="Arial" panose="020B0604020202020204" pitchFamily="34" charset="0"/>
              </a:rPr>
              <a:t>son </a:t>
            </a:r>
            <a:r>
              <a:rPr lang="en-US" altLang="es-MX" sz="2400" b="1" dirty="0" err="1" smtClean="0">
                <a:solidFill>
                  <a:srgbClr val="604A7B"/>
                </a:solidFill>
                <a:latin typeface="Soberana Sans" pitchFamily="50" charset="0"/>
                <a:cs typeface="Arial" panose="020B0604020202020204" pitchFamily="34" charset="0"/>
              </a:rPr>
              <a:t>asesinadas</a:t>
            </a:r>
            <a:r>
              <a:rPr lang="en-US" altLang="es-MX" sz="2400" b="1" dirty="0" smtClean="0">
                <a:solidFill>
                  <a:srgbClr val="604A7B"/>
                </a:solidFill>
                <a:latin typeface="Soberana Sans" pitchFamily="50" charset="0"/>
                <a:cs typeface="Arial" panose="020B0604020202020204" pitchFamily="34" charset="0"/>
              </a:rPr>
              <a:t> </a:t>
            </a:r>
          </a:p>
          <a:p>
            <a:pPr algn="r"/>
            <a:r>
              <a:rPr lang="en-US" altLang="es-MX" sz="4400" b="1" dirty="0" smtClean="0">
                <a:solidFill>
                  <a:srgbClr val="604A7B"/>
                </a:solidFill>
                <a:latin typeface="Soberana Sans" pitchFamily="50" charset="0"/>
                <a:cs typeface="Arial" panose="020B0604020202020204" pitchFamily="34" charset="0"/>
              </a:rPr>
              <a:t>7.2</a:t>
            </a:r>
            <a:r>
              <a:rPr lang="en-US" altLang="es-MX" sz="2400" b="1" dirty="0" smtClean="0">
                <a:solidFill>
                  <a:srgbClr val="604A7B"/>
                </a:solidFill>
                <a:latin typeface="Soberana Sans" pitchFamily="50" charset="0"/>
                <a:cs typeface="Arial" panose="020B0604020202020204" pitchFamily="34" charset="0"/>
              </a:rPr>
              <a:t> </a:t>
            </a:r>
            <a:r>
              <a:rPr lang="en-US" altLang="es-MX" sz="2800" b="1" dirty="0" err="1" smtClean="0">
                <a:solidFill>
                  <a:srgbClr val="604A7B"/>
                </a:solidFill>
                <a:latin typeface="Soberana Sans" pitchFamily="50" charset="0"/>
                <a:cs typeface="Arial" panose="020B0604020202020204" pitchFamily="34" charset="0"/>
              </a:rPr>
              <a:t>Mujeres</a:t>
            </a:r>
            <a:r>
              <a:rPr lang="en-US" altLang="es-MX" sz="2400" b="1" dirty="0" smtClean="0">
                <a:solidFill>
                  <a:srgbClr val="604A7B"/>
                </a:solidFill>
                <a:latin typeface="Soberana Sans" pitchFamily="50" charset="0"/>
                <a:cs typeface="Arial" panose="020B0604020202020204" pitchFamily="34" charset="0"/>
              </a:rPr>
              <a:t> </a:t>
            </a:r>
            <a:r>
              <a:rPr lang="en-US" altLang="es-MX" sz="2400" b="1" dirty="0" err="1" smtClean="0">
                <a:solidFill>
                  <a:srgbClr val="604A7B"/>
                </a:solidFill>
                <a:latin typeface="Soberana Sans" pitchFamily="50" charset="0"/>
                <a:cs typeface="Arial" panose="020B0604020202020204" pitchFamily="34" charset="0"/>
              </a:rPr>
              <a:t>diariamente</a:t>
            </a:r>
            <a:endParaRPr lang="en-US" altLang="es-MX" sz="2400" b="1" dirty="0" smtClean="0">
              <a:solidFill>
                <a:srgbClr val="604A7B"/>
              </a:solidFill>
              <a:latin typeface="Soberana Sans" pitchFamily="50" charset="0"/>
              <a:cs typeface="Arial" panose="020B0604020202020204" pitchFamily="34" charset="0"/>
            </a:endParaRPr>
          </a:p>
          <a:p>
            <a:pPr algn="r"/>
            <a:endParaRPr lang="en-US" altLang="es-MX" sz="500" b="1" dirty="0" smtClean="0">
              <a:solidFill>
                <a:srgbClr val="604A7B"/>
              </a:solidFill>
              <a:latin typeface="Soberana Sans" pitchFamily="50" charset="0"/>
              <a:cs typeface="Arial" panose="020B0604020202020204" pitchFamily="34" charset="0"/>
            </a:endParaRPr>
          </a:p>
          <a:p>
            <a:pPr algn="r"/>
            <a:r>
              <a:rPr lang="es-MX" altLang="es-MX" sz="1400" b="1" dirty="0" smtClean="0">
                <a:solidFill>
                  <a:schemeClr val="tx1">
                    <a:lumMod val="75000"/>
                    <a:lumOff val="25000"/>
                  </a:schemeClr>
                </a:solidFill>
                <a:latin typeface="Soberana Sans" pitchFamily="50" charset="0"/>
                <a:ea typeface="Calibri" panose="020F0502020204030204" pitchFamily="34" charset="0"/>
                <a:cs typeface="Times New Roman" panose="02020603050405020304" pitchFamily="18" charset="0"/>
              </a:rPr>
              <a:t>Fuente: ONU Mujeres</a:t>
            </a:r>
            <a:endParaRPr lang="es-MX" altLang="es-MX" sz="1400" b="1" dirty="0">
              <a:solidFill>
                <a:schemeClr val="tx1">
                  <a:lumMod val="75000"/>
                  <a:lumOff val="25000"/>
                </a:schemeClr>
              </a:solidFill>
              <a:latin typeface="Soberana Sans" pitchFamily="50" charset="0"/>
              <a:ea typeface="Calibri" panose="020F0502020204030204" pitchFamily="34" charset="0"/>
              <a:cs typeface="Times New Roman" panose="02020603050405020304" pitchFamily="18" charset="0"/>
            </a:endParaRPr>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2</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113476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1143000"/>
            <a:ext cx="9144000" cy="160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Imagen 2" descr="Grafica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0" y="2898060"/>
            <a:ext cx="7086600" cy="3655140"/>
          </a:xfrm>
          <a:prstGeom prst="rect">
            <a:avLst/>
          </a:prstGeom>
        </p:spPr>
      </p:pic>
      <p:sp>
        <p:nvSpPr>
          <p:cNvPr id="5" name="4 CuadroTexto"/>
          <p:cNvSpPr txBox="1"/>
          <p:nvPr/>
        </p:nvSpPr>
        <p:spPr>
          <a:xfrm>
            <a:off x="0" y="1282005"/>
            <a:ext cx="9144000" cy="1384995"/>
          </a:xfrm>
          <a:prstGeom prst="rect">
            <a:avLst/>
          </a:prstGeom>
          <a:noFill/>
        </p:spPr>
        <p:txBody>
          <a:bodyPr wrap="square" rtlCol="0">
            <a:spAutoFit/>
          </a:bodyPr>
          <a:lstStyle/>
          <a:p>
            <a:pPr lvl="0" algn="ctr"/>
            <a:r>
              <a:rPr lang="es-MX" sz="2800" b="1" cap="small" dirty="0">
                <a:solidFill>
                  <a:schemeClr val="bg1"/>
                </a:solidFill>
                <a:latin typeface="Soberana Sans" pitchFamily="50" charset="0"/>
                <a:cs typeface="Arial" panose="020B0604020202020204" pitchFamily="34" charset="0"/>
              </a:rPr>
              <a:t>Evolución de las tasas </a:t>
            </a:r>
            <a:r>
              <a:rPr lang="es-MX" sz="2800" b="1" cap="small" dirty="0" smtClean="0">
                <a:solidFill>
                  <a:schemeClr val="bg1"/>
                </a:solidFill>
                <a:latin typeface="Soberana Sans" pitchFamily="50" charset="0"/>
                <a:cs typeface="Arial" panose="020B0604020202020204" pitchFamily="34" charset="0"/>
              </a:rPr>
              <a:t>nacionales</a:t>
            </a:r>
          </a:p>
          <a:p>
            <a:pPr lvl="0" algn="ctr"/>
            <a:r>
              <a:rPr lang="es-MX" sz="2800" b="1" cap="small" dirty="0" smtClean="0">
                <a:solidFill>
                  <a:schemeClr val="bg1"/>
                </a:solidFill>
                <a:latin typeface="Soberana Sans" pitchFamily="50" charset="0"/>
                <a:cs typeface="Arial" panose="020B0604020202020204" pitchFamily="34" charset="0"/>
              </a:rPr>
              <a:t>de </a:t>
            </a:r>
            <a:r>
              <a:rPr lang="es-MX" sz="2800" b="1" cap="small" dirty="0">
                <a:solidFill>
                  <a:schemeClr val="bg1"/>
                </a:solidFill>
                <a:latin typeface="Soberana Sans" pitchFamily="50" charset="0"/>
                <a:cs typeface="Arial" panose="020B0604020202020204" pitchFamily="34" charset="0"/>
              </a:rPr>
              <a:t>defunciones femeninas con </a:t>
            </a:r>
            <a:r>
              <a:rPr lang="es-MX" sz="2800" b="1" cap="small" dirty="0" smtClean="0">
                <a:solidFill>
                  <a:schemeClr val="bg1"/>
                </a:solidFill>
                <a:latin typeface="Soberana Sans" pitchFamily="50" charset="0"/>
                <a:cs typeface="Arial" panose="020B0604020202020204" pitchFamily="34" charset="0"/>
              </a:rPr>
              <a:t>presunción</a:t>
            </a:r>
          </a:p>
          <a:p>
            <a:pPr lvl="0" algn="ctr"/>
            <a:r>
              <a:rPr lang="es-MX" sz="2800" b="1" cap="small" dirty="0" smtClean="0">
                <a:solidFill>
                  <a:schemeClr val="bg1"/>
                </a:solidFill>
                <a:latin typeface="Soberana Sans" pitchFamily="50" charset="0"/>
                <a:cs typeface="Arial" panose="020B0604020202020204" pitchFamily="34" charset="0"/>
              </a:rPr>
              <a:t>de </a:t>
            </a:r>
            <a:r>
              <a:rPr lang="es-MX" sz="2800" b="1" cap="small" dirty="0">
                <a:solidFill>
                  <a:schemeClr val="bg1"/>
                </a:solidFill>
                <a:latin typeface="Soberana Sans" pitchFamily="50" charset="0"/>
                <a:cs typeface="Arial" panose="020B0604020202020204" pitchFamily="34" charset="0"/>
              </a:rPr>
              <a:t>homicidio </a:t>
            </a:r>
            <a:r>
              <a:rPr lang="es-MX" sz="2800" b="1" cap="small" dirty="0" smtClean="0">
                <a:solidFill>
                  <a:schemeClr val="bg1"/>
                </a:solidFill>
                <a:latin typeface="Soberana Sans" pitchFamily="50" charset="0"/>
                <a:cs typeface="Arial" panose="020B0604020202020204" pitchFamily="34" charset="0"/>
              </a:rPr>
              <a:t>1985-2013</a:t>
            </a:r>
            <a:endParaRPr lang="es-MX" sz="2800" b="1" cap="small" dirty="0">
              <a:solidFill>
                <a:schemeClr val="bg1"/>
              </a:solidFill>
              <a:latin typeface="Soberana Sans" pitchFamily="50" charset="0"/>
              <a:cs typeface="Arial" panose="020B0604020202020204" pitchFamily="34" charset="0"/>
            </a:endParaRPr>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3</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240012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Elipse"/>
          <p:cNvSpPr/>
          <p:nvPr/>
        </p:nvSpPr>
        <p:spPr>
          <a:xfrm>
            <a:off x="4649253" y="1905000"/>
            <a:ext cx="3961347" cy="3886200"/>
          </a:xfrm>
          <a:prstGeom prst="ellipse">
            <a:avLst/>
          </a:prstGeom>
          <a:solidFill>
            <a:schemeClr val="bg1"/>
          </a:solidFill>
          <a:ln>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Elipse"/>
          <p:cNvSpPr/>
          <p:nvPr/>
        </p:nvSpPr>
        <p:spPr>
          <a:xfrm>
            <a:off x="534453" y="1905000"/>
            <a:ext cx="3961347" cy="3886200"/>
          </a:xfrm>
          <a:prstGeom prst="ellipse">
            <a:avLst/>
          </a:prstGeom>
          <a:solidFill>
            <a:schemeClr val="bg1"/>
          </a:solidFill>
          <a:ln>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609600" y="2362200"/>
            <a:ext cx="3808947" cy="1200329"/>
          </a:xfrm>
          <a:prstGeom prst="rect">
            <a:avLst/>
          </a:prstGeom>
          <a:noFill/>
        </p:spPr>
        <p:txBody>
          <a:bodyPr wrap="square" rtlCol="0">
            <a:spAutoFit/>
          </a:bodyPr>
          <a:lstStyle/>
          <a:p>
            <a:pPr lvl="0" algn="ctr"/>
            <a:r>
              <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rPr>
              <a:t>¿Qué es </a:t>
            </a: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la</a:t>
            </a:r>
          </a:p>
          <a:p>
            <a:pPr lvl="0" algn="ct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Alerta</a:t>
            </a:r>
            <a:r>
              <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rPr>
              <a:t> </a:t>
            </a: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de Violencia</a:t>
            </a:r>
          </a:p>
          <a:p>
            <a:pPr lvl="0" algn="ct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de </a:t>
            </a:r>
            <a:r>
              <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rPr>
              <a:t>Género</a:t>
            </a: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a:t>
            </a:r>
            <a:endPar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endParaRPr>
          </a:p>
        </p:txBody>
      </p:sp>
      <p:sp>
        <p:nvSpPr>
          <p:cNvPr id="7" name="6 CuadroTexto"/>
          <p:cNvSpPr txBox="1"/>
          <p:nvPr/>
        </p:nvSpPr>
        <p:spPr>
          <a:xfrm>
            <a:off x="1066800" y="3784937"/>
            <a:ext cx="2895600" cy="1015663"/>
          </a:xfrm>
          <a:prstGeom prst="rect">
            <a:avLst/>
          </a:prstGeom>
          <a:noFill/>
        </p:spPr>
        <p:txBody>
          <a:bodyPr wrap="square" rtlCol="0">
            <a:spAutoFit/>
          </a:bodyPr>
          <a:lstStyle/>
          <a:p>
            <a:pPr lvl="0" algn="just"/>
            <a:r>
              <a:rPr lang="es-MX" sz="1200" dirty="0">
                <a:latin typeface="Soberana Sans" pitchFamily="50" charset="0"/>
                <a:cs typeface="Arial" panose="020B0604020202020204" pitchFamily="34" charset="0"/>
              </a:rPr>
              <a:t>Es un mecanismo que obliga a los estados a generar acciones inmediatas para enfrentar y erradicar la violencia contra las mujeres en un territorio determinado</a:t>
            </a:r>
            <a:r>
              <a:rPr lang="es-MX" sz="1200" dirty="0" smtClean="0">
                <a:latin typeface="Soberana Sans" pitchFamily="50" charset="0"/>
                <a:cs typeface="Arial" panose="020B0604020202020204" pitchFamily="34" charset="0"/>
              </a:rPr>
              <a:t>.</a:t>
            </a:r>
            <a:endParaRPr lang="es-MX" sz="1200" dirty="0">
              <a:latin typeface="Soberana Sans" pitchFamily="50" charset="0"/>
              <a:cs typeface="Arial" panose="020B0604020202020204" pitchFamily="34" charset="0"/>
            </a:endParaRPr>
          </a:p>
        </p:txBody>
      </p:sp>
      <p:sp>
        <p:nvSpPr>
          <p:cNvPr id="18" name="17 CuadroTexto"/>
          <p:cNvSpPr txBox="1"/>
          <p:nvPr/>
        </p:nvSpPr>
        <p:spPr>
          <a:xfrm>
            <a:off x="4724400" y="2586335"/>
            <a:ext cx="3808947" cy="461665"/>
          </a:xfrm>
          <a:prstGeom prst="rect">
            <a:avLst/>
          </a:prstGeom>
          <a:noFill/>
        </p:spPr>
        <p:txBody>
          <a:bodyPr wrap="square" rtlCol="0">
            <a:spAutoFit/>
          </a:bodyPr>
          <a:lstStyle/>
          <a:p>
            <a:pPr lvl="0" algn="ctr"/>
            <a:r>
              <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rPr>
              <a:t>Objetivos</a:t>
            </a:r>
          </a:p>
        </p:txBody>
      </p:sp>
      <p:sp>
        <p:nvSpPr>
          <p:cNvPr id="15" name="14 CuadroTexto"/>
          <p:cNvSpPr txBox="1"/>
          <p:nvPr/>
        </p:nvSpPr>
        <p:spPr>
          <a:xfrm>
            <a:off x="5029200" y="3352800"/>
            <a:ext cx="3352800" cy="1384995"/>
          </a:xfrm>
          <a:prstGeom prst="rect">
            <a:avLst/>
          </a:prstGeom>
          <a:noFill/>
        </p:spPr>
        <p:txBody>
          <a:bodyPr wrap="square" rtlCol="0">
            <a:spAutoFit/>
          </a:bodyPr>
          <a:lstStyle/>
          <a:p>
            <a:pPr marL="285750" lvl="0" indent="-285750" algn="just">
              <a:buClr>
                <a:schemeClr val="accent4"/>
              </a:buClr>
              <a:buFont typeface="Wingdings" panose="05000000000000000000" pitchFamily="2" charset="2"/>
              <a:buChar char="v"/>
            </a:pPr>
            <a:r>
              <a:rPr lang="es-MX" sz="1200" dirty="0">
                <a:latin typeface="Soberana Sans" pitchFamily="50" charset="0"/>
                <a:cs typeface="Arial" panose="020B0604020202020204" pitchFamily="34" charset="0"/>
              </a:rPr>
              <a:t>Garantizar la seguridad de las </a:t>
            </a:r>
            <a:r>
              <a:rPr lang="es-MX" sz="1200" dirty="0" smtClean="0">
                <a:latin typeface="Soberana Sans" pitchFamily="50" charset="0"/>
                <a:cs typeface="Arial" panose="020B0604020202020204" pitchFamily="34" charset="0"/>
              </a:rPr>
              <a:t>mujeres;</a:t>
            </a:r>
          </a:p>
          <a:p>
            <a:pPr marL="285750" lvl="0" indent="-285750" algn="just">
              <a:buClr>
                <a:schemeClr val="accent4"/>
              </a:buClr>
              <a:buFont typeface="Wingdings" panose="05000000000000000000" pitchFamily="2" charset="2"/>
              <a:buChar char="v"/>
            </a:pPr>
            <a:endParaRPr lang="es-MX" sz="1200" dirty="0">
              <a:latin typeface="Soberana Sans" pitchFamily="50" charset="0"/>
              <a:cs typeface="Arial" panose="020B0604020202020204" pitchFamily="34" charset="0"/>
            </a:endParaRPr>
          </a:p>
          <a:p>
            <a:pPr marL="285750" lvl="0" indent="-285750" algn="just">
              <a:buClr>
                <a:schemeClr val="accent4"/>
              </a:buClr>
              <a:buFont typeface="Wingdings" panose="05000000000000000000" pitchFamily="2" charset="2"/>
              <a:buChar char="v"/>
            </a:pPr>
            <a:r>
              <a:rPr lang="es-MX" sz="1200" dirty="0">
                <a:latin typeface="Soberana Sans" pitchFamily="50" charset="0"/>
                <a:cs typeface="Arial" panose="020B0604020202020204" pitchFamily="34" charset="0"/>
              </a:rPr>
              <a:t>Cesar la violencia en su </a:t>
            </a:r>
            <a:r>
              <a:rPr lang="es-MX" sz="1200" dirty="0" smtClean="0">
                <a:latin typeface="Soberana Sans" pitchFamily="50" charset="0"/>
                <a:cs typeface="Arial" panose="020B0604020202020204" pitchFamily="34" charset="0"/>
              </a:rPr>
              <a:t>contra; y</a:t>
            </a:r>
          </a:p>
          <a:p>
            <a:pPr marL="285750" lvl="0" indent="-285750" algn="just">
              <a:buClr>
                <a:schemeClr val="accent4"/>
              </a:buClr>
              <a:buFont typeface="Wingdings" panose="05000000000000000000" pitchFamily="2" charset="2"/>
              <a:buChar char="v"/>
            </a:pPr>
            <a:endParaRPr lang="es-MX" sz="1200" dirty="0">
              <a:latin typeface="Soberana Sans" pitchFamily="50" charset="0"/>
              <a:cs typeface="Arial" panose="020B0604020202020204" pitchFamily="34" charset="0"/>
            </a:endParaRPr>
          </a:p>
          <a:p>
            <a:pPr marL="285750" lvl="0" indent="-285750" algn="just">
              <a:buClr>
                <a:schemeClr val="accent4"/>
              </a:buClr>
              <a:buFont typeface="Wingdings" panose="05000000000000000000" pitchFamily="2" charset="2"/>
              <a:buChar char="v"/>
            </a:pPr>
            <a:r>
              <a:rPr lang="es-MX" sz="1200" dirty="0">
                <a:latin typeface="Soberana Sans" pitchFamily="50" charset="0"/>
                <a:cs typeface="Arial" panose="020B0604020202020204" pitchFamily="34" charset="0"/>
              </a:rPr>
              <a:t>Eliminar las desigualdades producidas por una legislación que </a:t>
            </a:r>
            <a:r>
              <a:rPr lang="es-MX" sz="1200" dirty="0" smtClean="0">
                <a:latin typeface="Soberana Sans" pitchFamily="50" charset="0"/>
                <a:cs typeface="Arial" panose="020B0604020202020204" pitchFamily="34" charset="0"/>
              </a:rPr>
              <a:t>violente sus derechos humanos.</a:t>
            </a:r>
            <a:endParaRPr lang="es-MX" sz="1200" dirty="0">
              <a:latin typeface="Soberana Sans" pitchFamily="50" charset="0"/>
              <a:cs typeface="Arial" panose="020B0604020202020204" pitchFamily="34" charset="0"/>
            </a:endParaRPr>
          </a:p>
        </p:txBody>
      </p:sp>
      <p:sp>
        <p:nvSpPr>
          <p:cNvPr id="20" name="19 Flecha abajo"/>
          <p:cNvSpPr/>
          <p:nvPr/>
        </p:nvSpPr>
        <p:spPr>
          <a:xfrm rot="16200000">
            <a:off x="4408858" y="3662631"/>
            <a:ext cx="484632" cy="345874"/>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4</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737963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4649252" y="1752600"/>
            <a:ext cx="3961347" cy="3962400"/>
          </a:xfrm>
          <a:prstGeom prst="ellipse">
            <a:avLst/>
          </a:prstGeom>
          <a:solidFill>
            <a:schemeClr val="bg1"/>
          </a:solidFill>
          <a:ln>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Elipse"/>
          <p:cNvSpPr/>
          <p:nvPr/>
        </p:nvSpPr>
        <p:spPr>
          <a:xfrm>
            <a:off x="534452" y="1752600"/>
            <a:ext cx="3943785" cy="3962400"/>
          </a:xfrm>
          <a:prstGeom prst="ellipse">
            <a:avLst/>
          </a:prstGeom>
          <a:solidFill>
            <a:schemeClr val="bg1"/>
          </a:solidFill>
          <a:ln>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547152" y="2907411"/>
            <a:ext cx="3935947" cy="461665"/>
          </a:xfrm>
          <a:prstGeom prst="rect">
            <a:avLst/>
          </a:prstGeom>
          <a:noFill/>
        </p:spPr>
        <p:txBody>
          <a:bodyPr wrap="square" rtlCol="0">
            <a:spAutoFit/>
          </a:bodyPr>
          <a:lstStyle/>
          <a:p>
            <a:pPr lvl="0" algn="ctr"/>
            <a:r>
              <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rPr>
              <a:t>¿Quién la solicita</a:t>
            </a: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a:t>
            </a:r>
            <a:endPar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endParaRPr>
          </a:p>
        </p:txBody>
      </p:sp>
      <p:sp>
        <p:nvSpPr>
          <p:cNvPr id="7" name="6 CuadroTexto"/>
          <p:cNvSpPr txBox="1"/>
          <p:nvPr/>
        </p:nvSpPr>
        <p:spPr>
          <a:xfrm>
            <a:off x="838201" y="3669793"/>
            <a:ext cx="3352800" cy="830997"/>
          </a:xfrm>
          <a:prstGeom prst="rect">
            <a:avLst/>
          </a:prstGeom>
          <a:noFill/>
        </p:spPr>
        <p:txBody>
          <a:bodyPr wrap="square" rtlCol="0">
            <a:spAutoFit/>
          </a:bodyPr>
          <a:lstStyle/>
          <a:p>
            <a:pPr marL="285750" lvl="0" indent="-285750" algn="just">
              <a:buClr>
                <a:schemeClr val="accent4"/>
              </a:buClr>
              <a:buFont typeface="Wingdings" panose="05000000000000000000" pitchFamily="2" charset="2"/>
              <a:buChar char="v"/>
            </a:pPr>
            <a:r>
              <a:rPr lang="es-MX" sz="1200" dirty="0">
                <a:latin typeface="Soberana Sans" pitchFamily="50" charset="0"/>
                <a:cs typeface="Arial" panose="020B0604020202020204" pitchFamily="34" charset="0"/>
              </a:rPr>
              <a:t>Organismos de derechos humanos internacionales, nacionales o </a:t>
            </a:r>
            <a:r>
              <a:rPr lang="es-MX" sz="1200" dirty="0" smtClean="0">
                <a:latin typeface="Soberana Sans" pitchFamily="50" charset="0"/>
                <a:cs typeface="Arial" panose="020B0604020202020204" pitchFamily="34" charset="0"/>
              </a:rPr>
              <a:t>locales.</a:t>
            </a:r>
          </a:p>
          <a:p>
            <a:pPr lvl="0" algn="just">
              <a:buClr>
                <a:schemeClr val="accent4"/>
              </a:buClr>
            </a:pPr>
            <a:r>
              <a:rPr lang="es-MX" sz="1200" dirty="0" smtClean="0">
                <a:latin typeface="Soberana Sans" pitchFamily="50" charset="0"/>
                <a:cs typeface="Arial" panose="020B0604020202020204" pitchFamily="34" charset="0"/>
              </a:rPr>
              <a:t> </a:t>
            </a:r>
            <a:endParaRPr lang="es-MX" sz="1200" dirty="0">
              <a:latin typeface="Soberana Sans" pitchFamily="50" charset="0"/>
              <a:cs typeface="Arial" panose="020B0604020202020204" pitchFamily="34" charset="0"/>
            </a:endParaRPr>
          </a:p>
          <a:p>
            <a:pPr marL="285750" lvl="0" indent="-285750" algn="just">
              <a:buClr>
                <a:schemeClr val="accent4"/>
              </a:buClr>
              <a:buFont typeface="Wingdings" panose="05000000000000000000" pitchFamily="2" charset="2"/>
              <a:buChar char="v"/>
            </a:pPr>
            <a:r>
              <a:rPr lang="es-MX" sz="1200" dirty="0">
                <a:latin typeface="Soberana Sans" pitchFamily="50" charset="0"/>
                <a:cs typeface="Arial" panose="020B0604020202020204" pitchFamily="34" charset="0"/>
              </a:rPr>
              <a:t>Organizaciones de la sociedad </a:t>
            </a:r>
            <a:r>
              <a:rPr lang="es-MX" sz="1200" dirty="0" smtClean="0">
                <a:latin typeface="Soberana Sans" pitchFamily="50" charset="0"/>
                <a:cs typeface="Arial" panose="020B0604020202020204" pitchFamily="34" charset="0"/>
              </a:rPr>
              <a:t>civil.</a:t>
            </a:r>
            <a:endParaRPr lang="es-MX" sz="1200" dirty="0">
              <a:latin typeface="Soberana Sans" pitchFamily="50" charset="0"/>
              <a:cs typeface="Arial" panose="020B0604020202020204" pitchFamily="34" charset="0"/>
            </a:endParaRPr>
          </a:p>
        </p:txBody>
      </p:sp>
      <p:sp>
        <p:nvSpPr>
          <p:cNvPr id="8" name="7 CuadroTexto"/>
          <p:cNvSpPr txBox="1"/>
          <p:nvPr/>
        </p:nvSpPr>
        <p:spPr>
          <a:xfrm>
            <a:off x="5181601" y="3503413"/>
            <a:ext cx="2819400" cy="1384995"/>
          </a:xfrm>
          <a:prstGeom prst="rect">
            <a:avLst/>
          </a:prstGeom>
          <a:noFill/>
        </p:spPr>
        <p:txBody>
          <a:bodyPr wrap="square" rtlCol="0">
            <a:spAutoFit/>
          </a:bodyPr>
          <a:lstStyle/>
          <a:p>
            <a:pPr marL="285750" lvl="0" indent="-285750" algn="just">
              <a:buClr>
                <a:schemeClr val="accent5"/>
              </a:buClr>
              <a:buFont typeface="Wingdings" panose="05000000000000000000" pitchFamily="2" charset="2"/>
              <a:buChar char="v"/>
            </a:pPr>
            <a:r>
              <a:rPr lang="es-MX" sz="1200" dirty="0">
                <a:latin typeface="Soberana Sans" pitchFamily="50" charset="0"/>
                <a:cs typeface="Arial" panose="020B0604020202020204" pitchFamily="34" charset="0"/>
              </a:rPr>
              <a:t>Cuando los delitos del orden común perturben la paz social en un territorio </a:t>
            </a:r>
            <a:r>
              <a:rPr lang="es-MX" sz="1200" dirty="0" smtClean="0">
                <a:latin typeface="Soberana Sans" pitchFamily="50" charset="0"/>
                <a:cs typeface="Arial" panose="020B0604020202020204" pitchFamily="34" charset="0"/>
              </a:rPr>
              <a:t>determinado.</a:t>
            </a:r>
          </a:p>
          <a:p>
            <a:pPr lvl="0" algn="just">
              <a:buClr>
                <a:schemeClr val="accent5"/>
              </a:buClr>
            </a:pPr>
            <a:endParaRPr lang="es-MX" sz="1200" dirty="0">
              <a:latin typeface="Soberana Sans" pitchFamily="50" charset="0"/>
              <a:cs typeface="Arial" panose="020B0604020202020204" pitchFamily="34" charset="0"/>
            </a:endParaRPr>
          </a:p>
          <a:p>
            <a:pPr marL="285750" lvl="0" indent="-285750" algn="just">
              <a:buClr>
                <a:schemeClr val="accent5"/>
              </a:buClr>
              <a:buFont typeface="Wingdings" panose="05000000000000000000" pitchFamily="2" charset="2"/>
              <a:buChar char="v"/>
            </a:pPr>
            <a:r>
              <a:rPr lang="es-MX" sz="1200" dirty="0">
                <a:latin typeface="Soberana Sans" pitchFamily="50" charset="0"/>
                <a:cs typeface="Arial" panose="020B0604020202020204" pitchFamily="34" charset="0"/>
              </a:rPr>
              <a:t>Cuando exista una legislación que violente los derechos humanos de las </a:t>
            </a:r>
            <a:r>
              <a:rPr lang="es-MX" sz="1200" dirty="0" smtClean="0">
                <a:latin typeface="Soberana Sans" pitchFamily="50" charset="0"/>
                <a:cs typeface="Arial" panose="020B0604020202020204" pitchFamily="34" charset="0"/>
              </a:rPr>
              <a:t>mujeres.</a:t>
            </a:r>
            <a:endParaRPr lang="es-MX" sz="1200" dirty="0">
              <a:latin typeface="Soberana Sans" pitchFamily="50" charset="0"/>
              <a:cs typeface="Arial" panose="020B0604020202020204" pitchFamily="34" charset="0"/>
            </a:endParaRPr>
          </a:p>
        </p:txBody>
      </p:sp>
      <p:sp>
        <p:nvSpPr>
          <p:cNvPr id="9" name="8 CuadroTexto"/>
          <p:cNvSpPr txBox="1"/>
          <p:nvPr/>
        </p:nvSpPr>
        <p:spPr>
          <a:xfrm>
            <a:off x="4648199" y="2884943"/>
            <a:ext cx="3961347" cy="461665"/>
          </a:xfrm>
          <a:prstGeom prst="rect">
            <a:avLst/>
          </a:prstGeom>
          <a:noFill/>
        </p:spPr>
        <p:txBody>
          <a:bodyPr wrap="square" rtlCol="0">
            <a:spAutoFit/>
          </a:bodyPr>
          <a:lstStyle/>
          <a:p>
            <a:pPr lvl="0" algn="ctr"/>
            <a:r>
              <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rPr>
              <a:t>¿Cuándo se emite</a:t>
            </a:r>
            <a:r>
              <a:rPr lang="es-MX" sz="2400" b="1" cap="small" dirty="0" smtClean="0">
                <a:solidFill>
                  <a:srgbClr val="604A7B"/>
                </a:solidFill>
                <a:latin typeface="Soberana Sans" pitchFamily="50" charset="0"/>
                <a:ea typeface="ＭＳ Ｐゴシック" panose="020B0600070205080204" pitchFamily="34" charset="-128"/>
                <a:cs typeface="Arial" panose="020B0604020202020204" pitchFamily="34" charset="0"/>
              </a:rPr>
              <a:t>?</a:t>
            </a:r>
            <a:endParaRPr lang="es-MX" sz="2400" b="1" cap="small" dirty="0">
              <a:solidFill>
                <a:srgbClr val="604A7B"/>
              </a:solidFill>
              <a:latin typeface="Soberana Sans" pitchFamily="50" charset="0"/>
              <a:ea typeface="ＭＳ Ｐゴシック" panose="020B0600070205080204" pitchFamily="34" charset="-128"/>
              <a:cs typeface="Arial" panose="020B0604020202020204" pitchFamily="34" charset="0"/>
            </a:endParaRPr>
          </a:p>
        </p:txBody>
      </p:sp>
      <p:sp>
        <p:nvSpPr>
          <p:cNvPr id="10" name="9 Flecha abajo"/>
          <p:cNvSpPr/>
          <p:nvPr/>
        </p:nvSpPr>
        <p:spPr>
          <a:xfrm rot="16200000">
            <a:off x="4426421" y="3498380"/>
            <a:ext cx="484632" cy="345874"/>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5</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35701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Rectángulo"/>
          <p:cNvSpPr/>
          <p:nvPr/>
        </p:nvSpPr>
        <p:spPr>
          <a:xfrm>
            <a:off x="2806700" y="5257799"/>
            <a:ext cx="4889500" cy="1143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Rectángulo"/>
          <p:cNvSpPr/>
          <p:nvPr/>
        </p:nvSpPr>
        <p:spPr>
          <a:xfrm>
            <a:off x="2806700" y="2849770"/>
            <a:ext cx="4889500" cy="22556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Rectángulo"/>
          <p:cNvSpPr/>
          <p:nvPr/>
        </p:nvSpPr>
        <p:spPr>
          <a:xfrm>
            <a:off x="2768600" y="2057400"/>
            <a:ext cx="4889500" cy="609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7"/>
          <p:cNvSpPr/>
          <p:nvPr/>
        </p:nvSpPr>
        <p:spPr>
          <a:xfrm>
            <a:off x="3048000" y="5486400"/>
            <a:ext cx="4343400" cy="738664"/>
          </a:xfrm>
          <a:prstGeom prst="rect">
            <a:avLst/>
          </a:prstGeom>
        </p:spPr>
        <p:txBody>
          <a:bodyPr wrap="square">
            <a:spAutoFit/>
          </a:bodyPr>
          <a:lstStyle/>
          <a:p>
            <a:pPr lvl="0" algn="just"/>
            <a:r>
              <a:rPr lang="es-MX" sz="1400" dirty="0">
                <a:solidFill>
                  <a:schemeClr val="bg1"/>
                </a:solidFill>
                <a:latin typeface="Soberana Sans" pitchFamily="50" charset="0"/>
                <a:cs typeface="Arial" panose="020B0604020202020204" pitchFamily="34" charset="0"/>
              </a:rPr>
              <a:t>El Grupo de Trabajo lleva a cabo una investigación en la entidad y tiene 30 </a:t>
            </a:r>
            <a:r>
              <a:rPr lang="es-MX" sz="1400" dirty="0" smtClean="0">
                <a:solidFill>
                  <a:schemeClr val="bg1"/>
                </a:solidFill>
                <a:latin typeface="Soberana Sans" pitchFamily="50" charset="0"/>
                <a:cs typeface="Arial" panose="020B0604020202020204" pitchFamily="34" charset="0"/>
              </a:rPr>
              <a:t>días </a:t>
            </a:r>
            <a:r>
              <a:rPr lang="es-MX" sz="1400" dirty="0">
                <a:solidFill>
                  <a:schemeClr val="bg1"/>
                </a:solidFill>
                <a:latin typeface="Soberana Sans" pitchFamily="50" charset="0"/>
                <a:cs typeface="Arial" panose="020B0604020202020204" pitchFamily="34" charset="0"/>
              </a:rPr>
              <a:t>para emitir su informe con conclusiones y propuestas de </a:t>
            </a:r>
            <a:r>
              <a:rPr lang="es-MX" sz="1400" dirty="0" smtClean="0">
                <a:solidFill>
                  <a:schemeClr val="bg1"/>
                </a:solidFill>
                <a:latin typeface="Soberana Sans" pitchFamily="50" charset="0"/>
                <a:cs typeface="Arial" panose="020B0604020202020204" pitchFamily="34" charset="0"/>
              </a:rPr>
              <a:t>acción.</a:t>
            </a:r>
            <a:endParaRPr lang="es-MX" sz="1400" dirty="0">
              <a:solidFill>
                <a:schemeClr val="bg1"/>
              </a:solidFill>
              <a:latin typeface="Soberana Sans" pitchFamily="50" charset="0"/>
              <a:cs typeface="Arial" panose="020B0604020202020204" pitchFamily="34" charset="0"/>
            </a:endParaRPr>
          </a:p>
        </p:txBody>
      </p:sp>
      <p:sp>
        <p:nvSpPr>
          <p:cNvPr id="4" name="Rectángulo 9"/>
          <p:cNvSpPr/>
          <p:nvPr/>
        </p:nvSpPr>
        <p:spPr>
          <a:xfrm>
            <a:off x="3048000" y="3145459"/>
            <a:ext cx="4648200" cy="1738938"/>
          </a:xfrm>
          <a:prstGeom prst="rect">
            <a:avLst/>
          </a:prstGeom>
        </p:spPr>
        <p:txBody>
          <a:bodyPr wrap="square">
            <a:spAutoFit/>
          </a:bodyPr>
          <a:lstStyle/>
          <a:p>
            <a:pPr lvl="0"/>
            <a:r>
              <a:rPr lang="es-MX" sz="1400" dirty="0">
                <a:solidFill>
                  <a:schemeClr val="bg1"/>
                </a:solidFill>
                <a:latin typeface="Soberana Sans" pitchFamily="50" charset="0"/>
                <a:cs typeface="Arial" panose="020B0604020202020204" pitchFamily="34" charset="0"/>
              </a:rPr>
              <a:t>Se conforma </a:t>
            </a:r>
            <a:r>
              <a:rPr lang="es-MX" sz="1400" dirty="0" smtClean="0">
                <a:solidFill>
                  <a:schemeClr val="bg1"/>
                </a:solidFill>
                <a:latin typeface="Soberana Sans" pitchFamily="50" charset="0"/>
                <a:cs typeface="Arial" panose="020B0604020202020204" pitchFamily="34" charset="0"/>
              </a:rPr>
              <a:t>un Grupo </a:t>
            </a:r>
            <a:r>
              <a:rPr lang="es-MX" sz="1400" dirty="0">
                <a:solidFill>
                  <a:schemeClr val="bg1"/>
                </a:solidFill>
                <a:latin typeface="Soberana Sans" pitchFamily="50" charset="0"/>
                <a:cs typeface="Arial" panose="020B0604020202020204" pitchFamily="34" charset="0"/>
              </a:rPr>
              <a:t>de Trabajo integrado por</a:t>
            </a:r>
            <a:r>
              <a:rPr lang="es-MX" sz="1400" dirty="0" smtClean="0">
                <a:solidFill>
                  <a:schemeClr val="bg1"/>
                </a:solidFill>
                <a:latin typeface="Soberana Sans" pitchFamily="50" charset="0"/>
                <a:cs typeface="Arial" panose="020B0604020202020204" pitchFamily="34" charset="0"/>
              </a:rPr>
              <a:t>:</a:t>
            </a:r>
          </a:p>
          <a:p>
            <a:pPr lvl="0"/>
            <a:endParaRPr lang="es-MX" sz="700" dirty="0">
              <a:solidFill>
                <a:schemeClr val="bg1"/>
              </a:solidFill>
              <a:latin typeface="Soberana Sans" pitchFamily="50" charset="0"/>
              <a:cs typeface="Arial" panose="020B0604020202020204" pitchFamily="34" charset="0"/>
            </a:endParaRPr>
          </a:p>
          <a:p>
            <a:pPr marL="285750" lvl="0" indent="-285750">
              <a:buFont typeface="Arial"/>
              <a:buChar char="•"/>
            </a:pPr>
            <a:r>
              <a:rPr lang="es-MX" sz="1400" dirty="0" smtClean="0">
                <a:solidFill>
                  <a:schemeClr val="bg1"/>
                </a:solidFill>
                <a:latin typeface="Soberana Sans" pitchFamily="50" charset="0"/>
                <a:cs typeface="Arial" panose="020B0604020202020204" pitchFamily="34" charset="0"/>
              </a:rPr>
              <a:t>Académicas</a:t>
            </a:r>
            <a:r>
              <a:rPr lang="es-MX" sz="1400" dirty="0">
                <a:solidFill>
                  <a:schemeClr val="bg1"/>
                </a:solidFill>
                <a:latin typeface="Soberana Sans" pitchFamily="50" charset="0"/>
                <a:cs typeface="Arial" panose="020B0604020202020204" pitchFamily="34" charset="0"/>
              </a:rPr>
              <a:t>/os </a:t>
            </a:r>
            <a:r>
              <a:rPr lang="es-MX" sz="1400" dirty="0" smtClean="0">
                <a:solidFill>
                  <a:schemeClr val="bg1"/>
                </a:solidFill>
                <a:latin typeface="Soberana Sans" pitchFamily="50" charset="0"/>
                <a:cs typeface="Arial" panose="020B0604020202020204" pitchFamily="34" charset="0"/>
              </a:rPr>
              <a:t>locales;</a:t>
            </a:r>
          </a:p>
          <a:p>
            <a:pPr marL="285750" lvl="0" indent="-285750">
              <a:buFont typeface="Arial"/>
              <a:buChar char="•"/>
            </a:pPr>
            <a:r>
              <a:rPr lang="es-MX" sz="1400" dirty="0" smtClean="0">
                <a:solidFill>
                  <a:schemeClr val="bg1"/>
                </a:solidFill>
                <a:latin typeface="Soberana Sans" pitchFamily="50" charset="0"/>
                <a:cs typeface="Arial" panose="020B0604020202020204" pitchFamily="34" charset="0"/>
              </a:rPr>
              <a:t>Académicas</a:t>
            </a:r>
            <a:r>
              <a:rPr lang="es-MX" sz="1400" dirty="0">
                <a:solidFill>
                  <a:schemeClr val="bg1"/>
                </a:solidFill>
                <a:latin typeface="Soberana Sans" pitchFamily="50" charset="0"/>
                <a:cs typeface="Arial" panose="020B0604020202020204" pitchFamily="34" charset="0"/>
              </a:rPr>
              <a:t>/os </a:t>
            </a:r>
            <a:r>
              <a:rPr lang="es-MX" sz="1400" dirty="0" smtClean="0">
                <a:solidFill>
                  <a:schemeClr val="bg1"/>
                </a:solidFill>
                <a:latin typeface="Soberana Sans" pitchFamily="50" charset="0"/>
                <a:cs typeface="Arial" panose="020B0604020202020204" pitchFamily="34" charset="0"/>
              </a:rPr>
              <a:t>nacionales;</a:t>
            </a:r>
          </a:p>
          <a:p>
            <a:pPr marL="285750" lvl="0" indent="-285750">
              <a:buFont typeface="Arial"/>
              <a:buChar char="•"/>
            </a:pPr>
            <a:r>
              <a:rPr lang="es-MX" sz="1400" dirty="0" smtClean="0">
                <a:solidFill>
                  <a:schemeClr val="bg1"/>
                </a:solidFill>
                <a:latin typeface="Soberana Sans" pitchFamily="50" charset="0"/>
                <a:cs typeface="Arial" panose="020B0604020202020204" pitchFamily="34" charset="0"/>
              </a:rPr>
              <a:t>Persona </a:t>
            </a:r>
            <a:r>
              <a:rPr lang="es-MX" sz="1400" dirty="0">
                <a:solidFill>
                  <a:schemeClr val="bg1"/>
                </a:solidFill>
                <a:latin typeface="Soberana Sans" pitchFamily="50" charset="0"/>
                <a:cs typeface="Arial" panose="020B0604020202020204" pitchFamily="34" charset="0"/>
              </a:rPr>
              <a:t>de la </a:t>
            </a:r>
            <a:r>
              <a:rPr lang="es-MX" sz="1400" dirty="0" smtClean="0">
                <a:solidFill>
                  <a:schemeClr val="bg1"/>
                </a:solidFill>
                <a:latin typeface="Soberana Sans" pitchFamily="50" charset="0"/>
                <a:cs typeface="Arial" panose="020B0604020202020204" pitchFamily="34" charset="0"/>
              </a:rPr>
              <a:t>CNDH;</a:t>
            </a:r>
          </a:p>
          <a:p>
            <a:pPr marL="285750" lvl="0" indent="-285750">
              <a:buFont typeface="Arial"/>
              <a:buChar char="•"/>
            </a:pPr>
            <a:r>
              <a:rPr lang="es-MX" sz="1400" dirty="0" smtClean="0">
                <a:solidFill>
                  <a:schemeClr val="bg1"/>
                </a:solidFill>
                <a:latin typeface="Soberana Sans" pitchFamily="50" charset="0"/>
                <a:cs typeface="Arial" panose="020B0604020202020204" pitchFamily="34" charset="0"/>
              </a:rPr>
              <a:t>Persona </a:t>
            </a:r>
            <a:r>
              <a:rPr lang="es-MX" sz="1400" dirty="0">
                <a:solidFill>
                  <a:schemeClr val="bg1"/>
                </a:solidFill>
                <a:latin typeface="Soberana Sans" pitchFamily="50" charset="0"/>
                <a:cs typeface="Arial" panose="020B0604020202020204" pitchFamily="34" charset="0"/>
              </a:rPr>
              <a:t>de </a:t>
            </a:r>
            <a:r>
              <a:rPr lang="es-MX" sz="1400" dirty="0" smtClean="0">
                <a:solidFill>
                  <a:schemeClr val="bg1"/>
                </a:solidFill>
                <a:latin typeface="Soberana Sans" pitchFamily="50" charset="0"/>
                <a:cs typeface="Arial" panose="020B0604020202020204" pitchFamily="34" charset="0"/>
              </a:rPr>
              <a:t>Inmujeres;</a:t>
            </a:r>
          </a:p>
          <a:p>
            <a:pPr marL="285750" lvl="0" indent="-285750">
              <a:buFont typeface="Arial"/>
              <a:buChar char="•"/>
            </a:pPr>
            <a:r>
              <a:rPr lang="es-MX" sz="1400" dirty="0" smtClean="0">
                <a:solidFill>
                  <a:schemeClr val="bg1"/>
                </a:solidFill>
                <a:latin typeface="Soberana Sans" pitchFamily="50" charset="0"/>
                <a:cs typeface="Arial" panose="020B0604020202020204" pitchFamily="34" charset="0"/>
              </a:rPr>
              <a:t>Persona </a:t>
            </a:r>
            <a:r>
              <a:rPr lang="es-MX" sz="1400" dirty="0">
                <a:solidFill>
                  <a:schemeClr val="bg1"/>
                </a:solidFill>
                <a:latin typeface="Soberana Sans" pitchFamily="50" charset="0"/>
                <a:cs typeface="Arial" panose="020B0604020202020204" pitchFamily="34" charset="0"/>
              </a:rPr>
              <a:t>de </a:t>
            </a:r>
            <a:r>
              <a:rPr lang="es-MX" sz="1400" dirty="0" smtClean="0">
                <a:solidFill>
                  <a:schemeClr val="bg1"/>
                </a:solidFill>
                <a:latin typeface="Soberana Sans" pitchFamily="50" charset="0"/>
                <a:cs typeface="Arial" panose="020B0604020202020204" pitchFamily="34" charset="0"/>
              </a:rPr>
              <a:t>Conavim;</a:t>
            </a:r>
          </a:p>
          <a:p>
            <a:pPr marL="285750" lvl="0" indent="-285750">
              <a:buFont typeface="Arial"/>
              <a:buChar char="•"/>
            </a:pPr>
            <a:r>
              <a:rPr lang="es-MX" sz="1400" dirty="0" smtClean="0">
                <a:solidFill>
                  <a:schemeClr val="bg1"/>
                </a:solidFill>
                <a:latin typeface="Soberana Sans" pitchFamily="50" charset="0"/>
                <a:cs typeface="Arial" panose="020B0604020202020204" pitchFamily="34" charset="0"/>
              </a:rPr>
              <a:t>Persona </a:t>
            </a:r>
            <a:r>
              <a:rPr lang="es-MX" sz="1400" dirty="0">
                <a:solidFill>
                  <a:schemeClr val="bg1"/>
                </a:solidFill>
                <a:latin typeface="Soberana Sans" pitchFamily="50" charset="0"/>
                <a:cs typeface="Arial" panose="020B0604020202020204" pitchFamily="34" charset="0"/>
              </a:rPr>
              <a:t>del </a:t>
            </a:r>
            <a:r>
              <a:rPr lang="es-MX" sz="1400" dirty="0" smtClean="0">
                <a:solidFill>
                  <a:schemeClr val="bg1"/>
                </a:solidFill>
                <a:latin typeface="Soberana Sans" pitchFamily="50" charset="0"/>
                <a:cs typeface="Arial" panose="020B0604020202020204" pitchFamily="34" charset="0"/>
              </a:rPr>
              <a:t>MAM;</a:t>
            </a:r>
            <a:endParaRPr lang="es-MX" sz="1400" dirty="0">
              <a:solidFill>
                <a:schemeClr val="bg1"/>
              </a:solidFill>
              <a:latin typeface="Soberana Sans" pitchFamily="50" charset="0"/>
              <a:cs typeface="Arial" panose="020B0604020202020204" pitchFamily="34" charset="0"/>
            </a:endParaRPr>
          </a:p>
        </p:txBody>
      </p:sp>
      <p:sp>
        <p:nvSpPr>
          <p:cNvPr id="6" name="Rectángulo 10"/>
          <p:cNvSpPr/>
          <p:nvPr/>
        </p:nvSpPr>
        <p:spPr>
          <a:xfrm>
            <a:off x="3073400" y="2209800"/>
            <a:ext cx="3886200" cy="307777"/>
          </a:xfrm>
          <a:prstGeom prst="rect">
            <a:avLst/>
          </a:prstGeom>
        </p:spPr>
        <p:txBody>
          <a:bodyPr wrap="square">
            <a:spAutoFit/>
          </a:bodyPr>
          <a:lstStyle/>
          <a:p>
            <a:pPr lvl="0"/>
            <a:r>
              <a:rPr lang="es-MX" sz="1400" dirty="0">
                <a:solidFill>
                  <a:schemeClr val="bg1"/>
                </a:solidFill>
                <a:latin typeface="Soberana Sans" pitchFamily="50" charset="0"/>
                <a:cs typeface="Arial" panose="020B0604020202020204" pitchFamily="34" charset="0"/>
              </a:rPr>
              <a:t>Se recibe </a:t>
            </a:r>
            <a:r>
              <a:rPr lang="es-MX" sz="1400" dirty="0" smtClean="0">
                <a:solidFill>
                  <a:schemeClr val="bg1"/>
                </a:solidFill>
                <a:latin typeface="Soberana Sans" pitchFamily="50" charset="0"/>
                <a:cs typeface="Arial" panose="020B0604020202020204" pitchFamily="34" charset="0"/>
              </a:rPr>
              <a:t>la solicitud </a:t>
            </a:r>
            <a:r>
              <a:rPr lang="es-MX" sz="1400" dirty="0">
                <a:solidFill>
                  <a:schemeClr val="bg1"/>
                </a:solidFill>
                <a:latin typeface="Soberana Sans" pitchFamily="50" charset="0"/>
                <a:cs typeface="Arial" panose="020B0604020202020204" pitchFamily="34" charset="0"/>
              </a:rPr>
              <a:t>y si reúne los </a:t>
            </a:r>
            <a:r>
              <a:rPr lang="es-MX" sz="1400" dirty="0" smtClean="0">
                <a:solidFill>
                  <a:schemeClr val="bg1"/>
                </a:solidFill>
                <a:latin typeface="Soberana Sans" pitchFamily="50" charset="0"/>
                <a:cs typeface="Arial" panose="020B0604020202020204" pitchFamily="34" charset="0"/>
              </a:rPr>
              <a:t>requisitos</a:t>
            </a:r>
            <a:r>
              <a:rPr lang="es-MX" sz="1400" dirty="0">
                <a:solidFill>
                  <a:schemeClr val="bg1"/>
                </a:solidFill>
                <a:latin typeface="Soberana Sans" pitchFamily="50" charset="0"/>
                <a:cs typeface="Arial" panose="020B0604020202020204" pitchFamily="34" charset="0"/>
              </a:rPr>
              <a:t>:</a:t>
            </a:r>
          </a:p>
        </p:txBody>
      </p:sp>
      <p:sp>
        <p:nvSpPr>
          <p:cNvPr id="2" name="1 Elipse"/>
          <p:cNvSpPr/>
          <p:nvPr/>
        </p:nvSpPr>
        <p:spPr>
          <a:xfrm>
            <a:off x="1397000" y="1822102"/>
            <a:ext cx="1066800" cy="1066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11"/>
          <p:cNvSpPr/>
          <p:nvPr/>
        </p:nvSpPr>
        <p:spPr>
          <a:xfrm>
            <a:off x="1625600" y="1834107"/>
            <a:ext cx="381000" cy="1015663"/>
          </a:xfrm>
          <a:prstGeom prst="rect">
            <a:avLst/>
          </a:prstGeom>
        </p:spPr>
        <p:txBody>
          <a:bodyPr wrap="square">
            <a:spAutoFit/>
          </a:bodyPr>
          <a:lstStyle/>
          <a:p>
            <a:pPr lvl="0"/>
            <a:r>
              <a:rPr lang="es-MX" sz="6000" b="1" dirty="0" smtClean="0">
                <a:solidFill>
                  <a:schemeClr val="bg1"/>
                </a:solidFill>
                <a:latin typeface="Soberana Sans" pitchFamily="50" charset="0"/>
                <a:cs typeface="Arial" panose="020B0604020202020204" pitchFamily="34" charset="0"/>
              </a:rPr>
              <a:t>1</a:t>
            </a:r>
            <a:endParaRPr lang="es-MX" sz="6000" b="1" dirty="0">
              <a:solidFill>
                <a:schemeClr val="bg1"/>
              </a:solidFill>
              <a:latin typeface="Soberana Sans" pitchFamily="50" charset="0"/>
              <a:cs typeface="Arial" panose="020B0604020202020204" pitchFamily="34" charset="0"/>
            </a:endParaRPr>
          </a:p>
        </p:txBody>
      </p:sp>
      <p:sp>
        <p:nvSpPr>
          <p:cNvPr id="11" name="10 Elipse"/>
          <p:cNvSpPr/>
          <p:nvPr/>
        </p:nvSpPr>
        <p:spPr>
          <a:xfrm>
            <a:off x="1397000" y="3377863"/>
            <a:ext cx="1066800" cy="10668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4"/>
          <p:cNvSpPr/>
          <p:nvPr/>
        </p:nvSpPr>
        <p:spPr>
          <a:xfrm>
            <a:off x="1625600" y="3352800"/>
            <a:ext cx="381000" cy="1015663"/>
          </a:xfrm>
          <a:prstGeom prst="rect">
            <a:avLst/>
          </a:prstGeom>
        </p:spPr>
        <p:txBody>
          <a:bodyPr wrap="square">
            <a:spAutoFit/>
          </a:bodyPr>
          <a:lstStyle/>
          <a:p>
            <a:pPr lvl="0"/>
            <a:r>
              <a:rPr lang="es-MX" sz="6000" b="1" dirty="0" smtClean="0">
                <a:solidFill>
                  <a:schemeClr val="bg1"/>
                </a:solidFill>
                <a:latin typeface="Soberana Sans" pitchFamily="50" charset="0"/>
                <a:cs typeface="Arial" panose="020B0604020202020204" pitchFamily="34" charset="0"/>
              </a:rPr>
              <a:t>2</a:t>
            </a:r>
            <a:endParaRPr lang="es-MX" sz="6000" b="1" dirty="0">
              <a:solidFill>
                <a:schemeClr val="bg1"/>
              </a:solidFill>
              <a:latin typeface="Soberana Sans" pitchFamily="50" charset="0"/>
              <a:cs typeface="Arial" panose="020B0604020202020204" pitchFamily="34" charset="0"/>
            </a:endParaRPr>
          </a:p>
        </p:txBody>
      </p:sp>
      <p:sp>
        <p:nvSpPr>
          <p:cNvPr id="13" name="12 Elipse"/>
          <p:cNvSpPr/>
          <p:nvPr/>
        </p:nvSpPr>
        <p:spPr>
          <a:xfrm>
            <a:off x="1397000" y="5334000"/>
            <a:ext cx="1066800" cy="1066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5"/>
          <p:cNvSpPr/>
          <p:nvPr/>
        </p:nvSpPr>
        <p:spPr>
          <a:xfrm>
            <a:off x="1625600" y="5334000"/>
            <a:ext cx="381000" cy="1015663"/>
          </a:xfrm>
          <a:prstGeom prst="rect">
            <a:avLst/>
          </a:prstGeom>
        </p:spPr>
        <p:txBody>
          <a:bodyPr wrap="square">
            <a:spAutoFit/>
          </a:bodyPr>
          <a:lstStyle/>
          <a:p>
            <a:pPr lvl="0"/>
            <a:r>
              <a:rPr lang="es-MX" sz="6000" b="1" dirty="0" smtClean="0">
                <a:solidFill>
                  <a:schemeClr val="bg1"/>
                </a:solidFill>
                <a:latin typeface="Soberana Sans" pitchFamily="50" charset="0"/>
                <a:cs typeface="Arial" panose="020B0604020202020204" pitchFamily="34" charset="0"/>
              </a:rPr>
              <a:t>3</a:t>
            </a:r>
            <a:endParaRPr lang="es-MX" sz="6000" b="1" dirty="0">
              <a:solidFill>
                <a:schemeClr val="bg1"/>
              </a:solidFill>
              <a:latin typeface="Soberana Sans" pitchFamily="50" charset="0"/>
              <a:cs typeface="Arial" panose="020B0604020202020204" pitchFamily="34" charset="0"/>
            </a:endParaRPr>
          </a:p>
        </p:txBody>
      </p:sp>
      <p:sp>
        <p:nvSpPr>
          <p:cNvPr id="5" name="4 CuadroTexto"/>
          <p:cNvSpPr txBox="1"/>
          <p:nvPr/>
        </p:nvSpPr>
        <p:spPr>
          <a:xfrm>
            <a:off x="0" y="1381780"/>
            <a:ext cx="9144000" cy="523220"/>
          </a:xfrm>
          <a:prstGeom prst="rect">
            <a:avLst/>
          </a:prstGeom>
          <a:noFill/>
        </p:spPr>
        <p:txBody>
          <a:bodyPr wrap="square" rtlCol="0">
            <a:spAutoFit/>
          </a:bodyPr>
          <a:lstStyle/>
          <a:p>
            <a:r>
              <a:rPr lang="es-MX" sz="2800" b="1" dirty="0" smtClean="0">
                <a:solidFill>
                  <a:schemeClr val="accent4"/>
                </a:solidFill>
                <a:latin typeface="Soberana Sans" pitchFamily="50" charset="0"/>
              </a:rPr>
              <a:t>		         PROCEDIMIENTO DE LA AVGM</a:t>
            </a:r>
            <a:endParaRPr lang="es-MX" sz="2800" b="1" dirty="0">
              <a:solidFill>
                <a:schemeClr val="accent4"/>
              </a:solidFill>
              <a:latin typeface="Soberana Sans" pitchFamily="50" charset="0"/>
            </a:endParaRPr>
          </a:p>
        </p:txBody>
      </p:sp>
      <p:sp>
        <p:nvSpPr>
          <p:cNvPr id="7" name="6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6</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1562367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a:xfrm>
            <a:off x="0" y="1371600"/>
            <a:ext cx="9144000" cy="1066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3 CuadroTexto"/>
          <p:cNvSpPr txBox="1"/>
          <p:nvPr/>
        </p:nvSpPr>
        <p:spPr>
          <a:xfrm>
            <a:off x="0" y="1408093"/>
            <a:ext cx="9144000" cy="954107"/>
          </a:xfrm>
          <a:prstGeom prst="rect">
            <a:avLst/>
          </a:prstGeom>
          <a:noFill/>
        </p:spPr>
        <p:txBody>
          <a:bodyPr wrap="square" rtlCol="0">
            <a:spAutoFit/>
          </a:bodyPr>
          <a:lstStyle/>
          <a:p>
            <a:pPr lvl="0" algn="ctr"/>
            <a:r>
              <a:rPr lang="es-MX" sz="2800" b="1" cap="small" dirty="0" smtClean="0">
                <a:solidFill>
                  <a:schemeClr val="bg1"/>
                </a:solidFill>
                <a:latin typeface="Soberana Sans" pitchFamily="50" charset="0"/>
                <a:cs typeface="Arial" panose="020B0604020202020204" pitchFamily="34" charset="0"/>
              </a:rPr>
              <a:t>Elaboración y aplicación de Protocolos</a:t>
            </a:r>
          </a:p>
          <a:p>
            <a:pPr lvl="0" algn="ctr"/>
            <a:r>
              <a:rPr lang="es-MX" sz="2800" b="1" cap="small" dirty="0" smtClean="0">
                <a:solidFill>
                  <a:schemeClr val="bg1"/>
                </a:solidFill>
                <a:latin typeface="Soberana Sans" pitchFamily="50" charset="0"/>
                <a:cs typeface="Arial" panose="020B0604020202020204" pitchFamily="34" charset="0"/>
              </a:rPr>
              <a:t>de </a:t>
            </a:r>
            <a:r>
              <a:rPr lang="es-MX" sz="2800" b="1" cap="small" dirty="0">
                <a:solidFill>
                  <a:schemeClr val="bg1"/>
                </a:solidFill>
                <a:latin typeface="Soberana Sans" pitchFamily="50" charset="0"/>
                <a:cs typeface="Arial" panose="020B0604020202020204" pitchFamily="34" charset="0"/>
              </a:rPr>
              <a:t>Atención a Mujeres Víctimas de Violencia</a:t>
            </a:r>
            <a:endParaRPr lang="es-MX" sz="2800" dirty="0">
              <a:solidFill>
                <a:schemeClr val="bg1"/>
              </a:solidFill>
              <a:latin typeface="Soberana Sans" pitchFamily="50" charset="0"/>
              <a:cs typeface="Arial" panose="020B0604020202020204" pitchFamily="34" charset="0"/>
            </a:endParaRPr>
          </a:p>
        </p:txBody>
      </p:sp>
      <p:sp>
        <p:nvSpPr>
          <p:cNvPr id="17" name="16 Elipse"/>
          <p:cNvSpPr/>
          <p:nvPr/>
        </p:nvSpPr>
        <p:spPr>
          <a:xfrm>
            <a:off x="609600" y="2819400"/>
            <a:ext cx="3733800" cy="3581400"/>
          </a:xfrm>
          <a:prstGeom prst="ellipse">
            <a:avLst/>
          </a:prstGeom>
          <a:solidFill>
            <a:schemeClr val="bg1"/>
          </a:solidFill>
          <a:ln>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Flecha abajo"/>
          <p:cNvSpPr/>
          <p:nvPr/>
        </p:nvSpPr>
        <p:spPr>
          <a:xfrm rot="16200000">
            <a:off x="4499647" y="4399063"/>
            <a:ext cx="484632" cy="422074"/>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Rectángulo redondeado"/>
          <p:cNvSpPr/>
          <p:nvPr/>
        </p:nvSpPr>
        <p:spPr>
          <a:xfrm>
            <a:off x="5105400" y="3048000"/>
            <a:ext cx="3429000" cy="3048000"/>
          </a:xfrm>
          <a:prstGeom prst="roundRect">
            <a:avLst/>
          </a:prstGeom>
          <a:solidFill>
            <a:schemeClr val="bg1"/>
          </a:solidFill>
          <a:ln>
            <a:solidFill>
              <a:schemeClr val="accent4">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CuadroTexto"/>
          <p:cNvSpPr txBox="1"/>
          <p:nvPr/>
        </p:nvSpPr>
        <p:spPr>
          <a:xfrm>
            <a:off x="914400" y="3794492"/>
            <a:ext cx="3124200" cy="1323439"/>
          </a:xfrm>
          <a:prstGeom prst="rect">
            <a:avLst/>
          </a:prstGeom>
          <a:noFill/>
        </p:spPr>
        <p:txBody>
          <a:bodyPr wrap="square" rtlCol="0">
            <a:spAutoFit/>
          </a:bodyPr>
          <a:lstStyle/>
          <a:p>
            <a:pPr algn="just"/>
            <a:r>
              <a:rPr lang="es-MX" sz="1000" dirty="0">
                <a:solidFill>
                  <a:schemeClr val="tx1">
                    <a:lumMod val="75000"/>
                    <a:lumOff val="25000"/>
                  </a:schemeClr>
                </a:solidFill>
                <a:latin typeface="Soberana Sans" pitchFamily="50" charset="0"/>
                <a:cs typeface="Arial"/>
              </a:rPr>
              <a:t>Se ha </a:t>
            </a:r>
            <a:r>
              <a:rPr lang="es-MX" sz="1000" dirty="0" smtClean="0">
                <a:solidFill>
                  <a:schemeClr val="tx1">
                    <a:lumMod val="75000"/>
                    <a:lumOff val="25000"/>
                  </a:schemeClr>
                </a:solidFill>
                <a:latin typeface="Soberana Sans" pitchFamily="50" charset="0"/>
                <a:cs typeface="Arial"/>
              </a:rPr>
              <a:t>advertido que </a:t>
            </a:r>
            <a:r>
              <a:rPr lang="es-MX" sz="1000" dirty="0">
                <a:solidFill>
                  <a:schemeClr val="tx1">
                    <a:lumMod val="75000"/>
                    <a:lumOff val="25000"/>
                  </a:schemeClr>
                </a:solidFill>
                <a:latin typeface="Soberana Sans" pitchFamily="50" charset="0"/>
                <a:cs typeface="Arial"/>
              </a:rPr>
              <a:t>las instancias encargadas de brindar atención a las mujeres víctimas de violencia </a:t>
            </a:r>
            <a:r>
              <a:rPr lang="es-MX" sz="1000" dirty="0" smtClean="0">
                <a:solidFill>
                  <a:schemeClr val="tx1">
                    <a:lumMod val="75000"/>
                    <a:lumOff val="25000"/>
                  </a:schemeClr>
                </a:solidFill>
                <a:latin typeface="Soberana Sans" pitchFamily="50" charset="0"/>
                <a:cs typeface="Arial"/>
              </a:rPr>
              <a:t>no </a:t>
            </a:r>
            <a:r>
              <a:rPr lang="es-MX" sz="1000" dirty="0">
                <a:solidFill>
                  <a:schemeClr val="tx1">
                    <a:lumMod val="75000"/>
                    <a:lumOff val="25000"/>
                  </a:schemeClr>
                </a:solidFill>
                <a:latin typeface="Soberana Sans" pitchFamily="50" charset="0"/>
                <a:cs typeface="Arial"/>
              </a:rPr>
              <a:t>cuentan con protocolos de atención que les </a:t>
            </a:r>
            <a:r>
              <a:rPr lang="es-MX" sz="1000" dirty="0" smtClean="0">
                <a:solidFill>
                  <a:schemeClr val="tx1">
                    <a:lumMod val="75000"/>
                    <a:lumOff val="25000"/>
                  </a:schemeClr>
                </a:solidFill>
                <a:latin typeface="Soberana Sans" pitchFamily="50" charset="0"/>
                <a:cs typeface="Arial"/>
              </a:rPr>
              <a:t>permita </a:t>
            </a:r>
            <a:r>
              <a:rPr lang="es-MX" sz="1000" dirty="0">
                <a:solidFill>
                  <a:schemeClr val="tx1">
                    <a:lumMod val="75000"/>
                    <a:lumOff val="25000"/>
                  </a:schemeClr>
                </a:solidFill>
                <a:latin typeface="Soberana Sans" pitchFamily="50" charset="0"/>
                <a:cs typeface="Arial"/>
              </a:rPr>
              <a:t>identificar </a:t>
            </a:r>
            <a:r>
              <a:rPr lang="es-MX" sz="1000" dirty="0" smtClean="0">
                <a:solidFill>
                  <a:schemeClr val="tx1">
                    <a:lumMod val="75000"/>
                    <a:lumOff val="25000"/>
                  </a:schemeClr>
                </a:solidFill>
                <a:latin typeface="Soberana Sans" pitchFamily="50" charset="0"/>
                <a:cs typeface="Arial"/>
              </a:rPr>
              <a:t>sus </a:t>
            </a:r>
            <a:r>
              <a:rPr lang="es-MX" sz="1000" dirty="0">
                <a:solidFill>
                  <a:schemeClr val="tx1">
                    <a:lumMod val="75000"/>
                    <a:lumOff val="25000"/>
                  </a:schemeClr>
                </a:solidFill>
                <a:latin typeface="Soberana Sans" pitchFamily="50" charset="0"/>
                <a:cs typeface="Arial"/>
              </a:rPr>
              <a:t>funciones </a:t>
            </a:r>
            <a:r>
              <a:rPr lang="es-MX" sz="1000" dirty="0" smtClean="0">
                <a:solidFill>
                  <a:schemeClr val="tx1">
                    <a:lumMod val="75000"/>
                    <a:lumOff val="25000"/>
                  </a:schemeClr>
                </a:solidFill>
                <a:latin typeface="Soberana Sans" pitchFamily="50" charset="0"/>
                <a:cs typeface="Arial"/>
              </a:rPr>
              <a:t>respecto </a:t>
            </a:r>
            <a:r>
              <a:rPr lang="es-MX" sz="1000" dirty="0">
                <a:solidFill>
                  <a:schemeClr val="tx1">
                    <a:lumMod val="75000"/>
                    <a:lumOff val="25000"/>
                  </a:schemeClr>
                </a:solidFill>
                <a:latin typeface="Soberana Sans" pitchFamily="50" charset="0"/>
                <a:cs typeface="Arial"/>
              </a:rPr>
              <a:t>de los casos de violencia contra las mujeres, o bien, no conocen </a:t>
            </a:r>
            <a:r>
              <a:rPr lang="es-MX" sz="1000" dirty="0" smtClean="0">
                <a:solidFill>
                  <a:schemeClr val="tx1">
                    <a:lumMod val="75000"/>
                    <a:lumOff val="25000"/>
                  </a:schemeClr>
                </a:solidFill>
                <a:latin typeface="Soberana Sans" pitchFamily="50" charset="0"/>
                <a:cs typeface="Arial"/>
              </a:rPr>
              <a:t>a cuáles </a:t>
            </a:r>
            <a:r>
              <a:rPr lang="es-MX" sz="1000" dirty="0">
                <a:solidFill>
                  <a:schemeClr val="tx1">
                    <a:lumMod val="75000"/>
                    <a:lumOff val="25000"/>
                  </a:schemeClr>
                </a:solidFill>
                <a:latin typeface="Soberana Sans" pitchFamily="50" charset="0"/>
                <a:cs typeface="Arial"/>
              </a:rPr>
              <a:t>son las instancias competentes para canalizar a las víctimas y las facultades con las que cuentan</a:t>
            </a:r>
            <a:r>
              <a:rPr lang="es-MX" sz="1000" dirty="0" smtClean="0">
                <a:solidFill>
                  <a:schemeClr val="tx1">
                    <a:lumMod val="75000"/>
                    <a:lumOff val="25000"/>
                  </a:schemeClr>
                </a:solidFill>
                <a:latin typeface="Soberana Sans" pitchFamily="50" charset="0"/>
                <a:cs typeface="Arial"/>
              </a:rPr>
              <a:t>.</a:t>
            </a:r>
            <a:endParaRPr lang="es-MX" sz="1000" dirty="0">
              <a:solidFill>
                <a:schemeClr val="tx1">
                  <a:lumMod val="75000"/>
                  <a:lumOff val="25000"/>
                </a:schemeClr>
              </a:solidFill>
              <a:latin typeface="Soberana Sans" pitchFamily="50" charset="0"/>
              <a:cs typeface="Arial"/>
            </a:endParaRPr>
          </a:p>
        </p:txBody>
      </p:sp>
      <p:sp>
        <p:nvSpPr>
          <p:cNvPr id="21" name="20 CuadroTexto"/>
          <p:cNvSpPr txBox="1"/>
          <p:nvPr/>
        </p:nvSpPr>
        <p:spPr>
          <a:xfrm>
            <a:off x="5486400" y="3109631"/>
            <a:ext cx="2667000" cy="2492990"/>
          </a:xfrm>
          <a:prstGeom prst="rect">
            <a:avLst/>
          </a:prstGeom>
          <a:noFill/>
        </p:spPr>
        <p:txBody>
          <a:bodyPr wrap="square" rtlCol="0">
            <a:spAutoFit/>
          </a:bodyPr>
          <a:lstStyle/>
          <a:p>
            <a:pPr algn="just"/>
            <a:r>
              <a:rPr lang="es-MX" sz="1000" dirty="0">
                <a:latin typeface="Soberana Sans" pitchFamily="50" charset="0"/>
                <a:cs typeface="Arial"/>
              </a:rPr>
              <a:t>Por lo anterior, se propone</a:t>
            </a:r>
            <a:r>
              <a:rPr lang="es-MX" sz="1000" dirty="0" smtClean="0">
                <a:latin typeface="Soberana Sans" pitchFamily="50" charset="0"/>
                <a:cs typeface="Arial"/>
              </a:rPr>
              <a:t>:</a:t>
            </a:r>
          </a:p>
          <a:p>
            <a:pPr algn="just"/>
            <a:endParaRPr lang="es-MX" sz="10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900" b="1" dirty="0">
                <a:latin typeface="Soberana Sans" pitchFamily="50" charset="0"/>
                <a:cs typeface="Arial"/>
              </a:rPr>
              <a:t>Elaborar e implementar protocolos o manuales de procedimientos</a:t>
            </a:r>
            <a:r>
              <a:rPr lang="es-MX" sz="900" dirty="0">
                <a:latin typeface="Soberana Sans" pitchFamily="50" charset="0"/>
                <a:cs typeface="Arial"/>
              </a:rPr>
              <a:t>, en los que se establezcan rutas críticas de </a:t>
            </a:r>
            <a:r>
              <a:rPr lang="es-MX" sz="900" dirty="0" smtClean="0">
                <a:latin typeface="Soberana Sans" pitchFamily="50" charset="0"/>
                <a:cs typeface="Arial"/>
              </a:rPr>
              <a:t>actuación.</a:t>
            </a:r>
          </a:p>
          <a:p>
            <a:pPr algn="just"/>
            <a:endParaRPr lang="es-MX" sz="9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900" dirty="0">
                <a:latin typeface="Soberana Sans" pitchFamily="50" charset="0"/>
                <a:cs typeface="Arial"/>
              </a:rPr>
              <a:t>Capacitar a las </a:t>
            </a:r>
            <a:r>
              <a:rPr lang="es-MX" sz="900" dirty="0" smtClean="0">
                <a:latin typeface="Soberana Sans" pitchFamily="50" charset="0"/>
                <a:cs typeface="Arial"/>
              </a:rPr>
              <a:t>y </a:t>
            </a:r>
            <a:r>
              <a:rPr lang="es-MX" sz="900" dirty="0">
                <a:latin typeface="Soberana Sans" pitchFamily="50" charset="0"/>
                <a:cs typeface="Arial"/>
              </a:rPr>
              <a:t>los servidores públicos </a:t>
            </a:r>
            <a:r>
              <a:rPr lang="es-MX" sz="900" b="1" dirty="0">
                <a:latin typeface="Soberana Sans" pitchFamily="50" charset="0"/>
                <a:cs typeface="Arial"/>
              </a:rPr>
              <a:t>encargados de la aplicación de los protocolos </a:t>
            </a:r>
            <a:r>
              <a:rPr lang="es-MX" sz="900" dirty="0">
                <a:latin typeface="Soberana Sans" pitchFamily="50" charset="0"/>
                <a:cs typeface="Arial"/>
              </a:rPr>
              <a:t>o manuales de atención</a:t>
            </a:r>
            <a:r>
              <a:rPr lang="es-MX" sz="900" dirty="0" smtClean="0">
                <a:latin typeface="Soberana Sans" pitchFamily="50" charset="0"/>
                <a:cs typeface="Arial"/>
              </a:rPr>
              <a:t>.</a:t>
            </a:r>
          </a:p>
          <a:p>
            <a:pPr algn="just"/>
            <a:endParaRPr lang="es-MX" sz="9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900" dirty="0">
                <a:latin typeface="Soberana Sans" pitchFamily="50" charset="0"/>
                <a:cs typeface="Arial"/>
              </a:rPr>
              <a:t>Asegurar la </a:t>
            </a:r>
            <a:r>
              <a:rPr lang="es-MX" sz="900" b="1" dirty="0">
                <a:latin typeface="Soberana Sans" pitchFamily="50" charset="0"/>
                <a:cs typeface="Arial"/>
              </a:rPr>
              <a:t>capacitación y</a:t>
            </a:r>
            <a:r>
              <a:rPr lang="es-MX" sz="900" dirty="0">
                <a:latin typeface="Soberana Sans" pitchFamily="50" charset="0"/>
                <a:cs typeface="Arial"/>
              </a:rPr>
              <a:t> </a:t>
            </a:r>
            <a:r>
              <a:rPr lang="es-MX" sz="900" b="1" dirty="0">
                <a:latin typeface="Soberana Sans" pitchFamily="50" charset="0"/>
                <a:cs typeface="Arial"/>
              </a:rPr>
              <a:t>profesionalización de los ministerios </a:t>
            </a:r>
            <a:r>
              <a:rPr lang="es-MX" sz="900" b="1" dirty="0" smtClean="0">
                <a:latin typeface="Soberana Sans" pitchFamily="50" charset="0"/>
                <a:cs typeface="Arial"/>
              </a:rPr>
              <a:t>públicos</a:t>
            </a:r>
            <a:r>
              <a:rPr lang="es-MX" sz="900" dirty="0" smtClean="0">
                <a:latin typeface="Soberana Sans" pitchFamily="50" charset="0"/>
                <a:cs typeface="Arial"/>
              </a:rPr>
              <a:t>.</a:t>
            </a:r>
          </a:p>
          <a:p>
            <a:pPr marL="285750" indent="-285750" algn="just">
              <a:buClr>
                <a:schemeClr val="accent4"/>
              </a:buClr>
              <a:buFont typeface="Wingdings" panose="05000000000000000000" pitchFamily="2" charset="2"/>
              <a:buChar char="v"/>
            </a:pPr>
            <a:endParaRPr lang="es-ES" sz="9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900" dirty="0" smtClean="0">
                <a:latin typeface="Soberana Sans" pitchFamily="50" charset="0"/>
                <a:cs typeface="Arial"/>
              </a:rPr>
              <a:t>Evaluar </a:t>
            </a:r>
            <a:r>
              <a:rPr lang="es-MX" sz="900" b="1" dirty="0">
                <a:latin typeface="Soberana Sans" pitchFamily="50" charset="0"/>
                <a:cs typeface="Arial"/>
              </a:rPr>
              <a:t>periódicamente los procesos de atención para su mejoramiento</a:t>
            </a:r>
            <a:r>
              <a:rPr lang="es-MX" sz="900" dirty="0" smtClean="0">
                <a:latin typeface="Soberana Sans" pitchFamily="50" charset="0"/>
                <a:cs typeface="Arial"/>
              </a:rPr>
              <a:t>.</a:t>
            </a:r>
          </a:p>
          <a:p>
            <a:pPr marL="285750" indent="-285750" algn="just">
              <a:buClr>
                <a:schemeClr val="accent4"/>
              </a:buClr>
              <a:buFont typeface="Wingdings" panose="05000000000000000000" pitchFamily="2" charset="2"/>
              <a:buChar char="v"/>
            </a:pPr>
            <a:endParaRPr lang="es-MX" sz="1000" dirty="0" smtClean="0">
              <a:latin typeface="Soberana Sans" pitchFamily="50" charset="0"/>
              <a:cs typeface="Arial"/>
            </a:endParaRPr>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7</a:t>
            </a:fld>
            <a:endParaRPr lang="es-ES" sz="1200" b="1">
              <a:solidFill>
                <a:schemeClr val="accent4"/>
              </a:solidFill>
              <a:latin typeface="Soberana Sans" pitchFamily="50" charset="0"/>
            </a:endParaRPr>
          </a:p>
        </p:txBody>
      </p:sp>
    </p:spTree>
    <p:extLst>
      <p:ext uri="{BB962C8B-B14F-4D97-AF65-F5344CB8AC3E}">
        <p14:creationId xmlns:p14="http://schemas.microsoft.com/office/powerpoint/2010/main" val="197659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049" y="3428998"/>
            <a:ext cx="5788150" cy="5334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9 Rectángulo"/>
          <p:cNvSpPr/>
          <p:nvPr/>
        </p:nvSpPr>
        <p:spPr>
          <a:xfrm>
            <a:off x="3050" y="1295400"/>
            <a:ext cx="9140950" cy="123871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5255" y="2514600"/>
            <a:ext cx="9149255" cy="92222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2590800" y="3570744"/>
            <a:ext cx="5257800" cy="2785377"/>
          </a:xfrm>
          <a:prstGeom prst="rect">
            <a:avLst/>
          </a:prstGeom>
          <a:noFill/>
        </p:spPr>
        <p:txBody>
          <a:bodyPr wrap="square" rtlCol="0">
            <a:spAutoFit/>
          </a:bodyPr>
          <a:lstStyle/>
          <a:p>
            <a:pPr algn="just"/>
            <a:r>
              <a:rPr lang="es-MX" sz="1200" b="1" dirty="0">
                <a:solidFill>
                  <a:schemeClr val="accent5">
                    <a:lumMod val="75000"/>
                  </a:schemeClr>
                </a:solidFill>
                <a:latin typeface="Soberana Sans" pitchFamily="50" charset="0"/>
                <a:cs typeface="Arial" panose="020B0604020202020204" pitchFamily="34" charset="0"/>
              </a:rPr>
              <a:t>En consecuencia, </a:t>
            </a:r>
            <a:r>
              <a:rPr lang="es-MX" sz="1200" b="1" dirty="0" smtClean="0">
                <a:solidFill>
                  <a:schemeClr val="accent5">
                    <a:lumMod val="75000"/>
                  </a:schemeClr>
                </a:solidFill>
                <a:latin typeface="Soberana Sans" pitchFamily="50" charset="0"/>
                <a:cs typeface="Arial" panose="020B0604020202020204" pitchFamily="34" charset="0"/>
              </a:rPr>
              <a:t>se propone:</a:t>
            </a:r>
          </a:p>
          <a:p>
            <a:pPr algn="just"/>
            <a:endParaRPr lang="es-MX" sz="1200" b="1" dirty="0">
              <a:solidFill>
                <a:schemeClr val="accent5">
                  <a:lumMod val="75000"/>
                </a:schemeClr>
              </a:solidFill>
              <a:latin typeface="Soberana Sans" pitchFamily="50" charset="0"/>
              <a:cs typeface="Arial" panose="020B0604020202020204" pitchFamily="34" charset="0"/>
            </a:endParaRPr>
          </a:p>
          <a:p>
            <a:pPr algn="just"/>
            <a:endParaRPr lang="es-MX" sz="800" dirty="0">
              <a:latin typeface="Soberana Sans" pitchFamily="50" charset="0"/>
              <a:cs typeface="Arial" panose="020B0604020202020204" pitchFamily="34" charset="0"/>
            </a:endParaRPr>
          </a:p>
          <a:p>
            <a:pPr algn="just"/>
            <a:r>
              <a:rPr lang="es-MX" sz="1100" dirty="0" smtClean="0">
                <a:latin typeface="Soberana Sans" pitchFamily="50" charset="0"/>
                <a:cs typeface="Arial" panose="020B0604020202020204" pitchFamily="34" charset="0"/>
              </a:rPr>
              <a:t>Crear un grupo interdisciplinario encargado </a:t>
            </a:r>
            <a:r>
              <a:rPr lang="es-MX" sz="1100" dirty="0">
                <a:latin typeface="Soberana Sans" pitchFamily="50" charset="0"/>
                <a:cs typeface="Arial" panose="020B0604020202020204" pitchFamily="34" charset="0"/>
              </a:rPr>
              <a:t>de analizar los </a:t>
            </a:r>
            <a:r>
              <a:rPr lang="es-MX" sz="1100" dirty="0" smtClean="0">
                <a:latin typeface="Soberana Sans" pitchFamily="50" charset="0"/>
                <a:cs typeface="Arial" panose="020B0604020202020204" pitchFamily="34" charset="0"/>
              </a:rPr>
              <a:t>casos </a:t>
            </a:r>
            <a:r>
              <a:rPr lang="es-MX" sz="1100" dirty="0">
                <a:latin typeface="Soberana Sans" pitchFamily="50" charset="0"/>
                <a:cs typeface="Arial" panose="020B0604020202020204" pitchFamily="34" charset="0"/>
              </a:rPr>
              <a:t>relacionados con feminicidios u homicidios dolosos de </a:t>
            </a:r>
            <a:r>
              <a:rPr lang="es-MX" sz="1100" dirty="0" smtClean="0">
                <a:latin typeface="Soberana Sans" pitchFamily="50" charset="0"/>
                <a:cs typeface="Arial" panose="020B0604020202020204" pitchFamily="34" charset="0"/>
              </a:rPr>
              <a:t>mujeres, que </a:t>
            </a:r>
            <a:r>
              <a:rPr lang="es-MX" sz="1100" dirty="0">
                <a:latin typeface="Soberana Sans" pitchFamily="50" charset="0"/>
                <a:cs typeface="Arial" panose="020B0604020202020204" pitchFamily="34" charset="0"/>
              </a:rPr>
              <a:t>se encuentran en archivo o </a:t>
            </a:r>
            <a:r>
              <a:rPr lang="es-MX" sz="1100" dirty="0" smtClean="0">
                <a:latin typeface="Soberana Sans" pitchFamily="50" charset="0"/>
                <a:cs typeface="Arial" panose="020B0604020202020204" pitchFamily="34" charset="0"/>
              </a:rPr>
              <a:t>reserva, a fin de:</a:t>
            </a:r>
            <a:endParaRPr lang="es-MX" sz="1200" dirty="0">
              <a:latin typeface="Soberana Sans" pitchFamily="50" charset="0"/>
              <a:cs typeface="Arial" panose="020B0604020202020204" pitchFamily="34" charset="0"/>
            </a:endParaRPr>
          </a:p>
          <a:p>
            <a:pPr marL="171450" indent="-171450" algn="just">
              <a:buClr>
                <a:schemeClr val="accent5"/>
              </a:buClr>
              <a:buFont typeface="Wingdings" panose="05000000000000000000" pitchFamily="2" charset="2"/>
              <a:buChar char="v"/>
            </a:pPr>
            <a:endParaRPr lang="es-MX" sz="1100" dirty="0" smtClean="0">
              <a:latin typeface="Soberana Sans" pitchFamily="50" charset="0"/>
              <a:cs typeface="Arial" panose="020B0604020202020204" pitchFamily="34" charset="0"/>
            </a:endParaRPr>
          </a:p>
          <a:p>
            <a:pPr marL="171450" indent="-171450" algn="just">
              <a:buClr>
                <a:schemeClr val="accent5"/>
              </a:buClr>
              <a:buFont typeface="Wingdings" panose="05000000000000000000" pitchFamily="2" charset="2"/>
              <a:buChar char="v"/>
            </a:pPr>
            <a:r>
              <a:rPr lang="es-MX" sz="1100" dirty="0" smtClean="0">
                <a:latin typeface="Soberana Sans" pitchFamily="50" charset="0"/>
                <a:cs typeface="Arial" panose="020B0604020202020204" pitchFamily="34" charset="0"/>
              </a:rPr>
              <a:t>Identificar las irregularidades y omisiones presentadas durante el desarrollo de las investigaciones;</a:t>
            </a:r>
          </a:p>
          <a:p>
            <a:pPr algn="just"/>
            <a:endParaRPr lang="es-MX" sz="1100" dirty="0" smtClean="0">
              <a:latin typeface="Soberana Sans" pitchFamily="50" charset="0"/>
              <a:cs typeface="Arial" panose="020B0604020202020204" pitchFamily="34" charset="0"/>
            </a:endParaRPr>
          </a:p>
          <a:p>
            <a:pPr marL="171450" indent="-171450" algn="just">
              <a:buClr>
                <a:schemeClr val="accent5"/>
              </a:buClr>
              <a:buFont typeface="Wingdings" panose="05000000000000000000" pitchFamily="2" charset="2"/>
              <a:buChar char="v"/>
            </a:pPr>
            <a:r>
              <a:rPr lang="es-MX" sz="1100" dirty="0" smtClean="0">
                <a:latin typeface="Soberana Sans" pitchFamily="50" charset="0"/>
                <a:cs typeface="Arial" panose="020B0604020202020204" pitchFamily="34" charset="0"/>
              </a:rPr>
              <a:t>Valorar la reapertura para continuar con la investigación con perspectiva de género y derechos humanos; e</a:t>
            </a:r>
          </a:p>
          <a:p>
            <a:pPr algn="just"/>
            <a:endParaRPr lang="es-MX" sz="1100" dirty="0" smtClean="0">
              <a:latin typeface="Soberana Sans" pitchFamily="50" charset="0"/>
              <a:cs typeface="Arial" panose="020B0604020202020204" pitchFamily="34" charset="0"/>
            </a:endParaRPr>
          </a:p>
          <a:p>
            <a:pPr marL="171450" indent="-171450" algn="just">
              <a:buClr>
                <a:schemeClr val="accent5"/>
              </a:buClr>
              <a:buFont typeface="Wingdings" panose="05000000000000000000" pitchFamily="2" charset="2"/>
              <a:buChar char="v"/>
            </a:pPr>
            <a:r>
              <a:rPr lang="es-MX" sz="1100" dirty="0" smtClean="0">
                <a:latin typeface="Soberana Sans" pitchFamily="50" charset="0"/>
                <a:cs typeface="Arial" panose="020B0604020202020204" pitchFamily="34" charset="0"/>
              </a:rPr>
              <a:t>Identificar </a:t>
            </a:r>
            <a:r>
              <a:rPr lang="es-MX" sz="1100" dirty="0">
                <a:latin typeface="Soberana Sans" pitchFamily="50" charset="0"/>
                <a:cs typeface="Arial" panose="020B0604020202020204" pitchFamily="34" charset="0"/>
              </a:rPr>
              <a:t>las diligencias que hacen falta en las investigaciones y </a:t>
            </a:r>
            <a:r>
              <a:rPr lang="es-MX" sz="1100" dirty="0" smtClean="0">
                <a:latin typeface="Soberana Sans" pitchFamily="50" charset="0"/>
                <a:cs typeface="Arial" panose="020B0604020202020204" pitchFamily="34" charset="0"/>
              </a:rPr>
              <a:t>desahogar todas las líneas de investigación necesarias,</a:t>
            </a:r>
            <a:r>
              <a:rPr lang="es-MX" sz="1100" dirty="0">
                <a:latin typeface="Soberana Sans" pitchFamily="50" charset="0"/>
                <a:cs typeface="Arial" panose="020B0604020202020204" pitchFamily="34" charset="0"/>
              </a:rPr>
              <a:t> con la debida diligencia y en un plazo </a:t>
            </a:r>
            <a:r>
              <a:rPr lang="es-MX" sz="1100" dirty="0" smtClean="0">
                <a:latin typeface="Soberana Sans" pitchFamily="50" charset="0"/>
                <a:cs typeface="Arial" panose="020B0604020202020204" pitchFamily="34" charset="0"/>
              </a:rPr>
              <a:t>razonable, para el esclarecimiento de los hechos. </a:t>
            </a:r>
            <a:endParaRPr lang="es-MX" sz="1200" dirty="0">
              <a:latin typeface="Arial" panose="020B0604020202020204" pitchFamily="34" charset="0"/>
              <a:cs typeface="Arial" panose="020B0604020202020204" pitchFamily="34" charset="0"/>
            </a:endParaRPr>
          </a:p>
        </p:txBody>
      </p:sp>
      <p:sp>
        <p:nvSpPr>
          <p:cNvPr id="4" name="3 CuadroTexto"/>
          <p:cNvSpPr txBox="1"/>
          <p:nvPr/>
        </p:nvSpPr>
        <p:spPr>
          <a:xfrm>
            <a:off x="1295400" y="2667000"/>
            <a:ext cx="6553200" cy="461665"/>
          </a:xfrm>
          <a:prstGeom prst="rect">
            <a:avLst/>
          </a:prstGeom>
          <a:noFill/>
        </p:spPr>
        <p:txBody>
          <a:bodyPr wrap="square" rtlCol="0">
            <a:spAutoFit/>
          </a:bodyPr>
          <a:lstStyle/>
          <a:p>
            <a:pPr algn="just"/>
            <a:r>
              <a:rPr lang="es-MX" sz="1200" dirty="0" smtClean="0">
                <a:solidFill>
                  <a:schemeClr val="bg1"/>
                </a:solidFill>
                <a:latin typeface="Soberana Sans" pitchFamily="50" charset="0"/>
                <a:cs typeface="Arial" panose="020B0604020202020204" pitchFamily="34" charset="0"/>
              </a:rPr>
              <a:t>Problemática: en promedio, más del 60% de </a:t>
            </a:r>
            <a:r>
              <a:rPr lang="es-MX" sz="1200" dirty="0">
                <a:solidFill>
                  <a:schemeClr val="bg1"/>
                </a:solidFill>
                <a:latin typeface="Soberana Sans" pitchFamily="50" charset="0"/>
                <a:cs typeface="Arial" panose="020B0604020202020204" pitchFamily="34" charset="0"/>
              </a:rPr>
              <a:t>los casos de delitos perpetrados en contra de mujeres </a:t>
            </a:r>
            <a:r>
              <a:rPr lang="es-MX" sz="1200" dirty="0" smtClean="0">
                <a:solidFill>
                  <a:schemeClr val="bg1"/>
                </a:solidFill>
                <a:latin typeface="Soberana Sans" pitchFamily="50" charset="0"/>
                <a:cs typeface="Arial" panose="020B0604020202020204" pitchFamily="34" charset="0"/>
              </a:rPr>
              <a:t>se </a:t>
            </a:r>
            <a:r>
              <a:rPr lang="es-MX" sz="1200" dirty="0">
                <a:solidFill>
                  <a:schemeClr val="bg1"/>
                </a:solidFill>
                <a:latin typeface="Soberana Sans" pitchFamily="50" charset="0"/>
                <a:cs typeface="Arial" panose="020B0604020202020204" pitchFamily="34" charset="0"/>
              </a:rPr>
              <a:t>encuentran </a:t>
            </a:r>
            <a:r>
              <a:rPr lang="es-MX" sz="1200" dirty="0" smtClean="0">
                <a:solidFill>
                  <a:schemeClr val="bg1"/>
                </a:solidFill>
                <a:latin typeface="Soberana Sans" pitchFamily="50" charset="0"/>
                <a:cs typeface="Arial" panose="020B0604020202020204" pitchFamily="34" charset="0"/>
              </a:rPr>
              <a:t>sin ningún tipo de resolución.</a:t>
            </a:r>
            <a:endParaRPr lang="es-MX" sz="1200" dirty="0">
              <a:solidFill>
                <a:schemeClr val="bg1"/>
              </a:solidFill>
              <a:latin typeface="Soberana Sans" pitchFamily="50" charset="0"/>
              <a:cs typeface="Arial" panose="020B0604020202020204" pitchFamily="34" charset="0"/>
            </a:endParaRPr>
          </a:p>
        </p:txBody>
      </p:sp>
      <p:sp>
        <p:nvSpPr>
          <p:cNvPr id="8" name="3 CuadroTexto"/>
          <p:cNvSpPr txBox="1"/>
          <p:nvPr/>
        </p:nvSpPr>
        <p:spPr>
          <a:xfrm>
            <a:off x="0" y="1388523"/>
            <a:ext cx="9144000" cy="1077218"/>
          </a:xfrm>
          <a:prstGeom prst="rect">
            <a:avLst/>
          </a:prstGeom>
          <a:noFill/>
        </p:spPr>
        <p:txBody>
          <a:bodyPr wrap="square" rtlCol="0">
            <a:spAutoFit/>
          </a:bodyPr>
          <a:lstStyle/>
          <a:p>
            <a:pPr lvl="0" algn="ctr"/>
            <a:r>
              <a:rPr lang="es-MX" sz="3200" b="1" cap="small" dirty="0">
                <a:solidFill>
                  <a:schemeClr val="bg1"/>
                </a:solidFill>
                <a:latin typeface="Soberana Sans" pitchFamily="50" charset="0"/>
                <a:cs typeface="Arial" panose="020B0604020202020204" pitchFamily="34" charset="0"/>
              </a:rPr>
              <a:t>Investigación de los casos</a:t>
            </a:r>
          </a:p>
          <a:p>
            <a:pPr lvl="0" algn="ctr"/>
            <a:r>
              <a:rPr lang="es-MX" sz="3200" b="1" cap="small" dirty="0">
                <a:solidFill>
                  <a:schemeClr val="bg1"/>
                </a:solidFill>
                <a:latin typeface="Soberana Sans" pitchFamily="50" charset="0"/>
                <a:cs typeface="Arial" panose="020B0604020202020204" pitchFamily="34" charset="0"/>
              </a:rPr>
              <a:t>de violencia contra las mujeres</a:t>
            </a:r>
            <a:endParaRPr lang="es-MX" sz="3200" b="1" dirty="0">
              <a:solidFill>
                <a:schemeClr val="bg1"/>
              </a:solidFill>
              <a:latin typeface="Soberana Sans" pitchFamily="50" charset="0"/>
              <a:cs typeface="Arial" panose="020B0604020202020204" pitchFamily="34" charset="0"/>
            </a:endParaRPr>
          </a:p>
        </p:txBody>
      </p:sp>
      <p:sp>
        <p:nvSpPr>
          <p:cNvPr id="2" name="1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8</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755832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2 CuadroTexto"/>
          <p:cNvSpPr txBox="1"/>
          <p:nvPr/>
        </p:nvSpPr>
        <p:spPr>
          <a:xfrm>
            <a:off x="0" y="1295400"/>
            <a:ext cx="9144000" cy="523220"/>
          </a:xfrm>
          <a:prstGeom prst="rect">
            <a:avLst/>
          </a:prstGeom>
          <a:noFill/>
        </p:spPr>
        <p:txBody>
          <a:bodyPr wrap="square" rtlCol="0">
            <a:spAutoFit/>
          </a:bodyPr>
          <a:lstStyle/>
          <a:p>
            <a:pPr lvl="0" algn="ctr"/>
            <a:r>
              <a:rPr lang="es-MX" sz="2800" b="1" cap="small" dirty="0" smtClean="0">
                <a:solidFill>
                  <a:schemeClr val="accent4"/>
                </a:solidFill>
                <a:latin typeface="Soberana Sans" pitchFamily="50" charset="0"/>
                <a:cs typeface="Arial" panose="020B0604020202020204" pitchFamily="34" charset="0"/>
              </a:rPr>
              <a:t>Dictar y aplicar órdenes </a:t>
            </a:r>
            <a:r>
              <a:rPr lang="es-MX" sz="2800" b="1" cap="small" dirty="0">
                <a:solidFill>
                  <a:schemeClr val="accent4"/>
                </a:solidFill>
                <a:latin typeface="Soberana Sans" pitchFamily="50" charset="0"/>
                <a:cs typeface="Arial" panose="020B0604020202020204" pitchFamily="34" charset="0"/>
              </a:rPr>
              <a:t>de protección</a:t>
            </a:r>
          </a:p>
        </p:txBody>
      </p:sp>
      <p:sp>
        <p:nvSpPr>
          <p:cNvPr id="2" name="1 CuadroTexto"/>
          <p:cNvSpPr txBox="1"/>
          <p:nvPr/>
        </p:nvSpPr>
        <p:spPr>
          <a:xfrm>
            <a:off x="1219200" y="3429000"/>
            <a:ext cx="2896842" cy="2246769"/>
          </a:xfrm>
          <a:prstGeom prst="rect">
            <a:avLst/>
          </a:prstGeom>
          <a:noFill/>
        </p:spPr>
        <p:txBody>
          <a:bodyPr wrap="square" rtlCol="0">
            <a:spAutoFit/>
          </a:bodyPr>
          <a:lstStyle/>
          <a:p>
            <a:pPr marL="285750" indent="-285750" algn="just">
              <a:buClr>
                <a:schemeClr val="accent5"/>
              </a:buClr>
              <a:buFont typeface="Wingdings" panose="05000000000000000000" pitchFamily="2" charset="2"/>
              <a:buChar char="v"/>
              <a:defRPr/>
            </a:pPr>
            <a:r>
              <a:rPr lang="es-MX" sz="1000" dirty="0">
                <a:latin typeface="Soberana Sans" pitchFamily="50" charset="0"/>
                <a:cs typeface="Arial"/>
              </a:rPr>
              <a:t>A pesar de </a:t>
            </a:r>
            <a:r>
              <a:rPr lang="es-MX" sz="1000" dirty="0" smtClean="0">
                <a:latin typeface="Soberana Sans" pitchFamily="50" charset="0"/>
                <a:cs typeface="Arial"/>
              </a:rPr>
              <a:t>que las </a:t>
            </a:r>
            <a:r>
              <a:rPr lang="es-MX" sz="1000" dirty="0">
                <a:latin typeface="Soberana Sans" pitchFamily="50" charset="0"/>
                <a:cs typeface="Arial"/>
              </a:rPr>
              <a:t>legislaciones locales contemplan las órdenes de protección como medida preventiva o de protección para salvaguardar los derechos de las mujeres, dichas órdenes no están siendo emitidas o implementadas. </a:t>
            </a:r>
          </a:p>
          <a:p>
            <a:pPr algn="just">
              <a:defRPr/>
            </a:pPr>
            <a:endParaRPr lang="es-MX" sz="1000" dirty="0">
              <a:latin typeface="Soberana Sans" pitchFamily="50" charset="0"/>
              <a:cs typeface="Arial"/>
            </a:endParaRPr>
          </a:p>
          <a:p>
            <a:pPr marL="285750" indent="-285750" algn="just">
              <a:buClr>
                <a:schemeClr val="accent5"/>
              </a:buClr>
              <a:buFont typeface="Wingdings" panose="05000000000000000000" pitchFamily="2" charset="2"/>
              <a:buChar char="v"/>
              <a:defRPr/>
            </a:pPr>
            <a:r>
              <a:rPr lang="es-MX" sz="1000" dirty="0">
                <a:latin typeface="Soberana Sans" pitchFamily="50" charset="0"/>
                <a:cs typeface="Arial"/>
              </a:rPr>
              <a:t>No se cuentan con protocolos o manuales de actuación en </a:t>
            </a:r>
            <a:r>
              <a:rPr lang="es-MX" sz="1000" dirty="0" smtClean="0">
                <a:latin typeface="Soberana Sans" pitchFamily="50" charset="0"/>
                <a:cs typeface="Arial"/>
              </a:rPr>
              <a:t> la materia.</a:t>
            </a:r>
            <a:endParaRPr lang="es-MX" sz="1000" dirty="0">
              <a:latin typeface="Soberana Sans" pitchFamily="50" charset="0"/>
              <a:cs typeface="Arial"/>
            </a:endParaRPr>
          </a:p>
          <a:p>
            <a:pPr algn="just">
              <a:defRPr/>
            </a:pPr>
            <a:endParaRPr lang="es-MX" sz="1000" dirty="0">
              <a:latin typeface="Soberana Sans" pitchFamily="50" charset="0"/>
              <a:cs typeface="Arial"/>
            </a:endParaRPr>
          </a:p>
          <a:p>
            <a:pPr marL="285750" indent="-285750" algn="just">
              <a:buClr>
                <a:schemeClr val="accent5"/>
              </a:buClr>
              <a:buFont typeface="Wingdings" panose="05000000000000000000" pitchFamily="2" charset="2"/>
              <a:buChar char="v"/>
              <a:defRPr/>
            </a:pPr>
            <a:r>
              <a:rPr lang="es-MX" sz="1000" dirty="0">
                <a:latin typeface="Soberana Sans" pitchFamily="50" charset="0"/>
                <a:cs typeface="Arial"/>
              </a:rPr>
              <a:t>Las y los servidores públicos desconocen que cuentan con atribuciones para solicitar, dictar o implementar las órdenes de protección</a:t>
            </a:r>
            <a:r>
              <a:rPr lang="es-MX" sz="1000" dirty="0" smtClean="0">
                <a:latin typeface="Soberana Sans" pitchFamily="50" charset="0"/>
                <a:cs typeface="Arial"/>
              </a:rPr>
              <a:t>.</a:t>
            </a:r>
            <a:endParaRPr lang="es-MX" sz="1000" dirty="0">
              <a:latin typeface="Soberana Sans" pitchFamily="50" charset="0"/>
              <a:cs typeface="Arial"/>
            </a:endParaRPr>
          </a:p>
        </p:txBody>
      </p:sp>
      <p:sp>
        <p:nvSpPr>
          <p:cNvPr id="4" name="3 CuadroTexto"/>
          <p:cNvSpPr txBox="1"/>
          <p:nvPr/>
        </p:nvSpPr>
        <p:spPr>
          <a:xfrm>
            <a:off x="4857430" y="2685141"/>
            <a:ext cx="3334070" cy="3323987"/>
          </a:xfrm>
          <a:prstGeom prst="rect">
            <a:avLst/>
          </a:prstGeom>
          <a:noFill/>
        </p:spPr>
        <p:txBody>
          <a:bodyPr wrap="square" rtlCol="0">
            <a:spAutoFit/>
          </a:bodyPr>
          <a:lstStyle/>
          <a:p>
            <a:pPr marL="285750" indent="-285750" algn="just">
              <a:buClr>
                <a:schemeClr val="accent4"/>
              </a:buClr>
              <a:buFont typeface="Wingdings" panose="05000000000000000000" pitchFamily="2" charset="2"/>
              <a:buChar char="v"/>
            </a:pPr>
            <a:r>
              <a:rPr lang="es-MX" sz="1000" dirty="0">
                <a:latin typeface="Soberana Sans" pitchFamily="50" charset="0"/>
                <a:cs typeface="Arial"/>
              </a:rPr>
              <a:t>Crear un mecanismo de evaluación y análisis del riesgo, con perspectiva de género, que permita adecuar las órdenes de protección a las necesidades de cada beneficiaria</a:t>
            </a:r>
            <a:r>
              <a:rPr lang="es-MX" sz="1000" dirty="0" smtClean="0">
                <a:latin typeface="Soberana Sans" pitchFamily="50" charset="0"/>
                <a:cs typeface="Arial"/>
              </a:rPr>
              <a:t>.</a:t>
            </a:r>
          </a:p>
          <a:p>
            <a:pPr algn="just"/>
            <a:endParaRPr lang="es-MX" sz="10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1000" dirty="0">
                <a:latin typeface="Soberana Sans" pitchFamily="50" charset="0"/>
                <a:cs typeface="Arial"/>
              </a:rPr>
              <a:t>Implementar </a:t>
            </a:r>
            <a:r>
              <a:rPr lang="es-MX" sz="1000" dirty="0" smtClean="0">
                <a:latin typeface="Soberana Sans" pitchFamily="50" charset="0"/>
                <a:cs typeface="Arial"/>
              </a:rPr>
              <a:t>el seguimiento </a:t>
            </a:r>
            <a:r>
              <a:rPr lang="es-MX" sz="1000" dirty="0">
                <a:latin typeface="Soberana Sans" pitchFamily="50" charset="0"/>
                <a:cs typeface="Arial"/>
              </a:rPr>
              <a:t>y evaluación periódica de las medidas adoptadas</a:t>
            </a:r>
            <a:r>
              <a:rPr lang="es-MX" sz="1000" dirty="0" smtClean="0">
                <a:latin typeface="Soberana Sans" pitchFamily="50" charset="0"/>
                <a:cs typeface="Arial"/>
              </a:rPr>
              <a:t>.</a:t>
            </a:r>
          </a:p>
          <a:p>
            <a:pPr algn="just"/>
            <a:endParaRPr lang="es-MX" sz="10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1000" dirty="0">
                <a:latin typeface="Soberana Sans" pitchFamily="50" charset="0"/>
                <a:cs typeface="Arial"/>
              </a:rPr>
              <a:t>Llevar con precisión un registro administrativo de todas las órdenes de protección dictadas por las autoridades competentes en la entidad federativa</a:t>
            </a:r>
            <a:r>
              <a:rPr lang="es-MX" sz="1000" dirty="0" smtClean="0">
                <a:latin typeface="Soberana Sans" pitchFamily="50" charset="0"/>
                <a:cs typeface="Arial"/>
              </a:rPr>
              <a:t>.</a:t>
            </a:r>
          </a:p>
          <a:p>
            <a:pPr algn="just"/>
            <a:endParaRPr lang="es-MX" sz="10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1000" dirty="0">
                <a:latin typeface="Soberana Sans" pitchFamily="50" charset="0"/>
                <a:cs typeface="Arial"/>
              </a:rPr>
              <a:t>Modificar la legislación para </a:t>
            </a:r>
            <a:r>
              <a:rPr lang="es-MX" sz="1000" dirty="0" err="1">
                <a:latin typeface="Soberana Sans" pitchFamily="50" charset="0"/>
                <a:cs typeface="Arial"/>
              </a:rPr>
              <a:t>eficientar</a:t>
            </a:r>
            <a:r>
              <a:rPr lang="es-MX" sz="1000" dirty="0">
                <a:latin typeface="Soberana Sans" pitchFamily="50" charset="0"/>
                <a:cs typeface="Arial"/>
              </a:rPr>
              <a:t> las órdenes de protección</a:t>
            </a:r>
            <a:r>
              <a:rPr lang="es-MX" sz="1000" dirty="0" smtClean="0">
                <a:latin typeface="Soberana Sans" pitchFamily="50" charset="0"/>
                <a:cs typeface="Arial"/>
              </a:rPr>
              <a:t>.</a:t>
            </a:r>
          </a:p>
          <a:p>
            <a:pPr algn="just"/>
            <a:endParaRPr lang="es-MX" sz="1000" dirty="0">
              <a:latin typeface="Soberana Sans" pitchFamily="50" charset="0"/>
            </a:endParaRPr>
          </a:p>
          <a:p>
            <a:pPr marL="285750" indent="-285750" algn="just">
              <a:buClr>
                <a:schemeClr val="accent4"/>
              </a:buClr>
              <a:buFont typeface="Wingdings" panose="05000000000000000000" pitchFamily="2" charset="2"/>
              <a:buChar char="v"/>
            </a:pPr>
            <a:r>
              <a:rPr lang="es-MX" sz="1000" dirty="0">
                <a:latin typeface="Soberana Sans" pitchFamily="50" charset="0"/>
                <a:cs typeface="Arial"/>
              </a:rPr>
              <a:t>Capacitar en materia de órdenes de protección, a las y los servidores públicos encargados de su solicitarlas, emitirlas e implementarlas</a:t>
            </a:r>
            <a:r>
              <a:rPr lang="es-MX" sz="1000" dirty="0" smtClean="0">
                <a:latin typeface="Soberana Sans" pitchFamily="50" charset="0"/>
                <a:cs typeface="Arial"/>
              </a:rPr>
              <a:t>.</a:t>
            </a:r>
          </a:p>
          <a:p>
            <a:pPr algn="just"/>
            <a:endParaRPr lang="es-MX" sz="1000" dirty="0">
              <a:latin typeface="Soberana Sans" pitchFamily="50" charset="0"/>
              <a:cs typeface="Arial"/>
            </a:endParaRPr>
          </a:p>
          <a:p>
            <a:pPr marL="285750" indent="-285750" algn="just">
              <a:buClr>
                <a:schemeClr val="accent4"/>
              </a:buClr>
              <a:buFont typeface="Wingdings" panose="05000000000000000000" pitchFamily="2" charset="2"/>
              <a:buChar char="v"/>
            </a:pPr>
            <a:r>
              <a:rPr lang="es-MX" sz="1000" dirty="0">
                <a:latin typeface="Soberana Sans" pitchFamily="50" charset="0"/>
                <a:cs typeface="Arial"/>
              </a:rPr>
              <a:t>Elaborar protocolos para garantizar su adecuada instrumentación</a:t>
            </a:r>
            <a:r>
              <a:rPr lang="es-MX" sz="1000" dirty="0" smtClean="0">
                <a:latin typeface="Soberana Sans" pitchFamily="50" charset="0"/>
                <a:cs typeface="Arial"/>
              </a:rPr>
              <a:t>.</a:t>
            </a:r>
            <a:endParaRPr lang="es-MX" sz="1000" dirty="0">
              <a:latin typeface="Soberana Sans" pitchFamily="50" charset="0"/>
              <a:cs typeface="Arial"/>
            </a:endParaRPr>
          </a:p>
        </p:txBody>
      </p:sp>
      <p:sp>
        <p:nvSpPr>
          <p:cNvPr id="8" name="7 Rectángulo"/>
          <p:cNvSpPr/>
          <p:nvPr/>
        </p:nvSpPr>
        <p:spPr>
          <a:xfrm>
            <a:off x="743270" y="2133600"/>
            <a:ext cx="3752530" cy="38251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4648200" y="2133600"/>
            <a:ext cx="3752530" cy="3825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Flecha abajo"/>
          <p:cNvSpPr/>
          <p:nvPr/>
        </p:nvSpPr>
        <p:spPr>
          <a:xfrm rot="16200000">
            <a:off x="4122365" y="4321427"/>
            <a:ext cx="484632" cy="344387"/>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Flecha abajo"/>
          <p:cNvSpPr/>
          <p:nvPr/>
        </p:nvSpPr>
        <p:spPr>
          <a:xfrm rot="16200000">
            <a:off x="4121621" y="4204730"/>
            <a:ext cx="484632" cy="345874"/>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759516" y="2146786"/>
            <a:ext cx="3736284" cy="369332"/>
          </a:xfrm>
          <a:prstGeom prst="rect">
            <a:avLst/>
          </a:prstGeom>
          <a:noFill/>
        </p:spPr>
        <p:txBody>
          <a:bodyPr wrap="square" rtlCol="0">
            <a:spAutoFit/>
          </a:bodyPr>
          <a:lstStyle/>
          <a:p>
            <a:pPr algn="ctr"/>
            <a:r>
              <a:rPr lang="es-ES" b="1" cap="small" dirty="0">
                <a:solidFill>
                  <a:schemeClr val="bg1"/>
                </a:solidFill>
                <a:latin typeface="Soberana Sans" pitchFamily="50" charset="0"/>
                <a:cs typeface="Arial"/>
              </a:rPr>
              <a:t>Problemáticas </a:t>
            </a:r>
            <a:r>
              <a:rPr lang="es-ES" b="1" cap="small" dirty="0" smtClean="0">
                <a:solidFill>
                  <a:schemeClr val="bg1"/>
                </a:solidFill>
                <a:latin typeface="Soberana Sans" pitchFamily="50" charset="0"/>
                <a:cs typeface="Arial"/>
              </a:rPr>
              <a:t>coincidentes</a:t>
            </a:r>
            <a:endParaRPr lang="es-ES" b="1" cap="small" dirty="0">
              <a:solidFill>
                <a:schemeClr val="bg1"/>
              </a:solidFill>
              <a:latin typeface="Soberana Sans" pitchFamily="50" charset="0"/>
              <a:cs typeface="Arial"/>
            </a:endParaRPr>
          </a:p>
        </p:txBody>
      </p:sp>
      <p:sp>
        <p:nvSpPr>
          <p:cNvPr id="16" name="15 CuadroTexto"/>
          <p:cNvSpPr txBox="1"/>
          <p:nvPr/>
        </p:nvSpPr>
        <p:spPr>
          <a:xfrm>
            <a:off x="4648200" y="2133600"/>
            <a:ext cx="3752530" cy="369332"/>
          </a:xfrm>
          <a:prstGeom prst="rect">
            <a:avLst/>
          </a:prstGeom>
          <a:noFill/>
        </p:spPr>
        <p:txBody>
          <a:bodyPr wrap="square" rtlCol="0">
            <a:spAutoFit/>
          </a:bodyPr>
          <a:lstStyle/>
          <a:p>
            <a:pPr algn="ctr"/>
            <a:r>
              <a:rPr lang="es-ES" b="1" cap="small" dirty="0">
                <a:solidFill>
                  <a:schemeClr val="bg1"/>
                </a:solidFill>
                <a:latin typeface="Soberana Sans" pitchFamily="50" charset="0"/>
                <a:cs typeface="Arial"/>
              </a:rPr>
              <a:t>Propuestas en la </a:t>
            </a:r>
            <a:r>
              <a:rPr lang="es-ES" b="1" cap="small" dirty="0" smtClean="0">
                <a:solidFill>
                  <a:schemeClr val="bg1"/>
                </a:solidFill>
                <a:latin typeface="Soberana Sans" pitchFamily="50" charset="0"/>
                <a:cs typeface="Arial"/>
              </a:rPr>
              <a:t>materia</a:t>
            </a:r>
            <a:endParaRPr lang="es-ES" b="1" cap="small" dirty="0">
              <a:solidFill>
                <a:schemeClr val="bg1"/>
              </a:solidFill>
              <a:latin typeface="Soberana Sans" pitchFamily="50" charset="0"/>
              <a:cs typeface="Arial"/>
            </a:endParaRPr>
          </a:p>
        </p:txBody>
      </p:sp>
      <p:sp>
        <p:nvSpPr>
          <p:cNvPr id="7" name="6 Abrir llave"/>
          <p:cNvSpPr/>
          <p:nvPr/>
        </p:nvSpPr>
        <p:spPr>
          <a:xfrm>
            <a:off x="4572000" y="2592318"/>
            <a:ext cx="339926" cy="3570698"/>
          </a:xfrm>
          <a:prstGeom prst="leftBrace">
            <a:avLst/>
          </a:prstGeom>
          <a:ln w="6350">
            <a:solidFill>
              <a:schemeClr val="accent4"/>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16 Abrir llave"/>
          <p:cNvSpPr/>
          <p:nvPr/>
        </p:nvSpPr>
        <p:spPr>
          <a:xfrm>
            <a:off x="685800" y="3276600"/>
            <a:ext cx="304800" cy="2438400"/>
          </a:xfrm>
          <a:prstGeom prst="leftBrace">
            <a:avLst/>
          </a:prstGeom>
          <a:ln w="6350">
            <a:solidFill>
              <a:schemeClr val="accent5"/>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17 Rectángulo"/>
          <p:cNvSpPr/>
          <p:nvPr/>
        </p:nvSpPr>
        <p:spPr>
          <a:xfrm>
            <a:off x="743270" y="1968014"/>
            <a:ext cx="7657460" cy="8938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Rectángulo"/>
          <p:cNvSpPr/>
          <p:nvPr/>
        </p:nvSpPr>
        <p:spPr>
          <a:xfrm>
            <a:off x="743270" y="1878628"/>
            <a:ext cx="7657460" cy="8938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Rectángulo"/>
          <p:cNvSpPr/>
          <p:nvPr/>
        </p:nvSpPr>
        <p:spPr>
          <a:xfrm>
            <a:off x="743270" y="1778988"/>
            <a:ext cx="7657460" cy="8938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12"/>
          </p:nvPr>
        </p:nvSpPr>
        <p:spPr/>
        <p:txBody>
          <a:bodyPr/>
          <a:lstStyle/>
          <a:p>
            <a:pPr algn="r"/>
            <a:fld id="{99DA6CB3-A893-4B40-8512-2CAE424D7043}" type="slidenum">
              <a:rPr lang="es-ES" sz="1200" b="1" smtClean="0">
                <a:solidFill>
                  <a:schemeClr val="accent4"/>
                </a:solidFill>
                <a:latin typeface="Soberana Sans" pitchFamily="50" charset="0"/>
              </a:rPr>
              <a:pPr algn="r"/>
              <a:t>9</a:t>
            </a:fld>
            <a:endParaRPr lang="es-ES" sz="1200" b="1" dirty="0">
              <a:solidFill>
                <a:schemeClr val="accent4"/>
              </a:solidFill>
              <a:latin typeface="Soberana Sans" pitchFamily="50" charset="0"/>
            </a:endParaRPr>
          </a:p>
        </p:txBody>
      </p:sp>
    </p:spTree>
    <p:extLst>
      <p:ext uri="{BB962C8B-B14F-4D97-AF65-F5344CB8AC3E}">
        <p14:creationId xmlns:p14="http://schemas.microsoft.com/office/powerpoint/2010/main" val="2825436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6340</TotalTime>
  <Words>1776</Words>
  <Application>Microsoft Office PowerPoint</Application>
  <PresentationFormat>Presentación en pantalla (4:3)</PresentationFormat>
  <Paragraphs>186</Paragraphs>
  <Slides>16</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ＭＳ Ｐゴシック</vt:lpstr>
      <vt:lpstr>Arial</vt:lpstr>
      <vt:lpstr>Calibri</vt:lpstr>
      <vt:lpstr>Helvetica</vt:lpstr>
      <vt:lpstr>Soberana Sans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jamendez</dc:creator>
  <cp:lastModifiedBy>GABRIEL</cp:lastModifiedBy>
  <cp:revision>902</cp:revision>
  <cp:lastPrinted>2015-06-30T22:51:11Z</cp:lastPrinted>
  <dcterms:created xsi:type="dcterms:W3CDTF">2013-01-25T23:48:15Z</dcterms:created>
  <dcterms:modified xsi:type="dcterms:W3CDTF">2015-07-08T15:55:11Z</dcterms:modified>
</cp:coreProperties>
</file>