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handoutMasterIdLst>
    <p:handoutMasterId r:id="rId14"/>
  </p:handoutMasterIdLst>
  <p:sldIdLst>
    <p:sldId id="257" r:id="rId3"/>
    <p:sldId id="258" r:id="rId4"/>
    <p:sldId id="275" r:id="rId5"/>
    <p:sldId id="304" r:id="rId6"/>
    <p:sldId id="306" r:id="rId7"/>
    <p:sldId id="262" r:id="rId8"/>
    <p:sldId id="309" r:id="rId9"/>
    <p:sldId id="298" r:id="rId10"/>
    <p:sldId id="307" r:id="rId11"/>
    <p:sldId id="308" r:id="rId12"/>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F00"/>
    <a:srgbClr val="127041"/>
    <a:srgbClr val="1CAC64"/>
    <a:srgbClr val="20C271"/>
    <a:srgbClr val="36D0BE"/>
    <a:srgbClr val="80BB09"/>
    <a:srgbClr val="06DDFA"/>
    <a:srgbClr val="9933FF"/>
    <a:srgbClr val="FF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5" d="100"/>
          <a:sy n="65" d="100"/>
        </p:scale>
        <p:origin x="78"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43724-5293-47D3-B663-39E42D850A21}"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s-MX"/>
        </a:p>
      </dgm:t>
    </dgm:pt>
    <dgm:pt modelId="{84DD7A63-EF22-4A79-BCA8-2611C5766F5A}">
      <dgm:prSet phldrT="[Texto]" custT="1"/>
      <dgm:spPr/>
      <dgm:t>
        <a:bodyPr/>
        <a:lstStyle/>
        <a:p>
          <a:r>
            <a:rPr lang="es-MX" sz="1400" b="1" dirty="0"/>
            <a:t>El </a:t>
          </a:r>
          <a:r>
            <a:rPr lang="es-MX" sz="1400" b="1" dirty="0" smtClean="0"/>
            <a:t>Presidente de la República, Lic. Enrique Peña </a:t>
          </a:r>
          <a:r>
            <a:rPr lang="es-MX" sz="1400" b="1" dirty="0"/>
            <a:t>Nieto instaló el </a:t>
          </a:r>
          <a:r>
            <a:rPr lang="es-MX" sz="1400" b="1" dirty="0" smtClean="0"/>
            <a:t>SNDIPD </a:t>
          </a:r>
          <a:r>
            <a:rPr lang="es-MX" sz="1400" b="1" dirty="0"/>
            <a:t>el 3 de mayo de 2016, con la presencia de los </a:t>
          </a:r>
          <a:r>
            <a:rPr lang="es-MX" sz="1400" b="1" dirty="0" smtClean="0"/>
            <a:t>Gobernadores de las Entidades Federativas, </a:t>
          </a:r>
          <a:r>
            <a:rPr lang="es-MX" sz="1400" b="1" dirty="0"/>
            <a:t>los Secretarios de Estado integrantes de la Junta de Gobierno del </a:t>
          </a:r>
          <a:r>
            <a:rPr lang="es-MX" sz="1400" b="1" dirty="0" smtClean="0"/>
            <a:t>CONADIS y organizaciones de la sociedad civil</a:t>
          </a:r>
          <a:endParaRPr lang="es-MX" sz="1400" b="1" dirty="0"/>
        </a:p>
      </dgm:t>
    </dgm:pt>
    <dgm:pt modelId="{7FBE5AFA-B3B6-4CCE-B4C7-737FA4F7AEE9}" type="parTrans" cxnId="{072D89BD-BFC3-4177-B908-D83FCDF00DF2}">
      <dgm:prSet/>
      <dgm:spPr/>
      <dgm:t>
        <a:bodyPr/>
        <a:lstStyle/>
        <a:p>
          <a:endParaRPr lang="es-MX" sz="1400" b="1"/>
        </a:p>
      </dgm:t>
    </dgm:pt>
    <dgm:pt modelId="{4D2D6C22-77B5-45F6-AC2C-A5E270AE4BFB}" type="sibTrans" cxnId="{072D89BD-BFC3-4177-B908-D83FCDF00DF2}">
      <dgm:prSet custT="1"/>
      <dgm:spPr/>
      <dgm:t>
        <a:bodyPr/>
        <a:lstStyle/>
        <a:p>
          <a:endParaRPr lang="es-MX" sz="1400" b="1"/>
        </a:p>
      </dgm:t>
    </dgm:pt>
    <dgm:pt modelId="{C91E8889-FE58-440A-9952-1DE31959BF0C}">
      <dgm:prSet phldrT="[Texto]" custT="1"/>
      <dgm:spPr/>
      <dgm:t>
        <a:bodyPr/>
        <a:lstStyle/>
        <a:p>
          <a:r>
            <a:rPr lang="es-MX" sz="1400" b="1" dirty="0" smtClean="0"/>
            <a:t>Carta de Intención de la CONAGO con CONADIS para promover el </a:t>
          </a:r>
          <a:r>
            <a:rPr lang="es-MX" sz="1400" b="1" dirty="0"/>
            <a:t>goce de los </a:t>
          </a:r>
          <a:r>
            <a:rPr lang="es-MX" sz="1400" b="1" dirty="0" smtClean="0"/>
            <a:t>Derechos Humanos </a:t>
          </a:r>
          <a:r>
            <a:rPr lang="es-MX" sz="1400" b="1" dirty="0"/>
            <a:t>de las personas con </a:t>
          </a:r>
          <a:r>
            <a:rPr lang="es-MX" sz="1400" b="1" dirty="0" smtClean="0"/>
            <a:t>discapacidad</a:t>
          </a:r>
          <a:endParaRPr lang="es-MX" sz="1400" b="1" dirty="0"/>
        </a:p>
      </dgm:t>
    </dgm:pt>
    <dgm:pt modelId="{6234C6B3-DFCB-420C-A289-35DAA3FA7B50}" type="parTrans" cxnId="{9CFB0C5E-5407-44DB-8843-47DC7EEAA485}">
      <dgm:prSet/>
      <dgm:spPr/>
      <dgm:t>
        <a:bodyPr/>
        <a:lstStyle/>
        <a:p>
          <a:endParaRPr lang="es-MX" sz="1400" b="1"/>
        </a:p>
      </dgm:t>
    </dgm:pt>
    <dgm:pt modelId="{C7D450B8-D017-4A3D-BB21-B2DF82C5CAD2}" type="sibTrans" cxnId="{9CFB0C5E-5407-44DB-8843-47DC7EEAA485}">
      <dgm:prSet custT="1"/>
      <dgm:spPr>
        <a:solidFill>
          <a:srgbClr val="70AD47"/>
        </a:solidFill>
      </dgm:spPr>
      <dgm:t>
        <a:bodyPr/>
        <a:lstStyle/>
        <a:p>
          <a:endParaRPr lang="es-MX" sz="1400" b="1" dirty="0"/>
        </a:p>
      </dgm:t>
    </dgm:pt>
    <dgm:pt modelId="{E22833CA-752B-43EB-92D9-C0AEACE95C0A}">
      <dgm:prSet phldrT="[Texto]" custT="1"/>
      <dgm:spPr/>
      <dgm:t>
        <a:bodyPr/>
        <a:lstStyle/>
        <a:p>
          <a:r>
            <a:rPr lang="es-MX" sz="1400" b="1" dirty="0" smtClean="0"/>
            <a:t>Avance: Baja California, Baja California Sur, Campeche, Coahuila,	 Guanajuato, Guerrero, Hidalgo, Jalisco, México, Morelos, Puebla, Tabasco, Tlaxcala, Zacatecas</a:t>
          </a:r>
          <a:endParaRPr lang="es-MX" sz="1400" b="1" dirty="0"/>
        </a:p>
      </dgm:t>
    </dgm:pt>
    <dgm:pt modelId="{C1C943EC-90C9-4D24-8613-4781B04EED48}" type="parTrans" cxnId="{4C4537B0-906F-4F5C-B6E7-4212186847BF}">
      <dgm:prSet/>
      <dgm:spPr/>
      <dgm:t>
        <a:bodyPr/>
        <a:lstStyle/>
        <a:p>
          <a:endParaRPr lang="es-MX" sz="1400" b="1"/>
        </a:p>
      </dgm:t>
    </dgm:pt>
    <dgm:pt modelId="{D38D2819-84E3-4D44-B18A-64D406CB7F64}" type="sibTrans" cxnId="{4C4537B0-906F-4F5C-B6E7-4212186847BF}">
      <dgm:prSet custT="1"/>
      <dgm:spPr>
        <a:solidFill>
          <a:srgbClr val="0DC0FF"/>
        </a:solidFill>
      </dgm:spPr>
      <dgm:t>
        <a:bodyPr/>
        <a:lstStyle/>
        <a:p>
          <a:endParaRPr lang="es-MX" sz="1400" b="1" dirty="0"/>
        </a:p>
      </dgm:t>
    </dgm:pt>
    <dgm:pt modelId="{22A5B158-5BFD-430A-B515-77461751EB97}">
      <dgm:prSet phldrT="[Texto]" custT="1"/>
      <dgm:spPr/>
      <dgm:t>
        <a:bodyPr/>
        <a:lstStyle/>
        <a:p>
          <a:endParaRPr lang="es-MX" sz="1400" b="1" dirty="0"/>
        </a:p>
        <a:p>
          <a:endParaRPr lang="es-MX" sz="1400" b="1" dirty="0"/>
        </a:p>
        <a:p>
          <a:r>
            <a:rPr lang="es-MX" sz="1400" b="1" dirty="0" smtClean="0"/>
            <a:t>Convenio de Coordinación de los gobiernos de las Entidades Federativas con CONADIS</a:t>
          </a:r>
        </a:p>
        <a:p>
          <a:endParaRPr lang="es-MX" sz="1400" b="1" dirty="0" smtClean="0"/>
        </a:p>
        <a:p>
          <a:endParaRPr lang="es-MX" sz="1400" b="1" dirty="0"/>
        </a:p>
        <a:p>
          <a:endParaRPr lang="es-MX" sz="1400" b="1" dirty="0"/>
        </a:p>
      </dgm:t>
    </dgm:pt>
    <dgm:pt modelId="{CAFC7DE3-48F9-4ABE-9488-439EF0ACD222}" type="parTrans" cxnId="{1EECCD8A-E632-4CF6-8C53-FC0E8DD5945B}">
      <dgm:prSet/>
      <dgm:spPr/>
      <dgm:t>
        <a:bodyPr/>
        <a:lstStyle/>
        <a:p>
          <a:endParaRPr lang="es-MX" sz="1400" b="1"/>
        </a:p>
      </dgm:t>
    </dgm:pt>
    <dgm:pt modelId="{E177D02C-576C-42D2-9CE4-D9B6AEBA65A5}" type="sibTrans" cxnId="{1EECCD8A-E632-4CF6-8C53-FC0E8DD5945B}">
      <dgm:prSet custT="1"/>
      <dgm:spPr/>
      <dgm:t>
        <a:bodyPr/>
        <a:lstStyle/>
        <a:p>
          <a:endParaRPr lang="es-MX" sz="1400" b="1"/>
        </a:p>
      </dgm:t>
    </dgm:pt>
    <dgm:pt modelId="{7E7C1F8D-7FD6-466B-A237-FF6D7F94E548}" type="pres">
      <dgm:prSet presAssocID="{DA843724-5293-47D3-B663-39E42D850A21}" presName="cycle" presStyleCnt="0">
        <dgm:presLayoutVars>
          <dgm:dir/>
          <dgm:resizeHandles val="exact"/>
        </dgm:presLayoutVars>
      </dgm:prSet>
      <dgm:spPr/>
      <dgm:t>
        <a:bodyPr/>
        <a:lstStyle/>
        <a:p>
          <a:endParaRPr lang="es-MX"/>
        </a:p>
      </dgm:t>
    </dgm:pt>
    <dgm:pt modelId="{EFF0553D-06E9-4635-B5CA-F207EF3C979D}" type="pres">
      <dgm:prSet presAssocID="{84DD7A63-EF22-4A79-BCA8-2611C5766F5A}" presName="node" presStyleLbl="node1" presStyleIdx="0" presStyleCnt="4" custScaleX="223984" custScaleY="121822" custRadScaleRad="89055" custRadScaleInc="-773">
        <dgm:presLayoutVars>
          <dgm:bulletEnabled val="1"/>
        </dgm:presLayoutVars>
      </dgm:prSet>
      <dgm:spPr/>
      <dgm:t>
        <a:bodyPr/>
        <a:lstStyle/>
        <a:p>
          <a:endParaRPr lang="es-MX"/>
        </a:p>
      </dgm:t>
    </dgm:pt>
    <dgm:pt modelId="{CA92FBBF-C559-4B11-83C3-631C71FE8665}" type="pres">
      <dgm:prSet presAssocID="{4D2D6C22-77B5-45F6-AC2C-A5E270AE4BFB}" presName="sibTrans" presStyleLbl="sibTrans2D1" presStyleIdx="0" presStyleCnt="4" custScaleX="166226" custLinFactNeighborX="14520" custRadScaleRad="38486"/>
      <dgm:spPr/>
      <dgm:t>
        <a:bodyPr/>
        <a:lstStyle/>
        <a:p>
          <a:endParaRPr lang="es-MX"/>
        </a:p>
      </dgm:t>
    </dgm:pt>
    <dgm:pt modelId="{176E47D4-3564-4F84-B3F6-D6FC73EB7435}" type="pres">
      <dgm:prSet presAssocID="{4D2D6C22-77B5-45F6-AC2C-A5E270AE4BFB}" presName="connectorText" presStyleLbl="sibTrans2D1" presStyleIdx="0" presStyleCnt="4"/>
      <dgm:spPr/>
      <dgm:t>
        <a:bodyPr/>
        <a:lstStyle/>
        <a:p>
          <a:endParaRPr lang="es-MX"/>
        </a:p>
      </dgm:t>
    </dgm:pt>
    <dgm:pt modelId="{9B70EA90-7E2D-444A-88E6-DF8DC5A92551}" type="pres">
      <dgm:prSet presAssocID="{C91E8889-FE58-440A-9952-1DE31959BF0C}" presName="node" presStyleLbl="node1" presStyleIdx="1" presStyleCnt="4" custScaleX="164277" custScaleY="133386" custRadScaleRad="151353" custRadScaleInc="2974">
        <dgm:presLayoutVars>
          <dgm:bulletEnabled val="1"/>
        </dgm:presLayoutVars>
      </dgm:prSet>
      <dgm:spPr/>
      <dgm:t>
        <a:bodyPr/>
        <a:lstStyle/>
        <a:p>
          <a:endParaRPr lang="es-MX"/>
        </a:p>
      </dgm:t>
    </dgm:pt>
    <dgm:pt modelId="{C2198783-12F9-4114-96DF-280C13CDFFA2}" type="pres">
      <dgm:prSet presAssocID="{C7D450B8-D017-4A3D-BB21-B2DF82C5CAD2}" presName="sibTrans" presStyleLbl="sibTrans2D1" presStyleIdx="1" presStyleCnt="4" custAng="15202350" custScaleX="173504" custLinFactX="-437194" custLinFactNeighborX="-500000" custLinFactNeighborY="-11927" custRadScaleRad="22544" custRadScaleInc="-2147483648"/>
      <dgm:spPr/>
      <dgm:t>
        <a:bodyPr/>
        <a:lstStyle/>
        <a:p>
          <a:endParaRPr lang="es-MX"/>
        </a:p>
      </dgm:t>
    </dgm:pt>
    <dgm:pt modelId="{18C7F7E4-0E6F-4B27-B730-406537C4A0AF}" type="pres">
      <dgm:prSet presAssocID="{C7D450B8-D017-4A3D-BB21-B2DF82C5CAD2}" presName="connectorText" presStyleLbl="sibTrans2D1" presStyleIdx="1" presStyleCnt="4"/>
      <dgm:spPr/>
      <dgm:t>
        <a:bodyPr/>
        <a:lstStyle/>
        <a:p>
          <a:endParaRPr lang="es-MX"/>
        </a:p>
      </dgm:t>
    </dgm:pt>
    <dgm:pt modelId="{719C9F5A-8B47-4459-85F8-106803EB30C4}" type="pres">
      <dgm:prSet presAssocID="{E22833CA-752B-43EB-92D9-C0AEACE95C0A}" presName="node" presStyleLbl="node1" presStyleIdx="2" presStyleCnt="4" custScaleX="159381" custScaleY="124708" custRadScaleRad="89112" custRadScaleInc="-4635">
        <dgm:presLayoutVars>
          <dgm:bulletEnabled val="1"/>
        </dgm:presLayoutVars>
      </dgm:prSet>
      <dgm:spPr/>
      <dgm:t>
        <a:bodyPr/>
        <a:lstStyle/>
        <a:p>
          <a:endParaRPr lang="es-MX"/>
        </a:p>
      </dgm:t>
    </dgm:pt>
    <dgm:pt modelId="{C3DD15DA-6EED-4E5C-AD58-B2F0B0C64C4D}" type="pres">
      <dgm:prSet presAssocID="{D38D2819-84E3-4D44-B18A-64D406CB7F64}" presName="sibTrans" presStyleLbl="sibTrans2D1" presStyleIdx="2" presStyleCnt="4" custAng="14361107" custScaleX="58913" custScaleY="41194" custLinFactY="-100000" custLinFactNeighborX="-71876" custLinFactNeighborY="-186862" custRadScaleRad="30239" custRadScaleInc="-2147483648"/>
      <dgm:spPr/>
      <dgm:t>
        <a:bodyPr/>
        <a:lstStyle/>
        <a:p>
          <a:endParaRPr lang="es-MX"/>
        </a:p>
      </dgm:t>
    </dgm:pt>
    <dgm:pt modelId="{D9E5EF07-7DF5-40C0-A471-DD69CEA84CBF}" type="pres">
      <dgm:prSet presAssocID="{D38D2819-84E3-4D44-B18A-64D406CB7F64}" presName="connectorText" presStyleLbl="sibTrans2D1" presStyleIdx="2" presStyleCnt="4"/>
      <dgm:spPr/>
      <dgm:t>
        <a:bodyPr/>
        <a:lstStyle/>
        <a:p>
          <a:endParaRPr lang="es-MX"/>
        </a:p>
      </dgm:t>
    </dgm:pt>
    <dgm:pt modelId="{D7D80F00-6B8C-4248-92AA-82F300193FEE}" type="pres">
      <dgm:prSet presAssocID="{22A5B158-5BFD-430A-B515-77461751EB97}" presName="node" presStyleLbl="node1" presStyleIdx="3" presStyleCnt="4" custScaleX="158732" custScaleY="124142" custRadScaleRad="146894" custRadScaleInc="-3065">
        <dgm:presLayoutVars>
          <dgm:bulletEnabled val="1"/>
        </dgm:presLayoutVars>
      </dgm:prSet>
      <dgm:spPr/>
      <dgm:t>
        <a:bodyPr/>
        <a:lstStyle/>
        <a:p>
          <a:endParaRPr lang="es-MX"/>
        </a:p>
      </dgm:t>
    </dgm:pt>
    <dgm:pt modelId="{FB1D4007-2BBD-42FD-85FD-775923498887}" type="pres">
      <dgm:prSet presAssocID="{E177D02C-576C-42D2-9CE4-D9B6AEBA65A5}" presName="sibTrans" presStyleLbl="sibTrans2D1" presStyleIdx="3" presStyleCnt="4" custAng="10194295" custScaleX="166198" custLinFactNeighborX="-59498" custLinFactNeighborY="-12299"/>
      <dgm:spPr/>
      <dgm:t>
        <a:bodyPr/>
        <a:lstStyle/>
        <a:p>
          <a:endParaRPr lang="es-MX"/>
        </a:p>
      </dgm:t>
    </dgm:pt>
    <dgm:pt modelId="{289E6493-3537-4113-88A7-0C354168184C}" type="pres">
      <dgm:prSet presAssocID="{E177D02C-576C-42D2-9CE4-D9B6AEBA65A5}" presName="connectorText" presStyleLbl="sibTrans2D1" presStyleIdx="3" presStyleCnt="4"/>
      <dgm:spPr/>
      <dgm:t>
        <a:bodyPr/>
        <a:lstStyle/>
        <a:p>
          <a:endParaRPr lang="es-MX"/>
        </a:p>
      </dgm:t>
    </dgm:pt>
  </dgm:ptLst>
  <dgm:cxnLst>
    <dgm:cxn modelId="{1EECCD8A-E632-4CF6-8C53-FC0E8DD5945B}" srcId="{DA843724-5293-47D3-B663-39E42D850A21}" destId="{22A5B158-5BFD-430A-B515-77461751EB97}" srcOrd="3" destOrd="0" parTransId="{CAFC7DE3-48F9-4ABE-9488-439EF0ACD222}" sibTransId="{E177D02C-576C-42D2-9CE4-D9B6AEBA65A5}"/>
    <dgm:cxn modelId="{08DA78D5-279F-4619-97C2-ECF6E5679746}" type="presOf" srcId="{C91E8889-FE58-440A-9952-1DE31959BF0C}" destId="{9B70EA90-7E2D-444A-88E6-DF8DC5A92551}" srcOrd="0" destOrd="0" presId="urn:microsoft.com/office/officeart/2005/8/layout/cycle2"/>
    <dgm:cxn modelId="{53B59F62-C43A-438D-869F-470439E2AC59}" type="presOf" srcId="{22A5B158-5BFD-430A-B515-77461751EB97}" destId="{D7D80F00-6B8C-4248-92AA-82F300193FEE}" srcOrd="0" destOrd="0" presId="urn:microsoft.com/office/officeart/2005/8/layout/cycle2"/>
    <dgm:cxn modelId="{231F0AE9-64D6-4A63-91E0-4B56CD781AFC}" type="presOf" srcId="{E177D02C-576C-42D2-9CE4-D9B6AEBA65A5}" destId="{FB1D4007-2BBD-42FD-85FD-775923498887}" srcOrd="0" destOrd="0" presId="urn:microsoft.com/office/officeart/2005/8/layout/cycle2"/>
    <dgm:cxn modelId="{75975934-AC8C-453A-8757-14FB3BC1A9E6}" type="presOf" srcId="{E177D02C-576C-42D2-9CE4-D9B6AEBA65A5}" destId="{289E6493-3537-4113-88A7-0C354168184C}" srcOrd="1" destOrd="0" presId="urn:microsoft.com/office/officeart/2005/8/layout/cycle2"/>
    <dgm:cxn modelId="{1F08B803-BDED-453C-AFE3-934FEC4D0711}" type="presOf" srcId="{4D2D6C22-77B5-45F6-AC2C-A5E270AE4BFB}" destId="{176E47D4-3564-4F84-B3F6-D6FC73EB7435}" srcOrd="1" destOrd="0" presId="urn:microsoft.com/office/officeart/2005/8/layout/cycle2"/>
    <dgm:cxn modelId="{57D4901C-63AD-4A2F-98A8-13BA71028FCE}" type="presOf" srcId="{C7D450B8-D017-4A3D-BB21-B2DF82C5CAD2}" destId="{C2198783-12F9-4114-96DF-280C13CDFFA2}" srcOrd="0" destOrd="0" presId="urn:microsoft.com/office/officeart/2005/8/layout/cycle2"/>
    <dgm:cxn modelId="{62DC202A-3BD6-4259-9586-48D6E8B22FEE}" type="presOf" srcId="{C7D450B8-D017-4A3D-BB21-B2DF82C5CAD2}" destId="{18C7F7E4-0E6F-4B27-B730-406537C4A0AF}" srcOrd="1" destOrd="0" presId="urn:microsoft.com/office/officeart/2005/8/layout/cycle2"/>
    <dgm:cxn modelId="{098257E9-3EF1-4642-8E9B-75D800607E05}" type="presOf" srcId="{D38D2819-84E3-4D44-B18A-64D406CB7F64}" destId="{C3DD15DA-6EED-4E5C-AD58-B2F0B0C64C4D}" srcOrd="0" destOrd="0" presId="urn:microsoft.com/office/officeart/2005/8/layout/cycle2"/>
    <dgm:cxn modelId="{4C4537B0-906F-4F5C-B6E7-4212186847BF}" srcId="{DA843724-5293-47D3-B663-39E42D850A21}" destId="{E22833CA-752B-43EB-92D9-C0AEACE95C0A}" srcOrd="2" destOrd="0" parTransId="{C1C943EC-90C9-4D24-8613-4781B04EED48}" sibTransId="{D38D2819-84E3-4D44-B18A-64D406CB7F64}"/>
    <dgm:cxn modelId="{7C81A240-2F9C-457C-9039-F3D091FA722E}" type="presOf" srcId="{DA843724-5293-47D3-B663-39E42D850A21}" destId="{7E7C1F8D-7FD6-466B-A237-FF6D7F94E548}" srcOrd="0" destOrd="0" presId="urn:microsoft.com/office/officeart/2005/8/layout/cycle2"/>
    <dgm:cxn modelId="{BCAD28F3-6148-4E07-A31E-AA2ABF8BED8D}" type="presOf" srcId="{84DD7A63-EF22-4A79-BCA8-2611C5766F5A}" destId="{EFF0553D-06E9-4635-B5CA-F207EF3C979D}" srcOrd="0" destOrd="0" presId="urn:microsoft.com/office/officeart/2005/8/layout/cycle2"/>
    <dgm:cxn modelId="{072D89BD-BFC3-4177-B908-D83FCDF00DF2}" srcId="{DA843724-5293-47D3-B663-39E42D850A21}" destId="{84DD7A63-EF22-4A79-BCA8-2611C5766F5A}" srcOrd="0" destOrd="0" parTransId="{7FBE5AFA-B3B6-4CCE-B4C7-737FA4F7AEE9}" sibTransId="{4D2D6C22-77B5-45F6-AC2C-A5E270AE4BFB}"/>
    <dgm:cxn modelId="{1647B44D-BB73-4E4E-A913-4AE8264D6753}" type="presOf" srcId="{4D2D6C22-77B5-45F6-AC2C-A5E270AE4BFB}" destId="{CA92FBBF-C559-4B11-83C3-631C71FE8665}" srcOrd="0" destOrd="0" presId="urn:microsoft.com/office/officeart/2005/8/layout/cycle2"/>
    <dgm:cxn modelId="{052AF63C-19EF-49EF-B2DB-3EB3B6BE1300}" type="presOf" srcId="{D38D2819-84E3-4D44-B18A-64D406CB7F64}" destId="{D9E5EF07-7DF5-40C0-A471-DD69CEA84CBF}" srcOrd="1" destOrd="0" presId="urn:microsoft.com/office/officeart/2005/8/layout/cycle2"/>
    <dgm:cxn modelId="{9CFB0C5E-5407-44DB-8843-47DC7EEAA485}" srcId="{DA843724-5293-47D3-B663-39E42D850A21}" destId="{C91E8889-FE58-440A-9952-1DE31959BF0C}" srcOrd="1" destOrd="0" parTransId="{6234C6B3-DFCB-420C-A289-35DAA3FA7B50}" sibTransId="{C7D450B8-D017-4A3D-BB21-B2DF82C5CAD2}"/>
    <dgm:cxn modelId="{6AAD2940-FA53-49FB-A457-B390D92407E3}" type="presOf" srcId="{E22833CA-752B-43EB-92D9-C0AEACE95C0A}" destId="{719C9F5A-8B47-4459-85F8-106803EB30C4}" srcOrd="0" destOrd="0" presId="urn:microsoft.com/office/officeart/2005/8/layout/cycle2"/>
    <dgm:cxn modelId="{3C900E6F-D40E-41BE-9E5D-20B8746A02B4}" type="presParOf" srcId="{7E7C1F8D-7FD6-466B-A237-FF6D7F94E548}" destId="{EFF0553D-06E9-4635-B5CA-F207EF3C979D}" srcOrd="0" destOrd="0" presId="urn:microsoft.com/office/officeart/2005/8/layout/cycle2"/>
    <dgm:cxn modelId="{2F042F76-A0AC-449D-A6D6-2EF5A65FBD9E}" type="presParOf" srcId="{7E7C1F8D-7FD6-466B-A237-FF6D7F94E548}" destId="{CA92FBBF-C559-4B11-83C3-631C71FE8665}" srcOrd="1" destOrd="0" presId="urn:microsoft.com/office/officeart/2005/8/layout/cycle2"/>
    <dgm:cxn modelId="{A090CA5E-80C1-4975-A246-55F7F996A429}" type="presParOf" srcId="{CA92FBBF-C559-4B11-83C3-631C71FE8665}" destId="{176E47D4-3564-4F84-B3F6-D6FC73EB7435}" srcOrd="0" destOrd="0" presId="urn:microsoft.com/office/officeart/2005/8/layout/cycle2"/>
    <dgm:cxn modelId="{6865137B-F36C-4C73-A073-88FC14C63C55}" type="presParOf" srcId="{7E7C1F8D-7FD6-466B-A237-FF6D7F94E548}" destId="{9B70EA90-7E2D-444A-88E6-DF8DC5A92551}" srcOrd="2" destOrd="0" presId="urn:microsoft.com/office/officeart/2005/8/layout/cycle2"/>
    <dgm:cxn modelId="{83925D11-16BD-41DE-A331-6F12815D4A2D}" type="presParOf" srcId="{7E7C1F8D-7FD6-466B-A237-FF6D7F94E548}" destId="{C2198783-12F9-4114-96DF-280C13CDFFA2}" srcOrd="3" destOrd="0" presId="urn:microsoft.com/office/officeart/2005/8/layout/cycle2"/>
    <dgm:cxn modelId="{F719F208-D5F5-4234-AACB-C261C61B3781}" type="presParOf" srcId="{C2198783-12F9-4114-96DF-280C13CDFFA2}" destId="{18C7F7E4-0E6F-4B27-B730-406537C4A0AF}" srcOrd="0" destOrd="0" presId="urn:microsoft.com/office/officeart/2005/8/layout/cycle2"/>
    <dgm:cxn modelId="{A97ACDAA-98DD-4EBE-A49E-1ACCADCFB535}" type="presParOf" srcId="{7E7C1F8D-7FD6-466B-A237-FF6D7F94E548}" destId="{719C9F5A-8B47-4459-85F8-106803EB30C4}" srcOrd="4" destOrd="0" presId="urn:microsoft.com/office/officeart/2005/8/layout/cycle2"/>
    <dgm:cxn modelId="{B230E8BD-287C-4679-A50C-874E716AA590}" type="presParOf" srcId="{7E7C1F8D-7FD6-466B-A237-FF6D7F94E548}" destId="{C3DD15DA-6EED-4E5C-AD58-B2F0B0C64C4D}" srcOrd="5" destOrd="0" presId="urn:microsoft.com/office/officeart/2005/8/layout/cycle2"/>
    <dgm:cxn modelId="{C6CE7CF2-F302-43FF-9697-66AA80CDE210}" type="presParOf" srcId="{C3DD15DA-6EED-4E5C-AD58-B2F0B0C64C4D}" destId="{D9E5EF07-7DF5-40C0-A471-DD69CEA84CBF}" srcOrd="0" destOrd="0" presId="urn:microsoft.com/office/officeart/2005/8/layout/cycle2"/>
    <dgm:cxn modelId="{752F5B0B-74E3-4860-9B45-A0C12748D6B1}" type="presParOf" srcId="{7E7C1F8D-7FD6-466B-A237-FF6D7F94E548}" destId="{D7D80F00-6B8C-4248-92AA-82F300193FEE}" srcOrd="6" destOrd="0" presId="urn:microsoft.com/office/officeart/2005/8/layout/cycle2"/>
    <dgm:cxn modelId="{AC743071-29E9-4579-AA43-CF373C899610}" type="presParOf" srcId="{7E7C1F8D-7FD6-466B-A237-FF6D7F94E548}" destId="{FB1D4007-2BBD-42FD-85FD-775923498887}" srcOrd="7" destOrd="0" presId="urn:microsoft.com/office/officeart/2005/8/layout/cycle2"/>
    <dgm:cxn modelId="{C0E9956D-ACA8-47C0-8D14-B9F6522CB4B7}" type="presParOf" srcId="{FB1D4007-2BBD-42FD-85FD-775923498887}" destId="{289E6493-3537-4113-88A7-0C354168184C}"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7046B0-1906-4FD2-B743-3784C093D304}"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es-MX"/>
        </a:p>
      </dgm:t>
    </dgm:pt>
    <dgm:pt modelId="{842E6D02-8372-463C-BB00-B3610AB67355}">
      <dgm:prSet phldrT="[Texto]" phldr="1"/>
      <dgm:spPr/>
      <dgm:t>
        <a:bodyPr/>
        <a:lstStyle/>
        <a:p>
          <a:endParaRPr lang="es-MX" dirty="0"/>
        </a:p>
      </dgm:t>
    </dgm:pt>
    <dgm:pt modelId="{A31B154F-BFB8-4062-AB4E-471B33AD032B}" type="parTrans" cxnId="{304067CF-F0E4-49D0-ADC7-B809A9751860}">
      <dgm:prSet/>
      <dgm:spPr/>
      <dgm:t>
        <a:bodyPr/>
        <a:lstStyle/>
        <a:p>
          <a:endParaRPr lang="es-MX"/>
        </a:p>
      </dgm:t>
    </dgm:pt>
    <dgm:pt modelId="{9F0DF210-3D05-4331-947F-7286D0EA2303}" type="sibTrans" cxnId="{304067CF-F0E4-49D0-ADC7-B809A9751860}">
      <dgm:prSet/>
      <dgm:spPr/>
      <dgm:t>
        <a:bodyPr/>
        <a:lstStyle/>
        <a:p>
          <a:endParaRPr lang="es-MX"/>
        </a:p>
      </dgm:t>
    </dgm:pt>
    <dgm:pt modelId="{1436EBB8-77BC-45CC-9E1C-C0989BD8929B}">
      <dgm:prSet custT="1"/>
      <dgm:spPr>
        <a:solidFill>
          <a:srgbClr val="80BB09"/>
        </a:solidFill>
      </dgm:spPr>
      <dgm:t>
        <a:bodyPr/>
        <a:lstStyle/>
        <a:p>
          <a:r>
            <a:rPr lang="es-MX" sz="1400" dirty="0" smtClean="0"/>
            <a:t>Instituto Sudcaliforniano para la Inclusión de las Personas con Discapacidad</a:t>
          </a:r>
        </a:p>
        <a:p>
          <a:r>
            <a:rPr lang="es-MX" sz="1400" dirty="0" smtClean="0"/>
            <a:t>Baja California Sur</a:t>
          </a:r>
        </a:p>
      </dgm:t>
    </dgm:pt>
    <dgm:pt modelId="{21F4C523-1B55-4EBB-9119-DADAAB2DA780}" type="parTrans" cxnId="{39F98687-C9FE-4264-94AC-6A7E021DA9BE}">
      <dgm:prSet/>
      <dgm:spPr/>
      <dgm:t>
        <a:bodyPr/>
        <a:lstStyle/>
        <a:p>
          <a:endParaRPr lang="es-MX"/>
        </a:p>
      </dgm:t>
    </dgm:pt>
    <dgm:pt modelId="{45F1BE72-E90E-403A-A898-7ABE869D4E07}" type="sibTrans" cxnId="{39F98687-C9FE-4264-94AC-6A7E021DA9BE}">
      <dgm:prSet/>
      <dgm:spPr/>
      <dgm:t>
        <a:bodyPr/>
        <a:lstStyle/>
        <a:p>
          <a:endParaRPr lang="es-MX"/>
        </a:p>
      </dgm:t>
    </dgm:pt>
    <dgm:pt modelId="{16DDDA1B-6E83-4EE6-84FA-A507DB34A201}">
      <dgm:prSet custT="1"/>
      <dgm:spPr>
        <a:solidFill>
          <a:srgbClr val="127041"/>
        </a:solidFill>
      </dgm:spPr>
      <dgm:t>
        <a:bodyPr/>
        <a:lstStyle/>
        <a:p>
          <a:r>
            <a:rPr lang="es-MX" sz="1400" dirty="0" smtClean="0"/>
            <a:t>Instituto Colimense para la Discapacidad</a:t>
          </a:r>
          <a:endParaRPr lang="es-MX" sz="1400" dirty="0"/>
        </a:p>
      </dgm:t>
    </dgm:pt>
    <dgm:pt modelId="{C4B4AC8A-6EC7-4E53-AB7E-D28FADBA1C37}" type="parTrans" cxnId="{32C25D90-0C23-439C-8530-4DACB3A80A9B}">
      <dgm:prSet/>
      <dgm:spPr/>
      <dgm:t>
        <a:bodyPr/>
        <a:lstStyle/>
        <a:p>
          <a:endParaRPr lang="es-MX"/>
        </a:p>
      </dgm:t>
    </dgm:pt>
    <dgm:pt modelId="{EA258ECE-CB03-40F1-8DF1-B4C4ED6C789C}" type="sibTrans" cxnId="{32C25D90-0C23-439C-8530-4DACB3A80A9B}">
      <dgm:prSet/>
      <dgm:spPr/>
      <dgm:t>
        <a:bodyPr/>
        <a:lstStyle/>
        <a:p>
          <a:endParaRPr lang="es-MX"/>
        </a:p>
      </dgm:t>
    </dgm:pt>
    <dgm:pt modelId="{CA1E06E4-76F6-4469-B982-AC1A52F5B83B}">
      <dgm:prSet custT="1"/>
      <dgm:spPr>
        <a:solidFill>
          <a:srgbClr val="1CAC6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400" dirty="0" smtClean="0"/>
            <a:t>Instituto para la Integración al Desarrollo de las Personas con Discapacidad de la Ciudad de México (INDEPEDI</a:t>
          </a:r>
        </a:p>
      </dgm:t>
    </dgm:pt>
    <dgm:pt modelId="{6228E8AC-953B-443C-AA1B-0019696C534E}" type="parTrans" cxnId="{2C4B4DBF-BDD5-4E81-AA85-4F8B5CF11408}">
      <dgm:prSet/>
      <dgm:spPr/>
      <dgm:t>
        <a:bodyPr/>
        <a:lstStyle/>
        <a:p>
          <a:endParaRPr lang="es-MX"/>
        </a:p>
      </dgm:t>
    </dgm:pt>
    <dgm:pt modelId="{C967F5B5-0A43-487F-8AB9-64BEE2ED4D5E}" type="sibTrans" cxnId="{2C4B4DBF-BDD5-4E81-AA85-4F8B5CF11408}">
      <dgm:prSet/>
      <dgm:spPr/>
      <dgm:t>
        <a:bodyPr/>
        <a:lstStyle/>
        <a:p>
          <a:endParaRPr lang="es-MX"/>
        </a:p>
      </dgm:t>
    </dgm:pt>
    <dgm:pt modelId="{C6F6CD24-A2A8-4C11-B1D3-F87425049E40}">
      <dgm:prSet custT="1"/>
      <dgm:spPr/>
      <dgm:t>
        <a:bodyPr/>
        <a:lstStyle/>
        <a:p>
          <a:r>
            <a:rPr lang="es-MX" sz="1400" dirty="0" smtClean="0"/>
            <a:t>Instituto Guanajuatense para Personas con Discapacidad, (INGUDIS)</a:t>
          </a:r>
          <a:endParaRPr lang="es-MX" sz="1400" dirty="0"/>
        </a:p>
      </dgm:t>
    </dgm:pt>
    <dgm:pt modelId="{1DDBF478-4919-4260-A169-C64B6CAC0A87}" type="parTrans" cxnId="{90B322C3-F0FF-47B3-9AE6-4EDBC83F4A37}">
      <dgm:prSet/>
      <dgm:spPr/>
      <dgm:t>
        <a:bodyPr/>
        <a:lstStyle/>
        <a:p>
          <a:endParaRPr lang="es-MX"/>
        </a:p>
      </dgm:t>
    </dgm:pt>
    <dgm:pt modelId="{855AFAD6-BB5B-426A-87BC-6B02D8C059BC}" type="sibTrans" cxnId="{90B322C3-F0FF-47B3-9AE6-4EDBC83F4A37}">
      <dgm:prSet/>
      <dgm:spPr/>
      <dgm:t>
        <a:bodyPr/>
        <a:lstStyle/>
        <a:p>
          <a:endParaRPr lang="es-MX"/>
        </a:p>
      </dgm:t>
    </dgm:pt>
    <dgm:pt modelId="{37C00221-066D-43DC-8D96-33A53618A19C}">
      <dgm:prSet phldrT="[Texto]"/>
      <dgm:spPr/>
      <dgm:t>
        <a:bodyPr/>
        <a:lstStyle/>
        <a:p>
          <a:r>
            <a:rPr lang="es-MX" dirty="0" smtClean="0"/>
            <a:t>Organismos estatales para personas con discapacidad</a:t>
          </a:r>
          <a:endParaRPr lang="es-MX" dirty="0"/>
        </a:p>
      </dgm:t>
    </dgm:pt>
    <dgm:pt modelId="{41846B20-7D44-4A78-8515-782D3D688C0A}" type="sibTrans" cxnId="{2BFED90D-302D-44C4-927B-E2F5AAB968AE}">
      <dgm:prSet/>
      <dgm:spPr/>
      <dgm:t>
        <a:bodyPr/>
        <a:lstStyle/>
        <a:p>
          <a:endParaRPr lang="es-MX"/>
        </a:p>
      </dgm:t>
    </dgm:pt>
    <dgm:pt modelId="{A49C13BF-DBA1-40FA-A659-9BCC8BC5A269}" type="parTrans" cxnId="{2BFED90D-302D-44C4-927B-E2F5AAB968AE}">
      <dgm:prSet/>
      <dgm:spPr/>
      <dgm:t>
        <a:bodyPr/>
        <a:lstStyle/>
        <a:p>
          <a:endParaRPr lang="es-MX"/>
        </a:p>
      </dgm:t>
    </dgm:pt>
    <dgm:pt modelId="{FE388C1E-16B9-4C12-BE24-E1C2ACD3D768}" type="pres">
      <dgm:prSet presAssocID="{787046B0-1906-4FD2-B743-3784C093D304}" presName="layout" presStyleCnt="0">
        <dgm:presLayoutVars>
          <dgm:chMax/>
          <dgm:chPref/>
          <dgm:dir/>
          <dgm:animOne val="branch"/>
          <dgm:animLvl val="lvl"/>
          <dgm:resizeHandles/>
        </dgm:presLayoutVars>
      </dgm:prSet>
      <dgm:spPr/>
      <dgm:t>
        <a:bodyPr/>
        <a:lstStyle/>
        <a:p>
          <a:endParaRPr lang="es-MX"/>
        </a:p>
      </dgm:t>
    </dgm:pt>
    <dgm:pt modelId="{CD591DDF-9578-489A-B3B4-C2B9CB299E41}" type="pres">
      <dgm:prSet presAssocID="{37C00221-066D-43DC-8D96-33A53618A19C}" presName="root" presStyleCnt="0">
        <dgm:presLayoutVars>
          <dgm:chMax/>
          <dgm:chPref val="4"/>
        </dgm:presLayoutVars>
      </dgm:prSet>
      <dgm:spPr/>
    </dgm:pt>
    <dgm:pt modelId="{FA68B6DC-6D28-4572-AC77-8EC738867063}" type="pres">
      <dgm:prSet presAssocID="{37C00221-066D-43DC-8D96-33A53618A19C}" presName="rootComposite" presStyleCnt="0">
        <dgm:presLayoutVars/>
      </dgm:prSet>
      <dgm:spPr/>
    </dgm:pt>
    <dgm:pt modelId="{FBCB1D67-9F45-4C63-9D9A-BFE7E7B989EE}" type="pres">
      <dgm:prSet presAssocID="{37C00221-066D-43DC-8D96-33A53618A19C}" presName="rootText" presStyleLbl="node0" presStyleIdx="0" presStyleCnt="1" custScaleX="197683">
        <dgm:presLayoutVars>
          <dgm:chMax/>
          <dgm:chPref val="4"/>
        </dgm:presLayoutVars>
      </dgm:prSet>
      <dgm:spPr/>
      <dgm:t>
        <a:bodyPr/>
        <a:lstStyle/>
        <a:p>
          <a:endParaRPr lang="es-MX"/>
        </a:p>
      </dgm:t>
    </dgm:pt>
    <dgm:pt modelId="{43769A21-9A99-418E-83FA-3A43738703EC}" type="pres">
      <dgm:prSet presAssocID="{37C00221-066D-43DC-8D96-33A53618A19C}" presName="childShape" presStyleCnt="0">
        <dgm:presLayoutVars>
          <dgm:chMax val="0"/>
          <dgm:chPref val="0"/>
        </dgm:presLayoutVars>
      </dgm:prSet>
      <dgm:spPr/>
    </dgm:pt>
    <dgm:pt modelId="{7E4E71C4-336B-492B-AC71-A6A43B41FA3D}" type="pres">
      <dgm:prSet presAssocID="{1436EBB8-77BC-45CC-9E1C-C0989BD8929B}" presName="childComposite" presStyleCnt="0">
        <dgm:presLayoutVars>
          <dgm:chMax val="0"/>
          <dgm:chPref val="0"/>
        </dgm:presLayoutVars>
      </dgm:prSet>
      <dgm:spPr/>
    </dgm:pt>
    <dgm:pt modelId="{79AF4874-B7AA-4400-9A47-96930A6F7D8F}" type="pres">
      <dgm:prSet presAssocID="{1436EBB8-77BC-45CC-9E1C-C0989BD8929B}" presName="Image" presStyleLbl="node1" presStyleIdx="0" presStyleCnt="5" custLinFactX="-100000" custLinFactNeighborX="-127582" custLinFactNeighborY="23443"/>
      <dgm:spPr>
        <a:blipFill rotWithShape="1">
          <a:blip xmlns:r="http://schemas.openxmlformats.org/officeDocument/2006/relationships" r:embed="rId1"/>
          <a:stretch>
            <a:fillRect/>
          </a:stretch>
        </a:blipFill>
      </dgm:spPr>
    </dgm:pt>
    <dgm:pt modelId="{0464C8B1-E095-41DE-8DE8-EEAE90F9A0CB}" type="pres">
      <dgm:prSet presAssocID="{1436EBB8-77BC-45CC-9E1C-C0989BD8929B}" presName="childText" presStyleLbl="lnNode1" presStyleIdx="0" presStyleCnt="5" custLinFactNeighborX="-55723" custLinFactNeighborY="23443">
        <dgm:presLayoutVars>
          <dgm:chMax val="0"/>
          <dgm:chPref val="0"/>
          <dgm:bulletEnabled val="1"/>
        </dgm:presLayoutVars>
      </dgm:prSet>
      <dgm:spPr/>
      <dgm:t>
        <a:bodyPr/>
        <a:lstStyle/>
        <a:p>
          <a:endParaRPr lang="es-MX"/>
        </a:p>
      </dgm:t>
    </dgm:pt>
    <dgm:pt modelId="{7C91A4BC-7293-4A19-8B6F-C0D75791FA54}" type="pres">
      <dgm:prSet presAssocID="{842E6D02-8372-463C-BB00-B3610AB67355}" presName="childComposite" presStyleCnt="0">
        <dgm:presLayoutVars>
          <dgm:chMax val="0"/>
          <dgm:chPref val="0"/>
        </dgm:presLayoutVars>
      </dgm:prSet>
      <dgm:spPr/>
    </dgm:pt>
    <dgm:pt modelId="{76F5E641-68EF-4BEC-997D-7C63A189A88E}" type="pres">
      <dgm:prSet presAssocID="{842E6D02-8372-463C-BB00-B3610AB67355}" presName="Image" presStyleLbl="node1" presStyleIdx="1" presStyleCnt="5" custLinFactX="-100000" custLinFactNeighborX="-139000" custLinFactNeighborY="68537"/>
      <dgm:spPr>
        <a:blipFill rotWithShape="1">
          <a:blip xmlns:r="http://schemas.openxmlformats.org/officeDocument/2006/relationships" r:embed="rId2"/>
          <a:stretch>
            <a:fillRect/>
          </a:stretch>
        </a:blipFill>
      </dgm:spPr>
    </dgm:pt>
    <dgm:pt modelId="{EA433275-042B-4273-BCBD-7952FD172370}" type="pres">
      <dgm:prSet presAssocID="{842E6D02-8372-463C-BB00-B3610AB67355}" presName="childText" presStyleLbl="lnNode1" presStyleIdx="1" presStyleCnt="5" custLinFactY="100000" custLinFactNeighborX="-55662" custLinFactNeighborY="105259">
        <dgm:presLayoutVars>
          <dgm:chMax val="0"/>
          <dgm:chPref val="0"/>
          <dgm:bulletEnabled val="1"/>
        </dgm:presLayoutVars>
      </dgm:prSet>
      <dgm:spPr/>
      <dgm:t>
        <a:bodyPr/>
        <a:lstStyle/>
        <a:p>
          <a:endParaRPr lang="es-MX"/>
        </a:p>
      </dgm:t>
    </dgm:pt>
    <dgm:pt modelId="{D44C4919-ABDF-48C2-A090-AE00C602803E}" type="pres">
      <dgm:prSet presAssocID="{16DDDA1B-6E83-4EE6-84FA-A507DB34A201}" presName="childComposite" presStyleCnt="0">
        <dgm:presLayoutVars>
          <dgm:chMax val="0"/>
          <dgm:chPref val="0"/>
        </dgm:presLayoutVars>
      </dgm:prSet>
      <dgm:spPr/>
    </dgm:pt>
    <dgm:pt modelId="{81D2A2A2-69B0-4A32-90AC-50CFB8BC39E3}" type="pres">
      <dgm:prSet presAssocID="{16DDDA1B-6E83-4EE6-84FA-A507DB34A201}" presName="Image" presStyleLbl="node1" presStyleIdx="2" presStyleCnt="5" custLinFactX="-100000" custLinFactNeighborX="-139000" custLinFactNeighborY="92437"/>
      <dgm:spPr>
        <a:blipFill rotWithShape="1">
          <a:blip xmlns:r="http://schemas.openxmlformats.org/officeDocument/2006/relationships" r:embed="rId3"/>
          <a:stretch>
            <a:fillRect/>
          </a:stretch>
        </a:blipFill>
      </dgm:spPr>
    </dgm:pt>
    <dgm:pt modelId="{60BF54A6-5646-4372-BBE6-700D945773BD}" type="pres">
      <dgm:prSet presAssocID="{16DDDA1B-6E83-4EE6-84FA-A507DB34A201}" presName="childText" presStyleLbl="lnNode1" presStyleIdx="2" presStyleCnt="5" custLinFactNeighborX="-56242" custLinFactNeighborY="92437">
        <dgm:presLayoutVars>
          <dgm:chMax val="0"/>
          <dgm:chPref val="0"/>
          <dgm:bulletEnabled val="1"/>
        </dgm:presLayoutVars>
      </dgm:prSet>
      <dgm:spPr/>
      <dgm:t>
        <a:bodyPr/>
        <a:lstStyle/>
        <a:p>
          <a:endParaRPr lang="es-MX"/>
        </a:p>
      </dgm:t>
    </dgm:pt>
    <dgm:pt modelId="{CA3F5AD1-48AE-4326-9301-E5F7758F9935}" type="pres">
      <dgm:prSet presAssocID="{CA1E06E4-76F6-4469-B982-AC1A52F5B83B}" presName="childComposite" presStyleCnt="0">
        <dgm:presLayoutVars>
          <dgm:chMax val="0"/>
          <dgm:chPref val="0"/>
        </dgm:presLayoutVars>
      </dgm:prSet>
      <dgm:spPr/>
    </dgm:pt>
    <dgm:pt modelId="{0E70EE96-E046-425C-A943-F0337EE647FC}" type="pres">
      <dgm:prSet presAssocID="{CA1E06E4-76F6-4469-B982-AC1A52F5B83B}" presName="Image" presStyleLbl="node1" presStyleIdx="3" presStyleCnt="5" custLinFactX="-100000" custLinFactY="37970" custLinFactNeighborX="-136366" custLinFactNeighborY="100000"/>
      <dgm:spPr>
        <a:blipFill rotWithShape="1">
          <a:blip xmlns:r="http://schemas.openxmlformats.org/officeDocument/2006/relationships" r:embed="rId4"/>
          <a:stretch>
            <a:fillRect/>
          </a:stretch>
        </a:blipFill>
      </dgm:spPr>
      <dgm:t>
        <a:bodyPr/>
        <a:lstStyle/>
        <a:p>
          <a:endParaRPr lang="es-MX"/>
        </a:p>
      </dgm:t>
    </dgm:pt>
    <dgm:pt modelId="{DE74DFC1-2B6A-40DC-95D5-0D135522C8C2}" type="pres">
      <dgm:prSet presAssocID="{CA1E06E4-76F6-4469-B982-AC1A52F5B83B}" presName="childText" presStyleLbl="lnNode1" presStyleIdx="3" presStyleCnt="5" custLinFactY="-55463" custLinFactNeighborX="-55218" custLinFactNeighborY="-100000">
        <dgm:presLayoutVars>
          <dgm:chMax val="0"/>
          <dgm:chPref val="0"/>
          <dgm:bulletEnabled val="1"/>
        </dgm:presLayoutVars>
      </dgm:prSet>
      <dgm:spPr/>
      <dgm:t>
        <a:bodyPr/>
        <a:lstStyle/>
        <a:p>
          <a:endParaRPr lang="es-MX"/>
        </a:p>
      </dgm:t>
    </dgm:pt>
    <dgm:pt modelId="{411BEA9F-9DE1-467C-9BFC-9BE6C51DA2A4}" type="pres">
      <dgm:prSet presAssocID="{C6F6CD24-A2A8-4C11-B1D3-F87425049E40}" presName="childComposite" presStyleCnt="0">
        <dgm:presLayoutVars>
          <dgm:chMax val="0"/>
          <dgm:chPref val="0"/>
        </dgm:presLayoutVars>
      </dgm:prSet>
      <dgm:spPr/>
    </dgm:pt>
    <dgm:pt modelId="{C6471989-1F9C-4922-9F0E-37AAAC8D78F8}" type="pres">
      <dgm:prSet presAssocID="{C6F6CD24-A2A8-4C11-B1D3-F87425049E40}" presName="Image" presStyleLbl="node1" presStyleIdx="4" presStyleCnt="5" custFlipVert="1" custFlipHor="1" custScaleX="28269" custScaleY="47655" custLinFactX="-54418" custLinFactNeighborX="-100000" custLinFactNeighborY="39827"/>
      <dgm:spPr/>
    </dgm:pt>
    <dgm:pt modelId="{493A6B3E-D70B-4298-B024-312C7C09D72C}" type="pres">
      <dgm:prSet presAssocID="{C6F6CD24-A2A8-4C11-B1D3-F87425049E40}" presName="childText" presStyleLbl="lnNode1" presStyleIdx="4" presStyleCnt="5" custLinFactNeighborX="-56686" custLinFactNeighborY="22251">
        <dgm:presLayoutVars>
          <dgm:chMax val="0"/>
          <dgm:chPref val="0"/>
          <dgm:bulletEnabled val="1"/>
        </dgm:presLayoutVars>
      </dgm:prSet>
      <dgm:spPr/>
      <dgm:t>
        <a:bodyPr/>
        <a:lstStyle/>
        <a:p>
          <a:endParaRPr lang="es-MX"/>
        </a:p>
      </dgm:t>
    </dgm:pt>
  </dgm:ptLst>
  <dgm:cxnLst>
    <dgm:cxn modelId="{EAF56365-7C0C-4008-93A8-19AD29B93F3A}" type="presOf" srcId="{1436EBB8-77BC-45CC-9E1C-C0989BD8929B}" destId="{0464C8B1-E095-41DE-8DE8-EEAE90F9A0CB}" srcOrd="0" destOrd="0" presId="urn:microsoft.com/office/officeart/2008/layout/PictureAccentList"/>
    <dgm:cxn modelId="{304067CF-F0E4-49D0-ADC7-B809A9751860}" srcId="{37C00221-066D-43DC-8D96-33A53618A19C}" destId="{842E6D02-8372-463C-BB00-B3610AB67355}" srcOrd="1" destOrd="0" parTransId="{A31B154F-BFB8-4062-AB4E-471B33AD032B}" sibTransId="{9F0DF210-3D05-4331-947F-7286D0EA2303}"/>
    <dgm:cxn modelId="{74287719-30B7-4D1B-B21B-AD541639D5E0}" type="presOf" srcId="{842E6D02-8372-463C-BB00-B3610AB67355}" destId="{EA433275-042B-4273-BCBD-7952FD172370}" srcOrd="0" destOrd="0" presId="urn:microsoft.com/office/officeart/2008/layout/PictureAccentList"/>
    <dgm:cxn modelId="{C3E09C7C-D70E-4E12-BCA5-9BF085396DB9}" type="presOf" srcId="{787046B0-1906-4FD2-B743-3784C093D304}" destId="{FE388C1E-16B9-4C12-BE24-E1C2ACD3D768}" srcOrd="0" destOrd="0" presId="urn:microsoft.com/office/officeart/2008/layout/PictureAccentList"/>
    <dgm:cxn modelId="{5220E9E9-7FC6-4229-AF9E-80689284D116}" type="presOf" srcId="{16DDDA1B-6E83-4EE6-84FA-A507DB34A201}" destId="{60BF54A6-5646-4372-BBE6-700D945773BD}" srcOrd="0" destOrd="0" presId="urn:microsoft.com/office/officeart/2008/layout/PictureAccentList"/>
    <dgm:cxn modelId="{A81FB304-82B2-487F-8624-29B3BF492D4C}" type="presOf" srcId="{CA1E06E4-76F6-4469-B982-AC1A52F5B83B}" destId="{DE74DFC1-2B6A-40DC-95D5-0D135522C8C2}" srcOrd="0" destOrd="0" presId="urn:microsoft.com/office/officeart/2008/layout/PictureAccentList"/>
    <dgm:cxn modelId="{39F98687-C9FE-4264-94AC-6A7E021DA9BE}" srcId="{37C00221-066D-43DC-8D96-33A53618A19C}" destId="{1436EBB8-77BC-45CC-9E1C-C0989BD8929B}" srcOrd="0" destOrd="0" parTransId="{21F4C523-1B55-4EBB-9119-DADAAB2DA780}" sibTransId="{45F1BE72-E90E-403A-A898-7ABE869D4E07}"/>
    <dgm:cxn modelId="{2C4B4DBF-BDD5-4E81-AA85-4F8B5CF11408}" srcId="{37C00221-066D-43DC-8D96-33A53618A19C}" destId="{CA1E06E4-76F6-4469-B982-AC1A52F5B83B}" srcOrd="3" destOrd="0" parTransId="{6228E8AC-953B-443C-AA1B-0019696C534E}" sibTransId="{C967F5B5-0A43-487F-8AB9-64BEE2ED4D5E}"/>
    <dgm:cxn modelId="{CC4BB937-231B-4A8C-AEFF-8188CACB52BA}" type="presOf" srcId="{C6F6CD24-A2A8-4C11-B1D3-F87425049E40}" destId="{493A6B3E-D70B-4298-B024-312C7C09D72C}" srcOrd="0" destOrd="0" presId="urn:microsoft.com/office/officeart/2008/layout/PictureAccentList"/>
    <dgm:cxn modelId="{2A28AAF5-B3F6-49DC-9866-154E567005AF}" type="presOf" srcId="{37C00221-066D-43DC-8D96-33A53618A19C}" destId="{FBCB1D67-9F45-4C63-9D9A-BFE7E7B989EE}" srcOrd="0" destOrd="0" presId="urn:microsoft.com/office/officeart/2008/layout/PictureAccentList"/>
    <dgm:cxn modelId="{32C25D90-0C23-439C-8530-4DACB3A80A9B}" srcId="{37C00221-066D-43DC-8D96-33A53618A19C}" destId="{16DDDA1B-6E83-4EE6-84FA-A507DB34A201}" srcOrd="2" destOrd="0" parTransId="{C4B4AC8A-6EC7-4E53-AB7E-D28FADBA1C37}" sibTransId="{EA258ECE-CB03-40F1-8DF1-B4C4ED6C789C}"/>
    <dgm:cxn modelId="{90B322C3-F0FF-47B3-9AE6-4EDBC83F4A37}" srcId="{37C00221-066D-43DC-8D96-33A53618A19C}" destId="{C6F6CD24-A2A8-4C11-B1D3-F87425049E40}" srcOrd="4" destOrd="0" parTransId="{1DDBF478-4919-4260-A169-C64B6CAC0A87}" sibTransId="{855AFAD6-BB5B-426A-87BC-6B02D8C059BC}"/>
    <dgm:cxn modelId="{2BFED90D-302D-44C4-927B-E2F5AAB968AE}" srcId="{787046B0-1906-4FD2-B743-3784C093D304}" destId="{37C00221-066D-43DC-8D96-33A53618A19C}" srcOrd="0" destOrd="0" parTransId="{A49C13BF-DBA1-40FA-A659-9BCC8BC5A269}" sibTransId="{41846B20-7D44-4A78-8515-782D3D688C0A}"/>
    <dgm:cxn modelId="{27033BAE-C389-4B99-9B29-F2FBD4A94A92}" type="presParOf" srcId="{FE388C1E-16B9-4C12-BE24-E1C2ACD3D768}" destId="{CD591DDF-9578-489A-B3B4-C2B9CB299E41}" srcOrd="0" destOrd="0" presId="urn:microsoft.com/office/officeart/2008/layout/PictureAccentList"/>
    <dgm:cxn modelId="{CC51E9C4-27CB-4EBD-A6D6-C1FB7A7D2444}" type="presParOf" srcId="{CD591DDF-9578-489A-B3B4-C2B9CB299E41}" destId="{FA68B6DC-6D28-4572-AC77-8EC738867063}" srcOrd="0" destOrd="0" presId="urn:microsoft.com/office/officeart/2008/layout/PictureAccentList"/>
    <dgm:cxn modelId="{833E0443-EBDA-424F-AE16-6DA6F07CA4A0}" type="presParOf" srcId="{FA68B6DC-6D28-4572-AC77-8EC738867063}" destId="{FBCB1D67-9F45-4C63-9D9A-BFE7E7B989EE}" srcOrd="0" destOrd="0" presId="urn:microsoft.com/office/officeart/2008/layout/PictureAccentList"/>
    <dgm:cxn modelId="{A8CF7FCA-E8C8-4D17-8BBA-6A7514A0451B}" type="presParOf" srcId="{CD591DDF-9578-489A-B3B4-C2B9CB299E41}" destId="{43769A21-9A99-418E-83FA-3A43738703EC}" srcOrd="1" destOrd="0" presId="urn:microsoft.com/office/officeart/2008/layout/PictureAccentList"/>
    <dgm:cxn modelId="{335DD749-F17F-40C5-8E68-5D25C3A5D7B5}" type="presParOf" srcId="{43769A21-9A99-418E-83FA-3A43738703EC}" destId="{7E4E71C4-336B-492B-AC71-A6A43B41FA3D}" srcOrd="0" destOrd="0" presId="urn:microsoft.com/office/officeart/2008/layout/PictureAccentList"/>
    <dgm:cxn modelId="{53CC6337-6592-4935-BCE8-9946D116478C}" type="presParOf" srcId="{7E4E71C4-336B-492B-AC71-A6A43B41FA3D}" destId="{79AF4874-B7AA-4400-9A47-96930A6F7D8F}" srcOrd="0" destOrd="0" presId="urn:microsoft.com/office/officeart/2008/layout/PictureAccentList"/>
    <dgm:cxn modelId="{79A8A094-9034-40DB-918B-DB7DC92CC558}" type="presParOf" srcId="{7E4E71C4-336B-492B-AC71-A6A43B41FA3D}" destId="{0464C8B1-E095-41DE-8DE8-EEAE90F9A0CB}" srcOrd="1" destOrd="0" presId="urn:microsoft.com/office/officeart/2008/layout/PictureAccentList"/>
    <dgm:cxn modelId="{49DEB97F-3F63-45B3-A684-AEE0A892CF1E}" type="presParOf" srcId="{43769A21-9A99-418E-83FA-3A43738703EC}" destId="{7C91A4BC-7293-4A19-8B6F-C0D75791FA54}" srcOrd="1" destOrd="0" presId="urn:microsoft.com/office/officeart/2008/layout/PictureAccentList"/>
    <dgm:cxn modelId="{A036A547-DAE4-441F-A117-6D2C12A518EB}" type="presParOf" srcId="{7C91A4BC-7293-4A19-8B6F-C0D75791FA54}" destId="{76F5E641-68EF-4BEC-997D-7C63A189A88E}" srcOrd="0" destOrd="0" presId="urn:microsoft.com/office/officeart/2008/layout/PictureAccentList"/>
    <dgm:cxn modelId="{D6837E7B-7722-4E6F-9BA1-DCEC427484BC}" type="presParOf" srcId="{7C91A4BC-7293-4A19-8B6F-C0D75791FA54}" destId="{EA433275-042B-4273-BCBD-7952FD172370}" srcOrd="1" destOrd="0" presId="urn:microsoft.com/office/officeart/2008/layout/PictureAccentList"/>
    <dgm:cxn modelId="{A3841AAF-C38F-43DA-8A6A-17D13303CA38}" type="presParOf" srcId="{43769A21-9A99-418E-83FA-3A43738703EC}" destId="{D44C4919-ABDF-48C2-A090-AE00C602803E}" srcOrd="2" destOrd="0" presId="urn:microsoft.com/office/officeart/2008/layout/PictureAccentList"/>
    <dgm:cxn modelId="{0550AD04-75E1-48A6-B7DB-C3BE37398E7C}" type="presParOf" srcId="{D44C4919-ABDF-48C2-A090-AE00C602803E}" destId="{81D2A2A2-69B0-4A32-90AC-50CFB8BC39E3}" srcOrd="0" destOrd="0" presId="urn:microsoft.com/office/officeart/2008/layout/PictureAccentList"/>
    <dgm:cxn modelId="{13F14664-EB76-476C-8846-A1DACB79CF8F}" type="presParOf" srcId="{D44C4919-ABDF-48C2-A090-AE00C602803E}" destId="{60BF54A6-5646-4372-BBE6-700D945773BD}" srcOrd="1" destOrd="0" presId="urn:microsoft.com/office/officeart/2008/layout/PictureAccentList"/>
    <dgm:cxn modelId="{8A23761F-2DDB-4090-AB51-59771A28C1A0}" type="presParOf" srcId="{43769A21-9A99-418E-83FA-3A43738703EC}" destId="{CA3F5AD1-48AE-4326-9301-E5F7758F9935}" srcOrd="3" destOrd="0" presId="urn:microsoft.com/office/officeart/2008/layout/PictureAccentList"/>
    <dgm:cxn modelId="{DE82220A-52A8-4F24-A8BD-A6B0398B606D}" type="presParOf" srcId="{CA3F5AD1-48AE-4326-9301-E5F7758F9935}" destId="{0E70EE96-E046-425C-A943-F0337EE647FC}" srcOrd="0" destOrd="0" presId="urn:microsoft.com/office/officeart/2008/layout/PictureAccentList"/>
    <dgm:cxn modelId="{67FB74EE-79CF-4E20-9300-9EB60C2F0EFA}" type="presParOf" srcId="{CA3F5AD1-48AE-4326-9301-E5F7758F9935}" destId="{DE74DFC1-2B6A-40DC-95D5-0D135522C8C2}" srcOrd="1" destOrd="0" presId="urn:microsoft.com/office/officeart/2008/layout/PictureAccentList"/>
    <dgm:cxn modelId="{8DA4DE2B-4CD6-48C1-87C4-D3EDF7CB2403}" type="presParOf" srcId="{43769A21-9A99-418E-83FA-3A43738703EC}" destId="{411BEA9F-9DE1-467C-9BFC-9BE6C51DA2A4}" srcOrd="4" destOrd="0" presId="urn:microsoft.com/office/officeart/2008/layout/PictureAccentList"/>
    <dgm:cxn modelId="{3CB5CEAA-6E38-48D2-845A-F74FEFE2EB4D}" type="presParOf" srcId="{411BEA9F-9DE1-467C-9BFC-9BE6C51DA2A4}" destId="{C6471989-1F9C-4922-9F0E-37AAAC8D78F8}" srcOrd="0" destOrd="0" presId="urn:microsoft.com/office/officeart/2008/layout/PictureAccentList"/>
    <dgm:cxn modelId="{E85354B1-9F32-41E3-B000-6741809E270F}" type="presParOf" srcId="{411BEA9F-9DE1-467C-9BFC-9BE6C51DA2A4}" destId="{493A6B3E-D70B-4298-B024-312C7C09D72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0553D-06E9-4635-B5CA-F207EF3C979D}">
      <dsp:nvSpPr>
        <dsp:cNvPr id="0" name=""/>
        <dsp:cNvSpPr/>
      </dsp:nvSpPr>
      <dsp:spPr>
        <a:xfrm>
          <a:off x="2308558" y="835"/>
          <a:ext cx="4044659" cy="21998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t>El </a:t>
          </a:r>
          <a:r>
            <a:rPr lang="es-MX" sz="1400" b="1" kern="1200" dirty="0" smtClean="0"/>
            <a:t>Presidente de la República, Lic. Enrique Peña </a:t>
          </a:r>
          <a:r>
            <a:rPr lang="es-MX" sz="1400" b="1" kern="1200" dirty="0"/>
            <a:t>Nieto instaló el </a:t>
          </a:r>
          <a:r>
            <a:rPr lang="es-MX" sz="1400" b="1" kern="1200" dirty="0" smtClean="0"/>
            <a:t>SNDIPD </a:t>
          </a:r>
          <a:r>
            <a:rPr lang="es-MX" sz="1400" b="1" kern="1200" dirty="0"/>
            <a:t>el 3 de mayo de 2016, con la presencia de los </a:t>
          </a:r>
          <a:r>
            <a:rPr lang="es-MX" sz="1400" b="1" kern="1200" dirty="0" smtClean="0"/>
            <a:t>Gobernadores de las Entidades Federativas, </a:t>
          </a:r>
          <a:r>
            <a:rPr lang="es-MX" sz="1400" b="1" kern="1200" dirty="0"/>
            <a:t>los Secretarios de Estado integrantes de la Junta de Gobierno del </a:t>
          </a:r>
          <a:r>
            <a:rPr lang="es-MX" sz="1400" b="1" kern="1200" dirty="0" smtClean="0"/>
            <a:t>CONADIS y organizaciones de la sociedad civil</a:t>
          </a:r>
          <a:endParaRPr lang="es-MX" sz="1400" b="1" kern="1200" dirty="0"/>
        </a:p>
      </dsp:txBody>
      <dsp:txXfrm>
        <a:off x="2900885" y="322994"/>
        <a:ext cx="2860005" cy="1555519"/>
      </dsp:txXfrm>
    </dsp:sp>
    <dsp:sp modelId="{CA92FBBF-C559-4B11-83C3-631C71FE8665}">
      <dsp:nvSpPr>
        <dsp:cNvPr id="0" name=""/>
        <dsp:cNvSpPr/>
      </dsp:nvSpPr>
      <dsp:spPr>
        <a:xfrm rot="1882304">
          <a:off x="5699417" y="1728365"/>
          <a:ext cx="389139" cy="60945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b="1" kern="1200"/>
        </a:p>
      </dsp:txBody>
      <dsp:txXfrm>
        <a:off x="5707950" y="1819868"/>
        <a:ext cx="272397" cy="365670"/>
      </dsp:txXfrm>
    </dsp:sp>
    <dsp:sp modelId="{9B70EA90-7E2D-444A-88E6-DF8DC5A92551}">
      <dsp:nvSpPr>
        <dsp:cNvPr id="0" name=""/>
        <dsp:cNvSpPr/>
      </dsp:nvSpPr>
      <dsp:spPr>
        <a:xfrm>
          <a:off x="5757037" y="1670355"/>
          <a:ext cx="2966481" cy="2408658"/>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t>Carta de Intención de la CONAGO con CONADIS para promover el </a:t>
          </a:r>
          <a:r>
            <a:rPr lang="es-MX" sz="1400" b="1" kern="1200" dirty="0"/>
            <a:t>goce de los </a:t>
          </a:r>
          <a:r>
            <a:rPr lang="es-MX" sz="1400" b="1" kern="1200" dirty="0" smtClean="0"/>
            <a:t>Derechos Humanos </a:t>
          </a:r>
          <a:r>
            <a:rPr lang="es-MX" sz="1400" b="1" kern="1200" dirty="0"/>
            <a:t>de las personas con </a:t>
          </a:r>
          <a:r>
            <a:rPr lang="es-MX" sz="1400" b="1" kern="1200" dirty="0" smtClean="0"/>
            <a:t>discapacidad</a:t>
          </a:r>
          <a:endParaRPr lang="es-MX" sz="1400" b="1" kern="1200" dirty="0"/>
        </a:p>
      </dsp:txBody>
      <dsp:txXfrm>
        <a:off x="6191468" y="2023095"/>
        <a:ext cx="2097619" cy="1703178"/>
      </dsp:txXfrm>
    </dsp:sp>
    <dsp:sp modelId="{C2198783-12F9-4114-96DF-280C13CDFFA2}">
      <dsp:nvSpPr>
        <dsp:cNvPr id="0" name=""/>
        <dsp:cNvSpPr/>
      </dsp:nvSpPr>
      <dsp:spPr>
        <a:xfrm rot="2601816">
          <a:off x="2855149" y="3327119"/>
          <a:ext cx="499579" cy="609450"/>
        </a:xfrm>
        <a:prstGeom prst="rightArrow">
          <a:avLst>
            <a:gd name="adj1" fmla="val 60000"/>
            <a:gd name="adj2" fmla="val 50000"/>
          </a:avLst>
        </a:prstGeom>
        <a:solidFill>
          <a:srgbClr val="70AD4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b="1" kern="1200" dirty="0"/>
        </a:p>
      </dsp:txBody>
      <dsp:txXfrm rot="10800000">
        <a:off x="2875606" y="3397555"/>
        <a:ext cx="349705" cy="365670"/>
      </dsp:txXfrm>
    </dsp:sp>
    <dsp:sp modelId="{719C9F5A-8B47-4459-85F8-106803EB30C4}">
      <dsp:nvSpPr>
        <dsp:cNvPr id="0" name=""/>
        <dsp:cNvSpPr/>
      </dsp:nvSpPr>
      <dsp:spPr>
        <a:xfrm>
          <a:off x="2964349" y="3387177"/>
          <a:ext cx="2878070" cy="2251952"/>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t>Avance: Baja California, Baja California Sur, Campeche, Coahuila,	 Guanajuato, Guerrero, Hidalgo, Jalisco, México, Morelos, Puebla, Tabasco, Tlaxcala, Zacatecas</a:t>
          </a:r>
          <a:endParaRPr lang="es-MX" sz="1400" b="1" kern="1200" dirty="0"/>
        </a:p>
      </dsp:txBody>
      <dsp:txXfrm>
        <a:off x="3385833" y="3716968"/>
        <a:ext cx="2035102" cy="1592370"/>
      </dsp:txXfrm>
    </dsp:sp>
    <dsp:sp modelId="{C3DD15DA-6EED-4E5C-AD58-B2F0B0C64C4D}">
      <dsp:nvSpPr>
        <dsp:cNvPr id="0" name=""/>
        <dsp:cNvSpPr/>
      </dsp:nvSpPr>
      <dsp:spPr>
        <a:xfrm rot="5341460">
          <a:off x="2628920" y="1823447"/>
          <a:ext cx="199097" cy="251057"/>
        </a:xfrm>
        <a:prstGeom prst="rightArrow">
          <a:avLst>
            <a:gd name="adj1" fmla="val 60000"/>
            <a:gd name="adj2" fmla="val 50000"/>
          </a:avLst>
        </a:prstGeom>
        <a:solidFill>
          <a:srgbClr val="0DC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b="1" kern="1200" dirty="0"/>
        </a:p>
      </dsp:txBody>
      <dsp:txXfrm rot="10800000">
        <a:off x="2658276" y="1843798"/>
        <a:ext cx="139368" cy="150635"/>
      </dsp:txXfrm>
    </dsp:sp>
    <dsp:sp modelId="{D7D80F00-6B8C-4248-92AA-82F300193FEE}">
      <dsp:nvSpPr>
        <dsp:cNvPr id="0" name=""/>
        <dsp:cNvSpPr/>
      </dsp:nvSpPr>
      <dsp:spPr>
        <a:xfrm>
          <a:off x="94494" y="1753834"/>
          <a:ext cx="2866351" cy="2241731"/>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MX" sz="1400" b="1" kern="1200" dirty="0"/>
        </a:p>
        <a:p>
          <a:pPr lvl="0" algn="ctr" defTabSz="622300">
            <a:lnSpc>
              <a:spcPct val="90000"/>
            </a:lnSpc>
            <a:spcBef>
              <a:spcPct val="0"/>
            </a:spcBef>
            <a:spcAft>
              <a:spcPct val="35000"/>
            </a:spcAft>
          </a:pPr>
          <a:endParaRPr lang="es-MX" sz="1400" b="1" kern="1200" dirty="0"/>
        </a:p>
        <a:p>
          <a:pPr lvl="0" algn="ctr" defTabSz="622300">
            <a:lnSpc>
              <a:spcPct val="90000"/>
            </a:lnSpc>
            <a:spcBef>
              <a:spcPct val="0"/>
            </a:spcBef>
            <a:spcAft>
              <a:spcPct val="35000"/>
            </a:spcAft>
          </a:pPr>
          <a:r>
            <a:rPr lang="es-MX" sz="1400" b="1" kern="1200" dirty="0" smtClean="0"/>
            <a:t>Convenio de Coordinación de los gobiernos de las Entidades Federativas con CONADIS</a:t>
          </a:r>
        </a:p>
        <a:p>
          <a:pPr lvl="0" algn="ctr" defTabSz="622300">
            <a:lnSpc>
              <a:spcPct val="90000"/>
            </a:lnSpc>
            <a:spcBef>
              <a:spcPct val="0"/>
            </a:spcBef>
            <a:spcAft>
              <a:spcPct val="35000"/>
            </a:spcAft>
          </a:pPr>
          <a:endParaRPr lang="es-MX" sz="1400" b="1" kern="1200" dirty="0" smtClean="0"/>
        </a:p>
        <a:p>
          <a:pPr lvl="0" algn="ctr" defTabSz="622300">
            <a:lnSpc>
              <a:spcPct val="90000"/>
            </a:lnSpc>
            <a:spcBef>
              <a:spcPct val="0"/>
            </a:spcBef>
            <a:spcAft>
              <a:spcPct val="35000"/>
            </a:spcAft>
          </a:pPr>
          <a:endParaRPr lang="es-MX" sz="1400" b="1" kern="1200" dirty="0"/>
        </a:p>
        <a:p>
          <a:pPr lvl="0" algn="ctr" defTabSz="622300">
            <a:lnSpc>
              <a:spcPct val="90000"/>
            </a:lnSpc>
            <a:spcBef>
              <a:spcPct val="0"/>
            </a:spcBef>
            <a:spcAft>
              <a:spcPct val="35000"/>
            </a:spcAft>
          </a:pPr>
          <a:endParaRPr lang="es-MX" sz="1400" b="1" kern="1200" dirty="0"/>
        </a:p>
      </dsp:txBody>
      <dsp:txXfrm>
        <a:off x="514261" y="2082128"/>
        <a:ext cx="2026817" cy="1585143"/>
      </dsp:txXfrm>
    </dsp:sp>
    <dsp:sp modelId="{FB1D4007-2BBD-42FD-85FD-775923498887}">
      <dsp:nvSpPr>
        <dsp:cNvPr id="0" name=""/>
        <dsp:cNvSpPr/>
      </dsp:nvSpPr>
      <dsp:spPr>
        <a:xfrm rot="8254696">
          <a:off x="2489952" y="1676124"/>
          <a:ext cx="386654" cy="609450"/>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b="1" kern="1200"/>
        </a:p>
      </dsp:txBody>
      <dsp:txXfrm>
        <a:off x="2590764" y="1758890"/>
        <a:ext cx="270658" cy="365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B1D67-9F45-4C63-9D9A-BFE7E7B989EE}">
      <dsp:nvSpPr>
        <dsp:cNvPr id="0" name=""/>
        <dsp:cNvSpPr/>
      </dsp:nvSpPr>
      <dsp:spPr>
        <a:xfrm>
          <a:off x="8" y="483835"/>
          <a:ext cx="8196410" cy="7757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MX" sz="2900" kern="1200" dirty="0" smtClean="0"/>
            <a:t>Organismos estatales para personas con discapacidad</a:t>
          </a:r>
          <a:endParaRPr lang="es-MX" sz="2900" kern="1200" dirty="0"/>
        </a:p>
      </dsp:txBody>
      <dsp:txXfrm>
        <a:off x="22730" y="506557"/>
        <a:ext cx="8150966" cy="730345"/>
      </dsp:txXfrm>
    </dsp:sp>
    <dsp:sp modelId="{79AF4874-B7AA-4400-9A47-96930A6F7D8F}">
      <dsp:nvSpPr>
        <dsp:cNvPr id="0" name=""/>
        <dsp:cNvSpPr/>
      </dsp:nvSpPr>
      <dsp:spPr>
        <a:xfrm>
          <a:off x="259535" y="1581135"/>
          <a:ext cx="775789" cy="775789"/>
        </a:xfrm>
        <a:prstGeom prst="roundRect">
          <a:avLst>
            <a:gd name="adj" fmla="val 1667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4C8B1-E095-41DE-8DE8-EEAE90F9A0CB}">
      <dsp:nvSpPr>
        <dsp:cNvPr id="0" name=""/>
        <dsp:cNvSpPr/>
      </dsp:nvSpPr>
      <dsp:spPr>
        <a:xfrm>
          <a:off x="995253" y="1581135"/>
          <a:ext cx="3323902" cy="775789"/>
        </a:xfrm>
        <a:prstGeom prst="roundRect">
          <a:avLst>
            <a:gd name="adj" fmla="val 16670"/>
          </a:avLst>
        </a:prstGeom>
        <a:solidFill>
          <a:srgbClr val="80BB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kern="1200" dirty="0" smtClean="0"/>
            <a:t>Instituto Sudcaliforniano para la Inclusión de las Personas con Discapacidad</a:t>
          </a:r>
        </a:p>
        <a:p>
          <a:pPr lvl="0" algn="ctr" defTabSz="622300">
            <a:lnSpc>
              <a:spcPct val="90000"/>
            </a:lnSpc>
            <a:spcBef>
              <a:spcPct val="0"/>
            </a:spcBef>
            <a:spcAft>
              <a:spcPct val="35000"/>
            </a:spcAft>
          </a:pPr>
          <a:r>
            <a:rPr lang="es-MX" sz="1400" kern="1200" dirty="0" smtClean="0"/>
            <a:t>Baja California Sur</a:t>
          </a:r>
        </a:p>
      </dsp:txBody>
      <dsp:txXfrm>
        <a:off x="1033131" y="1619013"/>
        <a:ext cx="3248146" cy="700033"/>
      </dsp:txXfrm>
    </dsp:sp>
    <dsp:sp modelId="{76F5E641-68EF-4BEC-997D-7C63A189A88E}">
      <dsp:nvSpPr>
        <dsp:cNvPr id="0" name=""/>
        <dsp:cNvSpPr/>
      </dsp:nvSpPr>
      <dsp:spPr>
        <a:xfrm>
          <a:off x="170955" y="2799855"/>
          <a:ext cx="775789" cy="775789"/>
        </a:xfrm>
        <a:prstGeom prst="roundRect">
          <a:avLst>
            <a:gd name="adj" fmla="val 1667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433275-042B-4273-BCBD-7952FD172370}">
      <dsp:nvSpPr>
        <dsp:cNvPr id="0" name=""/>
        <dsp:cNvSpPr/>
      </dsp:nvSpPr>
      <dsp:spPr>
        <a:xfrm>
          <a:off x="997280" y="3860531"/>
          <a:ext cx="3323902" cy="775789"/>
        </a:xfrm>
        <a:prstGeom prst="roundRect">
          <a:avLst>
            <a:gd name="adj" fmla="val 1667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s-MX" sz="2400" kern="1200" dirty="0"/>
        </a:p>
      </dsp:txBody>
      <dsp:txXfrm>
        <a:off x="1035158" y="3898409"/>
        <a:ext cx="3248146" cy="700033"/>
      </dsp:txXfrm>
    </dsp:sp>
    <dsp:sp modelId="{81D2A2A2-69B0-4A32-90AC-50CFB8BC39E3}">
      <dsp:nvSpPr>
        <dsp:cNvPr id="0" name=""/>
        <dsp:cNvSpPr/>
      </dsp:nvSpPr>
      <dsp:spPr>
        <a:xfrm>
          <a:off x="170955" y="3854154"/>
          <a:ext cx="775789" cy="775789"/>
        </a:xfrm>
        <a:prstGeom prst="roundRect">
          <a:avLst>
            <a:gd name="adj" fmla="val 1667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F54A6-5646-4372-BBE6-700D945773BD}">
      <dsp:nvSpPr>
        <dsp:cNvPr id="0" name=""/>
        <dsp:cNvSpPr/>
      </dsp:nvSpPr>
      <dsp:spPr>
        <a:xfrm>
          <a:off x="978002" y="3854154"/>
          <a:ext cx="3323902" cy="775789"/>
        </a:xfrm>
        <a:prstGeom prst="roundRect">
          <a:avLst>
            <a:gd name="adj" fmla="val 16670"/>
          </a:avLst>
        </a:prstGeom>
        <a:solidFill>
          <a:srgbClr val="127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kern="1200" dirty="0" smtClean="0"/>
            <a:t>Instituto Colimense para la Discapacidad</a:t>
          </a:r>
          <a:endParaRPr lang="es-MX" sz="1400" kern="1200" dirty="0"/>
        </a:p>
      </dsp:txBody>
      <dsp:txXfrm>
        <a:off x="1015880" y="3892032"/>
        <a:ext cx="3248146" cy="700033"/>
      </dsp:txXfrm>
    </dsp:sp>
    <dsp:sp modelId="{0E70EE96-E046-425C-A943-F0337EE647FC}">
      <dsp:nvSpPr>
        <dsp:cNvPr id="0" name=""/>
        <dsp:cNvSpPr/>
      </dsp:nvSpPr>
      <dsp:spPr>
        <a:xfrm>
          <a:off x="191390" y="5076279"/>
          <a:ext cx="775789" cy="775789"/>
        </a:xfrm>
        <a:prstGeom prst="roundRect">
          <a:avLst>
            <a:gd name="adj" fmla="val 1667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4DFC1-2B6A-40DC-95D5-0D135522C8C2}">
      <dsp:nvSpPr>
        <dsp:cNvPr id="0" name=""/>
        <dsp:cNvSpPr/>
      </dsp:nvSpPr>
      <dsp:spPr>
        <a:xfrm>
          <a:off x="1012038" y="2799855"/>
          <a:ext cx="3323902" cy="775789"/>
        </a:xfrm>
        <a:prstGeom prst="roundRect">
          <a:avLst>
            <a:gd name="adj" fmla="val 16670"/>
          </a:avLst>
        </a:prstGeom>
        <a:solidFill>
          <a:srgbClr val="1CAC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400" kern="1200" dirty="0" smtClean="0"/>
            <a:t>Instituto para la Integración al Desarrollo de las Personas con Discapacidad de la Ciudad de México (INDEPEDI</a:t>
          </a:r>
        </a:p>
      </dsp:txBody>
      <dsp:txXfrm>
        <a:off x="1049916" y="2837733"/>
        <a:ext cx="3248146" cy="700033"/>
      </dsp:txXfrm>
    </dsp:sp>
    <dsp:sp modelId="{C6471989-1F9C-4922-9F0E-37AAAC8D78F8}">
      <dsp:nvSpPr>
        <dsp:cNvPr id="0" name=""/>
        <dsp:cNvSpPr/>
      </dsp:nvSpPr>
      <dsp:spPr>
        <a:xfrm flipH="1" flipV="1">
          <a:off x="1105375" y="5386824"/>
          <a:ext cx="219308" cy="369702"/>
        </a:xfrm>
        <a:prstGeom prst="roundRect">
          <a:avLst>
            <a:gd name="adj" fmla="val 166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A6B3E-D70B-4298-B024-312C7C09D72C}">
      <dsp:nvSpPr>
        <dsp:cNvPr id="0" name=""/>
        <dsp:cNvSpPr/>
      </dsp:nvSpPr>
      <dsp:spPr>
        <a:xfrm>
          <a:off x="963244" y="5047427"/>
          <a:ext cx="3323902" cy="775789"/>
        </a:xfrm>
        <a:prstGeom prst="roundRect">
          <a:avLst>
            <a:gd name="adj" fmla="val 166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kern="1200" dirty="0" smtClean="0"/>
            <a:t>Instituto Guanajuatense para Personas con Discapacidad, (INGUDIS)</a:t>
          </a:r>
          <a:endParaRPr lang="es-MX" sz="1400" kern="1200" dirty="0"/>
        </a:p>
      </dsp:txBody>
      <dsp:txXfrm>
        <a:off x="1001122" y="5085305"/>
        <a:ext cx="3248146" cy="7000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BEEE68F-636B-4F76-B1ED-3D7A7509A639}" type="datetimeFigureOut">
              <a:rPr lang="es-MX" smtClean="0"/>
              <a:pPr/>
              <a:t>17/11/2016</a:t>
            </a:fld>
            <a:endParaRPr lang="es-MX"/>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s-MX" smtClean="0"/>
              <a:t>VF</a:t>
            </a:r>
            <a:endParaRPr lang="es-MX"/>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78011A9-D929-4818-A1EE-417CA1D885EB}" type="slidenum">
              <a:rPr lang="es-MX" smtClean="0"/>
              <a:pPr/>
              <a:t>‹Nº›</a:t>
            </a:fld>
            <a:endParaRPr lang="es-MX"/>
          </a:p>
        </p:txBody>
      </p:sp>
    </p:spTree>
    <p:extLst>
      <p:ext uri="{BB962C8B-B14F-4D97-AF65-F5344CB8AC3E}">
        <p14:creationId xmlns:p14="http://schemas.microsoft.com/office/powerpoint/2010/main" val="39363206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4DDAC56-E409-4781-8D24-70A1376090B4}" type="datetimeFigureOut">
              <a:rPr lang="es-MX" smtClean="0"/>
              <a:pPr/>
              <a:t>17/11/2016</a:t>
            </a:fld>
            <a:endParaRPr lang="es-MX"/>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r>
              <a:rPr lang="es-MX" smtClean="0"/>
              <a:t>VF</a:t>
            </a:r>
            <a:endParaRPr lang="es-MX"/>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8CDFB75-5D26-4978-A0D9-5FB111C0EBEB}" type="slidenum">
              <a:rPr lang="es-MX" smtClean="0"/>
              <a:pPr/>
              <a:t>‹Nº›</a:t>
            </a:fld>
            <a:endParaRPr lang="es-MX"/>
          </a:p>
        </p:txBody>
      </p:sp>
    </p:spTree>
    <p:extLst>
      <p:ext uri="{BB962C8B-B14F-4D97-AF65-F5344CB8AC3E}">
        <p14:creationId xmlns:p14="http://schemas.microsoft.com/office/powerpoint/2010/main" val="403426855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14463" y="1162050"/>
            <a:ext cx="4181475" cy="31369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38CDFB75-5D26-4978-A0D9-5FB111C0EBEB}" type="slidenum">
              <a:rPr lang="es-MX" smtClean="0"/>
              <a:pPr/>
              <a:t>1</a:t>
            </a:fld>
            <a:endParaRPr lang="es-MX"/>
          </a:p>
        </p:txBody>
      </p:sp>
      <p:sp>
        <p:nvSpPr>
          <p:cNvPr id="5" name="Marcador de pie de página 4"/>
          <p:cNvSpPr>
            <a:spLocks noGrp="1"/>
          </p:cNvSpPr>
          <p:nvPr>
            <p:ph type="ftr" sz="quarter" idx="11"/>
          </p:nvPr>
        </p:nvSpPr>
        <p:spPr/>
        <p:txBody>
          <a:bodyPr/>
          <a:lstStyle/>
          <a:p>
            <a:r>
              <a:rPr lang="es-MX" smtClean="0"/>
              <a:t>VF</a:t>
            </a:r>
            <a:endParaRPr lang="es-MX"/>
          </a:p>
        </p:txBody>
      </p:sp>
    </p:spTree>
    <p:extLst>
      <p:ext uri="{BB962C8B-B14F-4D97-AF65-F5344CB8AC3E}">
        <p14:creationId xmlns:p14="http://schemas.microsoft.com/office/powerpoint/2010/main" val="306919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965BB95-BBD6-4FB2-9CBB-3CC7BBC10B0E}" type="datetime1">
              <a:rPr lang="es-MX" smtClean="0"/>
              <a:pPr/>
              <a:t>17/11/2016</a:t>
            </a:fld>
            <a:endParaRPr lang="es-MX"/>
          </a:p>
        </p:txBody>
      </p:sp>
      <p:sp>
        <p:nvSpPr>
          <p:cNvPr id="5" name="Footer Placeholder 4"/>
          <p:cNvSpPr>
            <a:spLocks noGrp="1"/>
          </p:cNvSpPr>
          <p:nvPr>
            <p:ph type="ftr" sz="quarter" idx="11"/>
          </p:nvPr>
        </p:nvSpPr>
        <p:spPr/>
        <p:txBody>
          <a:bodyPr/>
          <a:lstStyle/>
          <a:p>
            <a:r>
              <a:rPr lang="es-MX" smtClean="0"/>
              <a:t>vf</a:t>
            </a:r>
            <a:endParaRPr lang="es-MX"/>
          </a:p>
        </p:txBody>
      </p:sp>
      <p:sp>
        <p:nvSpPr>
          <p:cNvPr id="6" name="Slide Number Placeholder 5"/>
          <p:cNvSpPr>
            <a:spLocks noGrp="1"/>
          </p:cNvSpPr>
          <p:nvPr>
            <p:ph type="sldNum" sz="quarter" idx="12"/>
          </p:nvPr>
        </p:nvSpPr>
        <p:spPr/>
        <p:txBody>
          <a:bodyPr/>
          <a:lstStyle/>
          <a:p>
            <a:fld id="{AE9AA418-31C0-4962-A10F-51CF1A0E2EA4}" type="slidenum">
              <a:rPr lang="es-MX" smtClean="0"/>
              <a:pPr/>
              <a:t>‹Nº›</a:t>
            </a:fld>
            <a:endParaRPr lang="es-MX"/>
          </a:p>
        </p:txBody>
      </p:sp>
    </p:spTree>
    <p:extLst>
      <p:ext uri="{BB962C8B-B14F-4D97-AF65-F5344CB8AC3E}">
        <p14:creationId xmlns:p14="http://schemas.microsoft.com/office/powerpoint/2010/main" val="32079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D73133-0DBF-4A63-9201-9D137CD577DA}" type="datetime1">
              <a:rPr lang="es-MX" smtClean="0"/>
              <a:pPr/>
              <a:t>17/11/2016</a:t>
            </a:fld>
            <a:endParaRPr lang="es-MX"/>
          </a:p>
        </p:txBody>
      </p:sp>
      <p:sp>
        <p:nvSpPr>
          <p:cNvPr id="5" name="Footer Placeholder 4"/>
          <p:cNvSpPr>
            <a:spLocks noGrp="1"/>
          </p:cNvSpPr>
          <p:nvPr>
            <p:ph type="ftr" sz="quarter" idx="11"/>
          </p:nvPr>
        </p:nvSpPr>
        <p:spPr/>
        <p:txBody>
          <a:bodyPr/>
          <a:lstStyle/>
          <a:p>
            <a:r>
              <a:rPr lang="es-MX" smtClean="0"/>
              <a:t>vf</a:t>
            </a:r>
            <a:endParaRPr lang="es-MX"/>
          </a:p>
        </p:txBody>
      </p:sp>
      <p:sp>
        <p:nvSpPr>
          <p:cNvPr id="6" name="Slide Number Placeholder 5"/>
          <p:cNvSpPr>
            <a:spLocks noGrp="1"/>
          </p:cNvSpPr>
          <p:nvPr>
            <p:ph type="sldNum" sz="quarter" idx="12"/>
          </p:nvPr>
        </p:nvSpPr>
        <p:spPr/>
        <p:txBody>
          <a:bodyPr/>
          <a:lstStyle/>
          <a:p>
            <a:fld id="{AE9AA418-31C0-4962-A10F-51CF1A0E2EA4}" type="slidenum">
              <a:rPr lang="es-MX" smtClean="0"/>
              <a:pPr/>
              <a:t>‹Nº›</a:t>
            </a:fld>
            <a:endParaRPr lang="es-MX"/>
          </a:p>
        </p:txBody>
      </p:sp>
    </p:spTree>
    <p:extLst>
      <p:ext uri="{BB962C8B-B14F-4D97-AF65-F5344CB8AC3E}">
        <p14:creationId xmlns:p14="http://schemas.microsoft.com/office/powerpoint/2010/main" val="190941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06439D-D86C-46EB-B2CF-4D9E50BC38D4}" type="datetime1">
              <a:rPr lang="es-MX" smtClean="0"/>
              <a:pPr/>
              <a:t>17/11/2016</a:t>
            </a:fld>
            <a:endParaRPr lang="es-MX"/>
          </a:p>
        </p:txBody>
      </p:sp>
      <p:sp>
        <p:nvSpPr>
          <p:cNvPr id="5" name="Footer Placeholder 4"/>
          <p:cNvSpPr>
            <a:spLocks noGrp="1"/>
          </p:cNvSpPr>
          <p:nvPr>
            <p:ph type="ftr" sz="quarter" idx="11"/>
          </p:nvPr>
        </p:nvSpPr>
        <p:spPr/>
        <p:txBody>
          <a:bodyPr/>
          <a:lstStyle/>
          <a:p>
            <a:r>
              <a:rPr lang="es-MX" smtClean="0"/>
              <a:t>vf</a:t>
            </a:r>
            <a:endParaRPr lang="es-MX"/>
          </a:p>
        </p:txBody>
      </p:sp>
      <p:sp>
        <p:nvSpPr>
          <p:cNvPr id="6" name="Slide Number Placeholder 5"/>
          <p:cNvSpPr>
            <a:spLocks noGrp="1"/>
          </p:cNvSpPr>
          <p:nvPr>
            <p:ph type="sldNum" sz="quarter" idx="12"/>
          </p:nvPr>
        </p:nvSpPr>
        <p:spPr/>
        <p:txBody>
          <a:bodyPr/>
          <a:lstStyle/>
          <a:p>
            <a:fld id="{AE9AA418-31C0-4962-A10F-51CF1A0E2EA4}" type="slidenum">
              <a:rPr lang="es-MX" smtClean="0"/>
              <a:pPr/>
              <a:t>‹Nº›</a:t>
            </a:fld>
            <a:endParaRPr lang="es-MX"/>
          </a:p>
        </p:txBody>
      </p:sp>
    </p:spTree>
    <p:extLst>
      <p:ext uri="{BB962C8B-B14F-4D97-AF65-F5344CB8AC3E}">
        <p14:creationId xmlns:p14="http://schemas.microsoft.com/office/powerpoint/2010/main" val="2212628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D53A72B0-65FB-439E-AF07-BEAEF28E5E81}" type="datetime1">
              <a:rPr lang="es-MX" smtClean="0">
                <a:solidFill>
                  <a:prstClr val="black">
                    <a:tint val="75000"/>
                  </a:prstClr>
                </a:solidFill>
              </a:rPr>
              <a:pPr/>
              <a:t>17/11/2016</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4BDF363-3AF8-354C-AA4B-4B342D27EDE1}"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5830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CA5CA78-3E13-4760-A674-516A59B07287}" type="datetime1">
              <a:rPr lang="es-MX" smtClean="0">
                <a:solidFill>
                  <a:prstClr val="black">
                    <a:tint val="75000"/>
                  </a:prstClr>
                </a:solidFill>
              </a:rPr>
              <a:pPr/>
              <a:t>17/11/2016</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4BDF363-3AF8-354C-AA4B-4B342D27EDE1}"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9775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79D584C-6798-430C-A507-086D1665DA9C}" type="datetime1">
              <a:rPr lang="es-MX" smtClean="0">
                <a:solidFill>
                  <a:prstClr val="black">
                    <a:tint val="75000"/>
                  </a:prstClr>
                </a:solidFill>
              </a:rPr>
              <a:pPr/>
              <a:t>17/11/2016</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4BDF363-3AF8-354C-AA4B-4B342D27EDE1}"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71927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571CD3D-D9A6-4111-A687-A2C36FBA0E26}" type="datetime1">
              <a:rPr lang="es-MX" smtClean="0">
                <a:solidFill>
                  <a:prstClr val="black">
                    <a:tint val="75000"/>
                  </a:prstClr>
                </a:solidFill>
              </a:rPr>
              <a:pPr/>
              <a:t>17/11/2016</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4BDF363-3AF8-354C-AA4B-4B342D27EDE1}"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20787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2F6FBAA-0772-4616-B9B1-EFD1F189AC2D}" type="datetime1">
              <a:rPr lang="es-MX" smtClean="0">
                <a:solidFill>
                  <a:prstClr val="black">
                    <a:tint val="75000"/>
                  </a:prstClr>
                </a:solidFill>
              </a:rPr>
              <a:pPr/>
              <a:t>17/11/2016</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64BDF363-3AF8-354C-AA4B-4B342D27EDE1}"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54023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37C15921-84F8-4182-B291-0CABF8B0A1B5}" type="datetime1">
              <a:rPr lang="es-MX" smtClean="0">
                <a:solidFill>
                  <a:prstClr val="black">
                    <a:tint val="75000"/>
                  </a:prstClr>
                </a:solidFill>
              </a:rPr>
              <a:pPr/>
              <a:t>17/11/2016</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64BDF363-3AF8-354C-AA4B-4B342D27EDE1}"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1397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0F0FCD0-5363-46AB-8DE3-1F992D77A8C6}" type="datetime1">
              <a:rPr lang="es-MX" smtClean="0">
                <a:solidFill>
                  <a:prstClr val="black">
                    <a:tint val="75000"/>
                  </a:prstClr>
                </a:solidFill>
              </a:rPr>
              <a:pPr/>
              <a:t>17/11/2016</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64BDF363-3AF8-354C-AA4B-4B342D27EDE1}"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47996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0A23298-679E-4945-B398-054B2C2FA49D}" type="datetime1">
              <a:rPr lang="es-MX" smtClean="0">
                <a:solidFill>
                  <a:prstClr val="black">
                    <a:tint val="75000"/>
                  </a:prstClr>
                </a:solidFill>
              </a:rPr>
              <a:pPr/>
              <a:t>17/11/2016</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4BDF363-3AF8-354C-AA4B-4B342D27EDE1}"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423589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7D353F-204D-4658-9042-789A33AA36E2}" type="datetime1">
              <a:rPr lang="es-MX" smtClean="0"/>
              <a:pPr/>
              <a:t>17/11/2016</a:t>
            </a:fld>
            <a:endParaRPr lang="es-MX"/>
          </a:p>
        </p:txBody>
      </p:sp>
      <p:sp>
        <p:nvSpPr>
          <p:cNvPr id="5" name="Footer Placeholder 4"/>
          <p:cNvSpPr>
            <a:spLocks noGrp="1"/>
          </p:cNvSpPr>
          <p:nvPr>
            <p:ph type="ftr" sz="quarter" idx="11"/>
          </p:nvPr>
        </p:nvSpPr>
        <p:spPr/>
        <p:txBody>
          <a:bodyPr/>
          <a:lstStyle/>
          <a:p>
            <a:r>
              <a:rPr lang="es-MX" smtClean="0"/>
              <a:t>vf</a:t>
            </a:r>
            <a:endParaRPr lang="es-MX"/>
          </a:p>
        </p:txBody>
      </p:sp>
      <p:sp>
        <p:nvSpPr>
          <p:cNvPr id="6" name="Slide Number Placeholder 5"/>
          <p:cNvSpPr>
            <a:spLocks noGrp="1"/>
          </p:cNvSpPr>
          <p:nvPr>
            <p:ph type="sldNum" sz="quarter" idx="12"/>
          </p:nvPr>
        </p:nvSpPr>
        <p:spPr/>
        <p:txBody>
          <a:bodyPr/>
          <a:lstStyle/>
          <a:p>
            <a:fld id="{AE9AA418-31C0-4962-A10F-51CF1A0E2EA4}" type="slidenum">
              <a:rPr lang="es-MX" smtClean="0"/>
              <a:pPr/>
              <a:t>‹Nº›</a:t>
            </a:fld>
            <a:endParaRPr lang="es-MX"/>
          </a:p>
        </p:txBody>
      </p:sp>
    </p:spTree>
    <p:extLst>
      <p:ext uri="{BB962C8B-B14F-4D97-AF65-F5344CB8AC3E}">
        <p14:creationId xmlns:p14="http://schemas.microsoft.com/office/powerpoint/2010/main" val="3011447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C0D34DE-BB2E-44E0-A591-DD561F2BB609}" type="datetime1">
              <a:rPr lang="es-MX" smtClean="0">
                <a:solidFill>
                  <a:prstClr val="black">
                    <a:tint val="75000"/>
                  </a:prstClr>
                </a:solidFill>
              </a:rPr>
              <a:pPr/>
              <a:t>17/11/2016</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4BDF363-3AF8-354C-AA4B-4B342D27EDE1}"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403421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ED52409-C029-4D6D-8199-D46A9D16426A}" type="datetime1">
              <a:rPr lang="es-MX" smtClean="0">
                <a:solidFill>
                  <a:prstClr val="black">
                    <a:tint val="75000"/>
                  </a:prstClr>
                </a:solidFill>
              </a:rPr>
              <a:pPr/>
              <a:t>17/11/2016</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4BDF363-3AF8-354C-AA4B-4B342D27EDE1}"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22492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AFFCDFD-7EA5-4291-8421-E41777D5F700}" type="datetime1">
              <a:rPr lang="es-MX" smtClean="0">
                <a:solidFill>
                  <a:prstClr val="black">
                    <a:tint val="75000"/>
                  </a:prstClr>
                </a:solidFill>
              </a:rPr>
              <a:pPr/>
              <a:t>17/11/2016</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4BDF363-3AF8-354C-AA4B-4B342D27EDE1}"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34282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2E0CAD9-F316-439C-B7D9-7E4A53F7F1AE}" type="datetime1">
              <a:rPr lang="es-MX" smtClean="0"/>
              <a:pPr/>
              <a:t>17/11/2016</a:t>
            </a:fld>
            <a:endParaRPr lang="es-MX"/>
          </a:p>
        </p:txBody>
      </p:sp>
      <p:sp>
        <p:nvSpPr>
          <p:cNvPr id="5" name="Footer Placeholder 4"/>
          <p:cNvSpPr>
            <a:spLocks noGrp="1"/>
          </p:cNvSpPr>
          <p:nvPr>
            <p:ph type="ftr" sz="quarter" idx="11"/>
          </p:nvPr>
        </p:nvSpPr>
        <p:spPr/>
        <p:txBody>
          <a:bodyPr/>
          <a:lstStyle/>
          <a:p>
            <a:r>
              <a:rPr lang="es-MX" smtClean="0"/>
              <a:t>vf</a:t>
            </a:r>
            <a:endParaRPr lang="es-MX"/>
          </a:p>
        </p:txBody>
      </p:sp>
      <p:sp>
        <p:nvSpPr>
          <p:cNvPr id="6" name="Slide Number Placeholder 5"/>
          <p:cNvSpPr>
            <a:spLocks noGrp="1"/>
          </p:cNvSpPr>
          <p:nvPr>
            <p:ph type="sldNum" sz="quarter" idx="12"/>
          </p:nvPr>
        </p:nvSpPr>
        <p:spPr/>
        <p:txBody>
          <a:bodyPr/>
          <a:lstStyle/>
          <a:p>
            <a:fld id="{AE9AA418-31C0-4962-A10F-51CF1A0E2EA4}" type="slidenum">
              <a:rPr lang="es-MX" smtClean="0"/>
              <a:pPr/>
              <a:t>‹Nº›</a:t>
            </a:fld>
            <a:endParaRPr lang="es-MX"/>
          </a:p>
        </p:txBody>
      </p:sp>
    </p:spTree>
    <p:extLst>
      <p:ext uri="{BB962C8B-B14F-4D97-AF65-F5344CB8AC3E}">
        <p14:creationId xmlns:p14="http://schemas.microsoft.com/office/powerpoint/2010/main" val="51512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EA9CFA9-415F-40AC-85F1-38D8F064DC54}" type="datetime1">
              <a:rPr lang="es-MX" smtClean="0"/>
              <a:pPr/>
              <a:t>17/11/2016</a:t>
            </a:fld>
            <a:endParaRPr lang="es-MX"/>
          </a:p>
        </p:txBody>
      </p:sp>
      <p:sp>
        <p:nvSpPr>
          <p:cNvPr id="6" name="Footer Placeholder 5"/>
          <p:cNvSpPr>
            <a:spLocks noGrp="1"/>
          </p:cNvSpPr>
          <p:nvPr>
            <p:ph type="ftr" sz="quarter" idx="11"/>
          </p:nvPr>
        </p:nvSpPr>
        <p:spPr/>
        <p:txBody>
          <a:bodyPr/>
          <a:lstStyle/>
          <a:p>
            <a:r>
              <a:rPr lang="es-MX" smtClean="0"/>
              <a:t>vf</a:t>
            </a:r>
            <a:endParaRPr lang="es-MX"/>
          </a:p>
        </p:txBody>
      </p:sp>
      <p:sp>
        <p:nvSpPr>
          <p:cNvPr id="7" name="Slide Number Placeholder 6"/>
          <p:cNvSpPr>
            <a:spLocks noGrp="1"/>
          </p:cNvSpPr>
          <p:nvPr>
            <p:ph type="sldNum" sz="quarter" idx="12"/>
          </p:nvPr>
        </p:nvSpPr>
        <p:spPr/>
        <p:txBody>
          <a:bodyPr/>
          <a:lstStyle/>
          <a:p>
            <a:fld id="{AE9AA418-31C0-4962-A10F-51CF1A0E2EA4}" type="slidenum">
              <a:rPr lang="es-MX" smtClean="0"/>
              <a:pPr/>
              <a:t>‹Nº›</a:t>
            </a:fld>
            <a:endParaRPr lang="es-MX"/>
          </a:p>
        </p:txBody>
      </p:sp>
    </p:spTree>
    <p:extLst>
      <p:ext uri="{BB962C8B-B14F-4D97-AF65-F5344CB8AC3E}">
        <p14:creationId xmlns:p14="http://schemas.microsoft.com/office/powerpoint/2010/main" val="343471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2A3988A-1DD0-4C54-A9C5-BA96E2F723CF}" type="datetime1">
              <a:rPr lang="es-MX" smtClean="0"/>
              <a:pPr/>
              <a:t>17/11/2016</a:t>
            </a:fld>
            <a:endParaRPr lang="es-MX"/>
          </a:p>
        </p:txBody>
      </p:sp>
      <p:sp>
        <p:nvSpPr>
          <p:cNvPr id="8" name="Footer Placeholder 7"/>
          <p:cNvSpPr>
            <a:spLocks noGrp="1"/>
          </p:cNvSpPr>
          <p:nvPr>
            <p:ph type="ftr" sz="quarter" idx="11"/>
          </p:nvPr>
        </p:nvSpPr>
        <p:spPr/>
        <p:txBody>
          <a:bodyPr/>
          <a:lstStyle/>
          <a:p>
            <a:r>
              <a:rPr lang="es-MX" smtClean="0"/>
              <a:t>vf</a:t>
            </a:r>
            <a:endParaRPr lang="es-MX"/>
          </a:p>
        </p:txBody>
      </p:sp>
      <p:sp>
        <p:nvSpPr>
          <p:cNvPr id="9" name="Slide Number Placeholder 8"/>
          <p:cNvSpPr>
            <a:spLocks noGrp="1"/>
          </p:cNvSpPr>
          <p:nvPr>
            <p:ph type="sldNum" sz="quarter" idx="12"/>
          </p:nvPr>
        </p:nvSpPr>
        <p:spPr/>
        <p:txBody>
          <a:bodyPr/>
          <a:lstStyle/>
          <a:p>
            <a:fld id="{AE9AA418-31C0-4962-A10F-51CF1A0E2EA4}" type="slidenum">
              <a:rPr lang="es-MX" smtClean="0"/>
              <a:pPr/>
              <a:t>‹Nº›</a:t>
            </a:fld>
            <a:endParaRPr lang="es-MX"/>
          </a:p>
        </p:txBody>
      </p:sp>
    </p:spTree>
    <p:extLst>
      <p:ext uri="{BB962C8B-B14F-4D97-AF65-F5344CB8AC3E}">
        <p14:creationId xmlns:p14="http://schemas.microsoft.com/office/powerpoint/2010/main" val="279713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C7BC1AC-6FB6-44F7-8412-05E680C9BB60}" type="datetime1">
              <a:rPr lang="es-MX" smtClean="0"/>
              <a:pPr/>
              <a:t>17/11/2016</a:t>
            </a:fld>
            <a:endParaRPr lang="es-MX"/>
          </a:p>
        </p:txBody>
      </p:sp>
      <p:sp>
        <p:nvSpPr>
          <p:cNvPr id="4" name="Footer Placeholder 3"/>
          <p:cNvSpPr>
            <a:spLocks noGrp="1"/>
          </p:cNvSpPr>
          <p:nvPr>
            <p:ph type="ftr" sz="quarter" idx="11"/>
          </p:nvPr>
        </p:nvSpPr>
        <p:spPr/>
        <p:txBody>
          <a:bodyPr/>
          <a:lstStyle/>
          <a:p>
            <a:r>
              <a:rPr lang="es-MX" smtClean="0"/>
              <a:t>vf</a:t>
            </a:r>
            <a:endParaRPr lang="es-MX"/>
          </a:p>
        </p:txBody>
      </p:sp>
      <p:sp>
        <p:nvSpPr>
          <p:cNvPr id="5" name="Slide Number Placeholder 4"/>
          <p:cNvSpPr>
            <a:spLocks noGrp="1"/>
          </p:cNvSpPr>
          <p:nvPr>
            <p:ph type="sldNum" sz="quarter" idx="12"/>
          </p:nvPr>
        </p:nvSpPr>
        <p:spPr/>
        <p:txBody>
          <a:bodyPr/>
          <a:lstStyle/>
          <a:p>
            <a:fld id="{AE9AA418-31C0-4962-A10F-51CF1A0E2EA4}" type="slidenum">
              <a:rPr lang="es-MX" smtClean="0"/>
              <a:pPr/>
              <a:t>‹Nº›</a:t>
            </a:fld>
            <a:endParaRPr lang="es-MX"/>
          </a:p>
        </p:txBody>
      </p:sp>
    </p:spTree>
    <p:extLst>
      <p:ext uri="{BB962C8B-B14F-4D97-AF65-F5344CB8AC3E}">
        <p14:creationId xmlns:p14="http://schemas.microsoft.com/office/powerpoint/2010/main" val="391899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CCEA5-9342-45F1-B48A-4B86F145F377}" type="datetime1">
              <a:rPr lang="es-MX" smtClean="0"/>
              <a:pPr/>
              <a:t>17/11/2016</a:t>
            </a:fld>
            <a:endParaRPr lang="es-MX"/>
          </a:p>
        </p:txBody>
      </p:sp>
      <p:sp>
        <p:nvSpPr>
          <p:cNvPr id="3" name="Footer Placeholder 2"/>
          <p:cNvSpPr>
            <a:spLocks noGrp="1"/>
          </p:cNvSpPr>
          <p:nvPr>
            <p:ph type="ftr" sz="quarter" idx="11"/>
          </p:nvPr>
        </p:nvSpPr>
        <p:spPr/>
        <p:txBody>
          <a:bodyPr/>
          <a:lstStyle/>
          <a:p>
            <a:r>
              <a:rPr lang="es-MX" smtClean="0"/>
              <a:t>vf</a:t>
            </a:r>
            <a:endParaRPr lang="es-MX"/>
          </a:p>
        </p:txBody>
      </p:sp>
      <p:sp>
        <p:nvSpPr>
          <p:cNvPr id="4" name="Slide Number Placeholder 3"/>
          <p:cNvSpPr>
            <a:spLocks noGrp="1"/>
          </p:cNvSpPr>
          <p:nvPr>
            <p:ph type="sldNum" sz="quarter" idx="12"/>
          </p:nvPr>
        </p:nvSpPr>
        <p:spPr/>
        <p:txBody>
          <a:bodyPr/>
          <a:lstStyle/>
          <a:p>
            <a:fld id="{AE9AA418-31C0-4962-A10F-51CF1A0E2EA4}" type="slidenum">
              <a:rPr lang="es-MX" smtClean="0"/>
              <a:pPr/>
              <a:t>‹Nº›</a:t>
            </a:fld>
            <a:endParaRPr lang="es-MX"/>
          </a:p>
        </p:txBody>
      </p:sp>
    </p:spTree>
    <p:extLst>
      <p:ext uri="{BB962C8B-B14F-4D97-AF65-F5344CB8AC3E}">
        <p14:creationId xmlns:p14="http://schemas.microsoft.com/office/powerpoint/2010/main" val="78135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C57F9A7-7084-435E-BAF1-FA297327C871}" type="datetime1">
              <a:rPr lang="es-MX" smtClean="0"/>
              <a:pPr/>
              <a:t>17/11/2016</a:t>
            </a:fld>
            <a:endParaRPr lang="es-MX"/>
          </a:p>
        </p:txBody>
      </p:sp>
      <p:sp>
        <p:nvSpPr>
          <p:cNvPr id="6" name="Footer Placeholder 5"/>
          <p:cNvSpPr>
            <a:spLocks noGrp="1"/>
          </p:cNvSpPr>
          <p:nvPr>
            <p:ph type="ftr" sz="quarter" idx="11"/>
          </p:nvPr>
        </p:nvSpPr>
        <p:spPr/>
        <p:txBody>
          <a:bodyPr/>
          <a:lstStyle/>
          <a:p>
            <a:r>
              <a:rPr lang="es-MX" smtClean="0"/>
              <a:t>vf</a:t>
            </a:r>
            <a:endParaRPr lang="es-MX"/>
          </a:p>
        </p:txBody>
      </p:sp>
      <p:sp>
        <p:nvSpPr>
          <p:cNvPr id="7" name="Slide Number Placeholder 6"/>
          <p:cNvSpPr>
            <a:spLocks noGrp="1"/>
          </p:cNvSpPr>
          <p:nvPr>
            <p:ph type="sldNum" sz="quarter" idx="12"/>
          </p:nvPr>
        </p:nvSpPr>
        <p:spPr/>
        <p:txBody>
          <a:bodyPr/>
          <a:lstStyle/>
          <a:p>
            <a:fld id="{AE9AA418-31C0-4962-A10F-51CF1A0E2EA4}" type="slidenum">
              <a:rPr lang="es-MX" smtClean="0"/>
              <a:pPr/>
              <a:t>‹Nº›</a:t>
            </a:fld>
            <a:endParaRPr lang="es-MX"/>
          </a:p>
        </p:txBody>
      </p:sp>
    </p:spTree>
    <p:extLst>
      <p:ext uri="{BB962C8B-B14F-4D97-AF65-F5344CB8AC3E}">
        <p14:creationId xmlns:p14="http://schemas.microsoft.com/office/powerpoint/2010/main" val="248460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30664FB-AF14-4B58-AB25-A706B4086C81}" type="datetime1">
              <a:rPr lang="es-MX" smtClean="0"/>
              <a:pPr/>
              <a:t>17/11/2016</a:t>
            </a:fld>
            <a:endParaRPr lang="es-MX"/>
          </a:p>
        </p:txBody>
      </p:sp>
      <p:sp>
        <p:nvSpPr>
          <p:cNvPr id="6" name="Footer Placeholder 5"/>
          <p:cNvSpPr>
            <a:spLocks noGrp="1"/>
          </p:cNvSpPr>
          <p:nvPr>
            <p:ph type="ftr" sz="quarter" idx="11"/>
          </p:nvPr>
        </p:nvSpPr>
        <p:spPr/>
        <p:txBody>
          <a:bodyPr/>
          <a:lstStyle/>
          <a:p>
            <a:r>
              <a:rPr lang="es-MX" smtClean="0"/>
              <a:t>vf</a:t>
            </a:r>
            <a:endParaRPr lang="es-MX"/>
          </a:p>
        </p:txBody>
      </p:sp>
      <p:sp>
        <p:nvSpPr>
          <p:cNvPr id="7" name="Slide Number Placeholder 6"/>
          <p:cNvSpPr>
            <a:spLocks noGrp="1"/>
          </p:cNvSpPr>
          <p:nvPr>
            <p:ph type="sldNum" sz="quarter" idx="12"/>
          </p:nvPr>
        </p:nvSpPr>
        <p:spPr/>
        <p:txBody>
          <a:bodyPr/>
          <a:lstStyle/>
          <a:p>
            <a:fld id="{AE9AA418-31C0-4962-A10F-51CF1A0E2EA4}" type="slidenum">
              <a:rPr lang="es-MX" smtClean="0"/>
              <a:pPr/>
              <a:t>‹Nº›</a:t>
            </a:fld>
            <a:endParaRPr lang="es-MX"/>
          </a:p>
        </p:txBody>
      </p:sp>
    </p:spTree>
    <p:extLst>
      <p:ext uri="{BB962C8B-B14F-4D97-AF65-F5344CB8AC3E}">
        <p14:creationId xmlns:p14="http://schemas.microsoft.com/office/powerpoint/2010/main" val="83286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A7C1-7F5E-43C5-B7FE-59498262A5FE}" type="datetime1">
              <a:rPr lang="es-MX" smtClean="0"/>
              <a:pPr/>
              <a:t>17/11/2016</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smtClean="0"/>
              <a:t>vf</a:t>
            </a:r>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AA418-31C0-4962-A10F-51CF1A0E2EA4}" type="slidenum">
              <a:rPr lang="es-MX" smtClean="0"/>
              <a:pPr/>
              <a:t>‹Nº›</a:t>
            </a:fld>
            <a:endParaRPr lang="es-MX"/>
          </a:p>
        </p:txBody>
      </p:sp>
    </p:spTree>
    <p:extLst>
      <p:ext uri="{BB962C8B-B14F-4D97-AF65-F5344CB8AC3E}">
        <p14:creationId xmlns:p14="http://schemas.microsoft.com/office/powerpoint/2010/main" val="3764605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1CF3B5-F9EC-4328-B116-526ECDA8365A}" type="datetime1">
              <a:rPr lang="es-MX" smtClean="0">
                <a:solidFill>
                  <a:prstClr val="black">
                    <a:tint val="75000"/>
                  </a:prstClr>
                </a:solidFill>
              </a:rPr>
              <a:pPr/>
              <a:t>17/11/2016</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BDF363-3AF8-354C-AA4B-4B342D27EDE1}"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141706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2.xml"/><Relationship Id="rId7" Type="http://schemas.openxmlformats.org/officeDocument/2006/relationships/image" Target="../media/image4.png"/><Relationship Id="rId12"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7.png"/><Relationship Id="rId5" Type="http://schemas.openxmlformats.org/officeDocument/2006/relationships/diagramColors" Target="../diagrams/colors2.xml"/><Relationship Id="rId10" Type="http://schemas.openxmlformats.org/officeDocument/2006/relationships/image" Target="../media/image16.png"/><Relationship Id="rId4" Type="http://schemas.openxmlformats.org/officeDocument/2006/relationships/diagramQuickStyle" Target="../diagrams/quickStyle2.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3">
            <a:duotone>
              <a:schemeClr val="accent3">
                <a:shade val="45000"/>
                <a:satMod val="135000"/>
              </a:schemeClr>
              <a:prstClr val="white"/>
            </a:duotone>
          </a:blip>
          <a:stretch>
            <a:fillRect/>
          </a:stretch>
        </p:blipFill>
        <p:spPr>
          <a:xfrm>
            <a:off x="737755" y="1102164"/>
            <a:ext cx="7564581" cy="5594979"/>
          </a:xfrm>
          <a:prstGeom prst="rect">
            <a:avLst/>
          </a:prstGeom>
        </p:spPr>
      </p:pic>
      <p:sp>
        <p:nvSpPr>
          <p:cNvPr id="17" name="Subtítulo 2"/>
          <p:cNvSpPr txBox="1">
            <a:spLocks/>
          </p:cNvSpPr>
          <p:nvPr/>
        </p:nvSpPr>
        <p:spPr>
          <a:xfrm>
            <a:off x="228600" y="3162300"/>
            <a:ext cx="8286750" cy="34928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s-MX" sz="3200" b="1" dirty="0" smtClean="0">
                <a:solidFill>
                  <a:sysClr val="windowText" lastClr="000000"/>
                </a:solidFill>
                <a:latin typeface="Calibri" panose="020F0502020204030204" pitchFamily="34" charset="0"/>
              </a:rPr>
              <a:t>LI REUNIÓN ORDINARIA DE LA</a:t>
            </a:r>
          </a:p>
          <a:p>
            <a:pPr>
              <a:defRPr/>
            </a:pPr>
            <a:r>
              <a:rPr lang="es-MX" sz="3200" b="1" dirty="0" smtClean="0">
                <a:solidFill>
                  <a:sysClr val="windowText" lastClr="000000"/>
                </a:solidFill>
                <a:latin typeface="Calibri" panose="020F0502020204030204" pitchFamily="34" charset="0"/>
              </a:rPr>
              <a:t>CONFERENCIA NACIONAL DE GOBERNADORES</a:t>
            </a:r>
          </a:p>
          <a:p>
            <a:pPr>
              <a:defRPr/>
            </a:pPr>
            <a:endParaRPr lang="es-MX" sz="3200" b="1" dirty="0" smtClean="0">
              <a:solidFill>
                <a:sysClr val="windowText" lastClr="000000"/>
              </a:solidFill>
              <a:latin typeface="Calibri" panose="020F0502020204030204" pitchFamily="34" charset="0"/>
            </a:endParaRPr>
          </a:p>
          <a:p>
            <a:pPr>
              <a:defRPr/>
            </a:pPr>
            <a:r>
              <a:rPr lang="es-MX" b="1" dirty="0" smtClean="0">
                <a:solidFill>
                  <a:sysClr val="windowText" lastClr="000000"/>
                </a:solidFill>
                <a:latin typeface="Calibri" panose="020F0502020204030204" pitchFamily="34" charset="0"/>
              </a:rPr>
              <a:t>INCLUSIÓN SOCIAL DE LAS PERSONAS CON DISCAPACIDAD</a:t>
            </a:r>
          </a:p>
          <a:p>
            <a:pPr>
              <a:defRPr/>
            </a:pPr>
            <a:r>
              <a:rPr lang="es-MX" sz="3200" b="1" dirty="0" smtClean="0">
                <a:solidFill>
                  <a:sysClr val="windowText" lastClr="000000"/>
                </a:solidFill>
                <a:latin typeface="Calibri" panose="020F0502020204030204" pitchFamily="34" charset="0"/>
              </a:rPr>
              <a:t>CONADIS</a:t>
            </a:r>
            <a:endParaRPr lang="es-MX" sz="3200" b="1" dirty="0">
              <a:solidFill>
                <a:sysClr val="windowText" lastClr="000000"/>
              </a:solidFill>
              <a:latin typeface="Calibri" panose="020F0502020204030204" pitchFamily="34" charset="0"/>
            </a:endParaRPr>
          </a:p>
        </p:txBody>
      </p:sp>
      <p:pic>
        <p:nvPicPr>
          <p:cNvPr id="18" name="Picture 4" descr="http://www.libreacceso.org/nueva/wp-content/uploads/2013/03/20141120_Ligas_Logo_conad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653" y="110463"/>
            <a:ext cx="6006183" cy="1105913"/>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a:xfrm>
            <a:off x="315686" y="6356351"/>
            <a:ext cx="8199664" cy="365125"/>
          </a:xfrm>
        </p:spPr>
        <p:txBody>
          <a:bodyPr/>
          <a:lstStyle/>
          <a:p>
            <a:r>
              <a:rPr lang="es-MX" dirty="0" smtClean="0"/>
              <a:t>V5                                                                                                                                                                                                                             </a:t>
            </a:r>
            <a:fld id="{AE9AA418-31C0-4962-A10F-51CF1A0E2EA4}" type="slidenum">
              <a:rPr lang="es-MX" smtClean="0"/>
              <a:pPr/>
              <a:t>1</a:t>
            </a:fld>
            <a:endParaRPr lang="es-MX" dirty="0"/>
          </a:p>
        </p:txBody>
      </p:sp>
    </p:spTree>
    <p:extLst>
      <p:ext uri="{BB962C8B-B14F-4D97-AF65-F5344CB8AC3E}">
        <p14:creationId xmlns:p14="http://schemas.microsoft.com/office/powerpoint/2010/main" val="169533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ítulo 1"/>
          <p:cNvSpPr txBox="1">
            <a:spLocks/>
          </p:cNvSpPr>
          <p:nvPr/>
        </p:nvSpPr>
        <p:spPr>
          <a:xfrm>
            <a:off x="127888" y="87421"/>
            <a:ext cx="8861717" cy="503394"/>
          </a:xfrm>
          <a:prstGeom prst="rect">
            <a:avLst/>
          </a:prstGeom>
          <a:gradFill flip="none" rotWithShape="1">
            <a:gsLst>
              <a:gs pos="0">
                <a:srgbClr val="669E40"/>
              </a:gs>
              <a:gs pos="50000">
                <a:srgbClr val="BBDBA5"/>
              </a:gs>
              <a:gs pos="100000">
                <a:srgbClr val="E4F1DB"/>
              </a:gs>
            </a:gsLst>
            <a:path path="circle">
              <a:fillToRect l="50000" t="50000" r="50000" b="50000"/>
            </a:path>
            <a:tileRect/>
          </a:gradFill>
          <a:ln>
            <a:solidFill>
              <a:srgbClr val="669E4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MX" sz="2200" i="1" dirty="0">
              <a:solidFill>
                <a:prstClr val="white"/>
              </a:solidFill>
            </a:endParaRPr>
          </a:p>
        </p:txBody>
      </p:sp>
      <p:sp>
        <p:nvSpPr>
          <p:cNvPr id="11" name="1 Título"/>
          <p:cNvSpPr txBox="1">
            <a:spLocks/>
          </p:cNvSpPr>
          <p:nvPr/>
        </p:nvSpPr>
        <p:spPr>
          <a:xfrm>
            <a:off x="3034144" y="5550"/>
            <a:ext cx="5955461" cy="663603"/>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MX" sz="1800" b="1" dirty="0" smtClean="0">
                <a:solidFill>
                  <a:srgbClr val="E7E6E6">
                    <a:lumMod val="10000"/>
                  </a:srgbClr>
                </a:solidFill>
                <a:latin typeface="Calibri" panose="020F0502020204030204" pitchFamily="34" charset="0"/>
              </a:rPr>
              <a:t>Agenda 2030</a:t>
            </a:r>
            <a:endParaRPr lang="es-MX" sz="1800" b="1" dirty="0">
              <a:solidFill>
                <a:srgbClr val="E7E6E6">
                  <a:lumMod val="10000"/>
                </a:srgbClr>
              </a:solidFill>
              <a:latin typeface="Calibri" panose="020F0502020204030204" pitchFamily="34" charset="0"/>
            </a:endParaRPr>
          </a:p>
        </p:txBody>
      </p:sp>
      <p:pic>
        <p:nvPicPr>
          <p:cNvPr id="12" name="Imagen 11"/>
          <p:cNvPicPr>
            <a:picLocks noChangeAspect="1"/>
          </p:cNvPicPr>
          <p:nvPr/>
        </p:nvPicPr>
        <p:blipFill>
          <a:blip r:embed="rId2"/>
          <a:stretch>
            <a:fillRect/>
          </a:stretch>
        </p:blipFill>
        <p:spPr>
          <a:xfrm>
            <a:off x="229032" y="142640"/>
            <a:ext cx="2088140" cy="385829"/>
          </a:xfrm>
          <a:prstGeom prst="rect">
            <a:avLst/>
          </a:prstGeom>
        </p:spPr>
      </p:pic>
      <p:sp>
        <p:nvSpPr>
          <p:cNvPr id="15" name="Rectángulo 2"/>
          <p:cNvSpPr>
            <a:spLocks noChangeArrowheads="1"/>
          </p:cNvSpPr>
          <p:nvPr/>
        </p:nvSpPr>
        <p:spPr bwMode="auto">
          <a:xfrm>
            <a:off x="611316" y="1183520"/>
            <a:ext cx="7979451"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s-MX" altLang="es-MX" sz="2400" dirty="0" smtClean="0">
                <a:solidFill>
                  <a:prstClr val="black"/>
                </a:solidFill>
                <a:latin typeface="Calibri" panose="020F0502020204030204"/>
              </a:rPr>
              <a:t>Por lo que el camino será refrendar </a:t>
            </a:r>
            <a:r>
              <a:rPr lang="es-MX" altLang="es-MX" sz="2400" dirty="0">
                <a:solidFill>
                  <a:prstClr val="black"/>
                </a:solidFill>
                <a:latin typeface="Calibri" panose="020F0502020204030204"/>
              </a:rPr>
              <a:t>el compromiso del Estado mexicano en sus más altas </a:t>
            </a:r>
            <a:r>
              <a:rPr lang="es-MX" altLang="es-MX" sz="2400" dirty="0" smtClean="0">
                <a:solidFill>
                  <a:prstClr val="black"/>
                </a:solidFill>
                <a:latin typeface="Calibri" panose="020F0502020204030204"/>
              </a:rPr>
              <a:t>esferas con </a:t>
            </a:r>
            <a:r>
              <a:rPr lang="es-MX" altLang="es-MX" sz="2400" dirty="0">
                <a:solidFill>
                  <a:prstClr val="black"/>
                </a:solidFill>
                <a:latin typeface="Calibri" panose="020F0502020204030204"/>
              </a:rPr>
              <a:t>la creación de la </a:t>
            </a:r>
            <a:r>
              <a:rPr lang="es-MX" altLang="es-MX" sz="2400" b="1" dirty="0">
                <a:solidFill>
                  <a:prstClr val="black"/>
                </a:solidFill>
                <a:latin typeface="Calibri" panose="020F0502020204030204"/>
              </a:rPr>
              <a:t>COMISIÓN PARA EL DESARROLLO Y LA INCLUSIÓN DE LAS PERSONAS CON DISCAPACIDAD </a:t>
            </a:r>
            <a:r>
              <a:rPr lang="es-MX" altLang="es-MX" sz="2400" dirty="0" smtClean="0">
                <a:solidFill>
                  <a:prstClr val="black"/>
                </a:solidFill>
                <a:latin typeface="Calibri" panose="020F0502020204030204"/>
              </a:rPr>
              <a:t>en el seno de </a:t>
            </a:r>
            <a:r>
              <a:rPr lang="es-MX" altLang="es-MX" sz="2400" dirty="0">
                <a:solidFill>
                  <a:prstClr val="black"/>
                </a:solidFill>
                <a:latin typeface="Calibri" panose="020F0502020204030204"/>
              </a:rPr>
              <a:t>la </a:t>
            </a:r>
            <a:r>
              <a:rPr lang="es-MX" altLang="es-MX" sz="2400" b="1" dirty="0" smtClean="0">
                <a:solidFill>
                  <a:prstClr val="black"/>
                </a:solidFill>
                <a:latin typeface="Calibri" panose="020F0502020204030204"/>
              </a:rPr>
              <a:t>CONAGO</a:t>
            </a:r>
            <a:r>
              <a:rPr lang="es-MX" altLang="es-MX" sz="2400" dirty="0" smtClean="0">
                <a:solidFill>
                  <a:prstClr val="black"/>
                </a:solidFill>
                <a:latin typeface="Calibri" panose="020F0502020204030204"/>
              </a:rPr>
              <a:t>, </a:t>
            </a:r>
            <a:r>
              <a:rPr lang="es-MX" altLang="es-MX" sz="2400" dirty="0">
                <a:solidFill>
                  <a:prstClr val="black"/>
                </a:solidFill>
                <a:latin typeface="Calibri" panose="020F0502020204030204"/>
              </a:rPr>
              <a:t>para con ello </a:t>
            </a:r>
            <a:r>
              <a:rPr lang="es-MX" altLang="es-MX" sz="2400" dirty="0" smtClean="0">
                <a:solidFill>
                  <a:prstClr val="black"/>
                </a:solidFill>
                <a:latin typeface="Calibri" panose="020F0502020204030204"/>
              </a:rPr>
              <a:t>cumplir </a:t>
            </a:r>
            <a:r>
              <a:rPr lang="es-MX" altLang="es-MX" sz="2400" dirty="0">
                <a:solidFill>
                  <a:prstClr val="black"/>
                </a:solidFill>
                <a:latin typeface="Calibri" panose="020F0502020204030204"/>
              </a:rPr>
              <a:t>con los compromisos nacionales e </a:t>
            </a:r>
            <a:r>
              <a:rPr lang="es-MX" altLang="es-MX" sz="2400" dirty="0" smtClean="0">
                <a:solidFill>
                  <a:prstClr val="black"/>
                </a:solidFill>
                <a:latin typeface="Calibri" panose="020F0502020204030204"/>
              </a:rPr>
              <a:t>internacionales y con </a:t>
            </a:r>
            <a:r>
              <a:rPr lang="es-MX" altLang="es-MX" sz="2400" dirty="0">
                <a:solidFill>
                  <a:prstClr val="black"/>
                </a:solidFill>
                <a:latin typeface="Calibri" panose="020F0502020204030204"/>
              </a:rPr>
              <a:t>la obligación que tenemos </a:t>
            </a:r>
            <a:r>
              <a:rPr lang="es-MX" altLang="es-MX" sz="2400" dirty="0" smtClean="0">
                <a:solidFill>
                  <a:prstClr val="black"/>
                </a:solidFill>
                <a:latin typeface="Calibri" panose="020F0502020204030204"/>
              </a:rPr>
              <a:t>hacia las </a:t>
            </a:r>
            <a:r>
              <a:rPr lang="es-MX" altLang="es-MX" sz="2400" dirty="0">
                <a:solidFill>
                  <a:prstClr val="black"/>
                </a:solidFill>
                <a:latin typeface="Calibri" panose="020F0502020204030204"/>
              </a:rPr>
              <a:t>personas con discapacidad</a:t>
            </a:r>
            <a:r>
              <a:rPr lang="es-MX" altLang="es-MX" sz="2400" dirty="0" smtClean="0">
                <a:solidFill>
                  <a:prstClr val="black"/>
                </a:solidFill>
                <a:latin typeface="Calibri" panose="020F0502020204030204"/>
              </a:rPr>
              <a:t>.</a:t>
            </a:r>
          </a:p>
          <a:p>
            <a:pPr algn="just">
              <a:lnSpc>
                <a:spcPct val="150000"/>
              </a:lnSpc>
            </a:pPr>
            <a:endParaRPr lang="es-MX" altLang="es-MX" dirty="0">
              <a:solidFill>
                <a:prstClr val="black"/>
              </a:solidFill>
              <a:latin typeface="Calibri" panose="020F0502020204030204"/>
            </a:endParaRPr>
          </a:p>
          <a:p>
            <a:pPr algn="r">
              <a:lnSpc>
                <a:spcPct val="150000"/>
              </a:lnSpc>
            </a:pPr>
            <a:r>
              <a:rPr lang="es-MX" altLang="es-MX" sz="2800" b="1" dirty="0" smtClean="0">
                <a:solidFill>
                  <a:prstClr val="black"/>
                </a:solidFill>
                <a:latin typeface="Calibri" panose="020F0502020204030204"/>
              </a:rPr>
              <a:t>MUCHAS GRACIAS</a:t>
            </a:r>
            <a:endParaRPr lang="es-MX" altLang="es-MX" sz="2800" b="1" dirty="0">
              <a:solidFill>
                <a:prstClr val="black"/>
              </a:solidFill>
              <a:latin typeface="Calibri" panose="020F0502020204030204"/>
            </a:endParaRPr>
          </a:p>
        </p:txBody>
      </p:sp>
      <p:sp>
        <p:nvSpPr>
          <p:cNvPr id="17" name="Marcador de número de diapositiva 3"/>
          <p:cNvSpPr txBox="1">
            <a:spLocks/>
          </p:cNvSpPr>
          <p:nvPr/>
        </p:nvSpPr>
        <p:spPr>
          <a:xfrm>
            <a:off x="6457950" y="6356351"/>
            <a:ext cx="20574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MX" dirty="0" smtClean="0">
                <a:solidFill>
                  <a:prstClr val="black">
                    <a:tint val="75000"/>
                  </a:prstClr>
                </a:solidFill>
                <a:latin typeface="Calibri"/>
              </a:rPr>
              <a:t>10</a:t>
            </a: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293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415636" y="705852"/>
            <a:ext cx="8569258" cy="369332"/>
          </a:xfrm>
          <a:prstGeom prst="rect">
            <a:avLst/>
          </a:prstGeom>
          <a:solidFill>
            <a:srgbClr val="8EC26A"/>
          </a:solidFill>
        </p:spPr>
        <p:txBody>
          <a:bodyPr wrap="square" rtlCol="0">
            <a:spAutoFit/>
          </a:bodyPr>
          <a:lstStyle/>
          <a:p>
            <a:r>
              <a:rPr lang="es-MX" b="1" dirty="0">
                <a:solidFill>
                  <a:schemeClr val="bg1"/>
                </a:solidFill>
              </a:rPr>
              <a:t>Datos de la Organización Mundial de la Salud</a:t>
            </a:r>
          </a:p>
        </p:txBody>
      </p:sp>
      <p:sp>
        <p:nvSpPr>
          <p:cNvPr id="20" name="Título 1"/>
          <p:cNvSpPr txBox="1">
            <a:spLocks/>
          </p:cNvSpPr>
          <p:nvPr/>
        </p:nvSpPr>
        <p:spPr>
          <a:xfrm>
            <a:off x="415636" y="81967"/>
            <a:ext cx="8569258" cy="503394"/>
          </a:xfrm>
          <a:prstGeom prst="rect">
            <a:avLst/>
          </a:prstGeom>
          <a:solidFill>
            <a:srgbClr val="669E40"/>
          </a:solid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400" b="1" dirty="0">
                <a:solidFill>
                  <a:schemeClr val="bg1"/>
                </a:solidFill>
              </a:rPr>
              <a:t>La Discapacidad en el mundo</a:t>
            </a:r>
            <a:endParaRPr lang="es-MX" sz="2400" i="1" dirty="0">
              <a:solidFill>
                <a:schemeClr val="bg1"/>
              </a:solidFill>
            </a:endParaRPr>
          </a:p>
        </p:txBody>
      </p:sp>
      <p:sp>
        <p:nvSpPr>
          <p:cNvPr id="3" name="Rectángulo 2"/>
          <p:cNvSpPr/>
          <p:nvPr/>
        </p:nvSpPr>
        <p:spPr>
          <a:xfrm>
            <a:off x="415635" y="1251713"/>
            <a:ext cx="2032597" cy="1707669"/>
          </a:xfrm>
          <a:prstGeom prst="rect">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10000"/>
                  </a:schemeClr>
                </a:solidFill>
                <a:latin typeface="Calibri" panose="020F0502020204030204" pitchFamily="34" charset="0"/>
              </a:rPr>
              <a:t>15% de la población mundial vive con algún tipo de </a:t>
            </a:r>
            <a:r>
              <a:rPr lang="es-MX" b="1" dirty="0" smtClean="0">
                <a:solidFill>
                  <a:schemeClr val="bg2">
                    <a:lumMod val="10000"/>
                  </a:schemeClr>
                </a:solidFill>
                <a:latin typeface="Calibri" panose="020F0502020204030204" pitchFamily="34" charset="0"/>
              </a:rPr>
              <a:t>discapacidad</a:t>
            </a:r>
            <a:endParaRPr lang="es-MX" b="1" dirty="0">
              <a:solidFill>
                <a:schemeClr val="bg2">
                  <a:lumMod val="10000"/>
                </a:schemeClr>
              </a:solidFill>
              <a:latin typeface="Calibri" panose="020F0502020204030204" pitchFamily="34" charset="0"/>
            </a:endParaRPr>
          </a:p>
        </p:txBody>
      </p:sp>
      <p:sp>
        <p:nvSpPr>
          <p:cNvPr id="21" name="Rectángulo 20"/>
          <p:cNvSpPr/>
          <p:nvPr/>
        </p:nvSpPr>
        <p:spPr>
          <a:xfrm>
            <a:off x="2593568" y="1239975"/>
            <a:ext cx="1944468" cy="1707669"/>
          </a:xfrm>
          <a:prstGeom prst="rect">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10000"/>
                  </a:schemeClr>
                </a:solidFill>
                <a:latin typeface="Calibri" panose="020F0502020204030204" pitchFamily="34" charset="0"/>
              </a:rPr>
              <a:t>La discapacidad afecta de manera desproporcionada a las poblaciones vulnerables</a:t>
            </a:r>
            <a:endParaRPr lang="es-MX" dirty="0">
              <a:solidFill>
                <a:schemeClr val="bg2">
                  <a:lumMod val="10000"/>
                </a:schemeClr>
              </a:solidFill>
              <a:latin typeface="Calibri" panose="020F0502020204030204" pitchFamily="34" charset="0"/>
            </a:endParaRPr>
          </a:p>
        </p:txBody>
      </p:sp>
      <p:sp>
        <p:nvSpPr>
          <p:cNvPr id="28" name="Rectángulo 27"/>
          <p:cNvSpPr/>
          <p:nvPr/>
        </p:nvSpPr>
        <p:spPr>
          <a:xfrm>
            <a:off x="4700264" y="1251713"/>
            <a:ext cx="2025001" cy="1707669"/>
          </a:xfrm>
          <a:prstGeom prst="rect">
            <a:avLst/>
          </a:prstGeom>
          <a:solidFill>
            <a:schemeClr val="accent5">
              <a:lumMod val="20000"/>
              <a:lumOff val="80000"/>
            </a:schemeClr>
          </a:soli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10000"/>
                  </a:schemeClr>
                </a:solidFill>
                <a:latin typeface="Calibri" panose="020F0502020204030204" pitchFamily="34" charset="0"/>
              </a:rPr>
              <a:t>Los niños y niñas con discapacidad tienen menos probabilidades de tener </a:t>
            </a:r>
            <a:r>
              <a:rPr lang="es-MX" b="1" dirty="0" smtClean="0">
                <a:solidFill>
                  <a:schemeClr val="bg2">
                    <a:lumMod val="10000"/>
                  </a:schemeClr>
                </a:solidFill>
                <a:latin typeface="Calibri" panose="020F0502020204030204" pitchFamily="34" charset="0"/>
              </a:rPr>
              <a:t>educación</a:t>
            </a:r>
            <a:endParaRPr lang="es-MX" b="1" dirty="0">
              <a:solidFill>
                <a:schemeClr val="bg2">
                  <a:lumMod val="10000"/>
                </a:schemeClr>
              </a:solidFill>
              <a:latin typeface="Calibri" panose="020F0502020204030204" pitchFamily="34" charset="0"/>
            </a:endParaRPr>
          </a:p>
        </p:txBody>
      </p:sp>
      <p:sp>
        <p:nvSpPr>
          <p:cNvPr id="29" name="Rectángulo 28"/>
          <p:cNvSpPr/>
          <p:nvPr/>
        </p:nvSpPr>
        <p:spPr>
          <a:xfrm>
            <a:off x="6916994" y="1257316"/>
            <a:ext cx="2067900" cy="1702066"/>
          </a:xfrm>
          <a:prstGeom prst="rect">
            <a:avLst/>
          </a:prstGeom>
          <a:solidFill>
            <a:schemeClr val="accent5">
              <a:lumMod val="20000"/>
              <a:lumOff val="80000"/>
            </a:schemeClr>
          </a:solidFill>
          <a:ln w="381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10000"/>
                  </a:schemeClr>
                </a:solidFill>
                <a:latin typeface="Calibri" panose="020F0502020204030204" pitchFamily="34" charset="0"/>
              </a:rPr>
              <a:t>Las personas con discapacidad tienen menos oportunidades laborales</a:t>
            </a:r>
          </a:p>
        </p:txBody>
      </p:sp>
      <p:sp>
        <p:nvSpPr>
          <p:cNvPr id="4" name="Rectángulo redondeado 3"/>
          <p:cNvSpPr/>
          <p:nvPr/>
        </p:nvSpPr>
        <p:spPr>
          <a:xfrm>
            <a:off x="415636" y="3126073"/>
            <a:ext cx="8299094" cy="3709301"/>
          </a:xfrm>
          <a:prstGeom prst="roundRect">
            <a:avLst/>
          </a:prstGeom>
          <a:solidFill>
            <a:srgbClr val="669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600" dirty="0"/>
              <a:t>A nivel mundial:</a:t>
            </a:r>
          </a:p>
          <a:p>
            <a:pPr marL="285750" indent="-285750">
              <a:buFont typeface="Wingdings" panose="05000000000000000000" pitchFamily="2" charset="2"/>
              <a:buChar char="ü"/>
            </a:pPr>
            <a:r>
              <a:rPr lang="es-MX" sz="2600" dirty="0"/>
              <a:t>Más de mil millones de personas con discapacidad</a:t>
            </a:r>
          </a:p>
          <a:p>
            <a:pPr marL="285750" indent="-285750">
              <a:buFont typeface="Wingdings" panose="05000000000000000000" pitchFamily="2" charset="2"/>
              <a:buChar char="ü"/>
            </a:pPr>
            <a:r>
              <a:rPr lang="es-MX" sz="2600" dirty="0"/>
              <a:t>El 80% de las personas con discapacidad viven en pobreza</a:t>
            </a:r>
          </a:p>
          <a:p>
            <a:pPr marL="285750" indent="-285750">
              <a:buFont typeface="Wingdings" panose="05000000000000000000" pitchFamily="2" charset="2"/>
              <a:buChar char="ü"/>
            </a:pPr>
            <a:r>
              <a:rPr lang="es-MX" sz="2600" dirty="0"/>
              <a:t>El rezago educativo varía del 10 al 60%</a:t>
            </a:r>
          </a:p>
          <a:p>
            <a:pPr marL="285750" indent="-285750">
              <a:buFont typeface="Wingdings" panose="05000000000000000000" pitchFamily="2" charset="2"/>
              <a:buChar char="ü"/>
            </a:pPr>
            <a:r>
              <a:rPr lang="es-MX" sz="2600" dirty="0"/>
              <a:t>El porcentaje de hombres con discapacidad empleados es de 53%,  de mujeres es el 30</a:t>
            </a:r>
            <a:r>
              <a:rPr lang="es-MX" sz="2600" dirty="0" smtClean="0"/>
              <a:t>%</a:t>
            </a:r>
            <a:endParaRPr lang="es-MX" sz="2600" dirty="0"/>
          </a:p>
        </p:txBody>
      </p:sp>
      <p:sp>
        <p:nvSpPr>
          <p:cNvPr id="5" name="Marcador de número de diapositiva 4"/>
          <p:cNvSpPr>
            <a:spLocks noGrp="1"/>
          </p:cNvSpPr>
          <p:nvPr>
            <p:ph type="sldNum" sz="quarter" idx="12"/>
          </p:nvPr>
        </p:nvSpPr>
        <p:spPr/>
        <p:txBody>
          <a:bodyPr/>
          <a:lstStyle/>
          <a:p>
            <a:fld id="{AE9AA418-31C0-4962-A10F-51CF1A0E2EA4}" type="slidenum">
              <a:rPr lang="es-MX" smtClean="0"/>
              <a:pPr/>
              <a:t>2</a:t>
            </a:fld>
            <a:endParaRPr lang="es-MX"/>
          </a:p>
        </p:txBody>
      </p:sp>
    </p:spTree>
    <p:extLst>
      <p:ext uri="{BB962C8B-B14F-4D97-AF65-F5344CB8AC3E}">
        <p14:creationId xmlns:p14="http://schemas.microsoft.com/office/powerpoint/2010/main" val="380795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clrChange>
              <a:clrFrom>
                <a:srgbClr val="FEFEFE"/>
              </a:clrFrom>
              <a:clrTo>
                <a:srgbClr val="FEFEFE">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92024" y="449580"/>
            <a:ext cx="8759952" cy="5958840"/>
          </a:xfrm>
          <a:prstGeom prst="rect">
            <a:avLst/>
          </a:prstGeom>
        </p:spPr>
      </p:pic>
      <p:sp>
        <p:nvSpPr>
          <p:cNvPr id="13" name="12 CuadroTexto"/>
          <p:cNvSpPr txBox="1"/>
          <p:nvPr/>
        </p:nvSpPr>
        <p:spPr>
          <a:xfrm>
            <a:off x="112297" y="705852"/>
            <a:ext cx="8882479" cy="369332"/>
          </a:xfrm>
          <a:prstGeom prst="rect">
            <a:avLst/>
          </a:prstGeom>
          <a:solidFill>
            <a:srgbClr val="009ED6"/>
          </a:solidFill>
        </p:spPr>
        <p:txBody>
          <a:bodyPr wrap="square" rtlCol="0">
            <a:spAutoFit/>
          </a:bodyPr>
          <a:lstStyle/>
          <a:p>
            <a:r>
              <a:rPr lang="es-MX" b="1" dirty="0">
                <a:solidFill>
                  <a:schemeClr val="bg1"/>
                </a:solidFill>
              </a:rPr>
              <a:t>Datos de la Encuesta Nacional de Dinámica Demográfica (ENADID) </a:t>
            </a:r>
            <a:r>
              <a:rPr lang="es-MX" b="1" dirty="0" smtClean="0">
                <a:solidFill>
                  <a:schemeClr val="bg1"/>
                </a:solidFill>
              </a:rPr>
              <a:t>2014</a:t>
            </a:r>
            <a:endParaRPr lang="es-MX" b="1" dirty="0">
              <a:solidFill>
                <a:schemeClr val="bg1"/>
              </a:solidFill>
            </a:endParaRPr>
          </a:p>
        </p:txBody>
      </p:sp>
      <p:sp>
        <p:nvSpPr>
          <p:cNvPr id="20" name="Título 1"/>
          <p:cNvSpPr txBox="1">
            <a:spLocks/>
          </p:cNvSpPr>
          <p:nvPr/>
        </p:nvSpPr>
        <p:spPr>
          <a:xfrm>
            <a:off x="158536" y="81967"/>
            <a:ext cx="8836238" cy="503394"/>
          </a:xfrm>
          <a:prstGeom prst="rect">
            <a:avLst/>
          </a:prstGeom>
          <a:solidFill>
            <a:srgbClr val="0070C0"/>
          </a:solid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400" b="1" dirty="0">
                <a:solidFill>
                  <a:schemeClr val="bg1"/>
                </a:solidFill>
              </a:rPr>
              <a:t>La Discapacidad en México</a:t>
            </a:r>
            <a:endParaRPr lang="es-MX" sz="2400" i="1" dirty="0">
              <a:solidFill>
                <a:schemeClr val="bg1"/>
              </a:solidFill>
            </a:endParaRPr>
          </a:p>
        </p:txBody>
      </p:sp>
      <p:sp>
        <p:nvSpPr>
          <p:cNvPr id="3" name="Rectángulo 2"/>
          <p:cNvSpPr/>
          <p:nvPr/>
        </p:nvSpPr>
        <p:spPr>
          <a:xfrm>
            <a:off x="158536" y="1244750"/>
            <a:ext cx="2171396" cy="1703951"/>
          </a:xfrm>
          <a:prstGeom prst="rect">
            <a:avLst/>
          </a:prstGeom>
          <a:solidFill>
            <a:schemeClr val="accent1">
              <a:lumMod val="20000"/>
              <a:lumOff val="80000"/>
            </a:schemeClr>
          </a:solidFill>
          <a:ln w="38100">
            <a:solidFill>
              <a:srgbClr val="009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10000"/>
                  </a:schemeClr>
                </a:solidFill>
                <a:latin typeface="Calibri" panose="020F0502020204030204" pitchFamily="34" charset="0"/>
              </a:rPr>
              <a:t>6% de la población en México vive con algún tipo de </a:t>
            </a:r>
            <a:r>
              <a:rPr lang="es-MX" b="1" dirty="0" smtClean="0">
                <a:solidFill>
                  <a:schemeClr val="bg2">
                    <a:lumMod val="10000"/>
                  </a:schemeClr>
                </a:solidFill>
                <a:latin typeface="Calibri" panose="020F0502020204030204" pitchFamily="34" charset="0"/>
              </a:rPr>
              <a:t>discapacidad</a:t>
            </a:r>
            <a:endParaRPr lang="es-MX" b="1" dirty="0">
              <a:solidFill>
                <a:schemeClr val="bg2">
                  <a:lumMod val="10000"/>
                </a:schemeClr>
              </a:solidFill>
              <a:latin typeface="Calibri" panose="020F0502020204030204" pitchFamily="34" charset="0"/>
            </a:endParaRPr>
          </a:p>
        </p:txBody>
      </p:sp>
      <p:sp>
        <p:nvSpPr>
          <p:cNvPr id="21" name="Rectángulo 20"/>
          <p:cNvSpPr/>
          <p:nvPr/>
        </p:nvSpPr>
        <p:spPr>
          <a:xfrm>
            <a:off x="2459561" y="1237275"/>
            <a:ext cx="2049731" cy="1697185"/>
          </a:xfrm>
          <a:prstGeom prst="rect">
            <a:avLst/>
          </a:prstGeom>
          <a:solidFill>
            <a:schemeClr val="accent1">
              <a:lumMod val="20000"/>
              <a:lumOff val="80000"/>
            </a:schemeClr>
          </a:solidFill>
          <a:ln w="38100">
            <a:solidFill>
              <a:srgbClr val="009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10000"/>
                  </a:schemeClr>
                </a:solidFill>
                <a:latin typeface="Calibri" panose="020F0502020204030204" pitchFamily="34" charset="0"/>
              </a:rPr>
              <a:t>La discapacidad afecta de manera desproporcionada a las poblaciones vulnerables</a:t>
            </a:r>
            <a:endParaRPr lang="es-MX" dirty="0">
              <a:solidFill>
                <a:schemeClr val="bg2">
                  <a:lumMod val="10000"/>
                </a:schemeClr>
              </a:solidFill>
              <a:latin typeface="Calibri" panose="020F0502020204030204" pitchFamily="34" charset="0"/>
            </a:endParaRPr>
          </a:p>
        </p:txBody>
      </p:sp>
      <p:sp>
        <p:nvSpPr>
          <p:cNvPr id="28" name="Rectángulo 27"/>
          <p:cNvSpPr/>
          <p:nvPr/>
        </p:nvSpPr>
        <p:spPr>
          <a:xfrm>
            <a:off x="4660490" y="1237275"/>
            <a:ext cx="2079522" cy="1697185"/>
          </a:xfrm>
          <a:prstGeom prst="rect">
            <a:avLst/>
          </a:prstGeom>
          <a:solidFill>
            <a:schemeClr val="accent1">
              <a:lumMod val="20000"/>
              <a:lumOff val="80000"/>
            </a:schemeClr>
          </a:solidFill>
          <a:ln w="38100">
            <a:solidFill>
              <a:srgbClr val="009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10000"/>
                  </a:schemeClr>
                </a:solidFill>
                <a:latin typeface="Calibri" panose="020F0502020204030204" pitchFamily="34" charset="0"/>
              </a:rPr>
              <a:t>Los niños y niñas con discapacidad tienen menos probabilidades de tener </a:t>
            </a:r>
            <a:r>
              <a:rPr lang="es-MX" b="1" dirty="0" smtClean="0">
                <a:solidFill>
                  <a:schemeClr val="bg2">
                    <a:lumMod val="10000"/>
                  </a:schemeClr>
                </a:solidFill>
                <a:latin typeface="Calibri" panose="020F0502020204030204" pitchFamily="34" charset="0"/>
              </a:rPr>
              <a:t>educación</a:t>
            </a:r>
            <a:endParaRPr lang="es-MX" b="1" dirty="0">
              <a:solidFill>
                <a:schemeClr val="bg2">
                  <a:lumMod val="10000"/>
                </a:schemeClr>
              </a:solidFill>
              <a:latin typeface="Calibri" panose="020F0502020204030204" pitchFamily="34" charset="0"/>
            </a:endParaRPr>
          </a:p>
        </p:txBody>
      </p:sp>
      <p:sp>
        <p:nvSpPr>
          <p:cNvPr id="29" name="Rectángulo 28"/>
          <p:cNvSpPr/>
          <p:nvPr/>
        </p:nvSpPr>
        <p:spPr>
          <a:xfrm>
            <a:off x="6862886" y="1237275"/>
            <a:ext cx="2025207" cy="1697185"/>
          </a:xfrm>
          <a:prstGeom prst="rect">
            <a:avLst/>
          </a:prstGeom>
          <a:solidFill>
            <a:schemeClr val="accent1">
              <a:lumMod val="20000"/>
              <a:lumOff val="80000"/>
            </a:schemeClr>
          </a:solidFill>
          <a:ln w="38100">
            <a:solidFill>
              <a:srgbClr val="009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10000"/>
                  </a:schemeClr>
                </a:solidFill>
                <a:latin typeface="Calibri" panose="020F0502020204030204" pitchFamily="34" charset="0"/>
              </a:rPr>
              <a:t>Las personas con discapacidad tienen menos oportunidades laborales</a:t>
            </a:r>
          </a:p>
        </p:txBody>
      </p:sp>
      <p:sp>
        <p:nvSpPr>
          <p:cNvPr id="4" name="Rectángulo redondeado 3"/>
          <p:cNvSpPr/>
          <p:nvPr/>
        </p:nvSpPr>
        <p:spPr>
          <a:xfrm>
            <a:off x="158536" y="3103519"/>
            <a:ext cx="8836238" cy="368159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es-MX" sz="2400" dirty="0"/>
              <a:t>7.2 millones de personas presentan algún tipo de discapacidad</a:t>
            </a:r>
          </a:p>
          <a:p>
            <a:pPr marL="285750" indent="-285750" algn="just">
              <a:buFont typeface="Wingdings" panose="05000000000000000000" pitchFamily="2" charset="2"/>
              <a:buChar char="ü"/>
            </a:pPr>
            <a:r>
              <a:rPr lang="es-MX" sz="2400" dirty="0"/>
              <a:t>45.5% de la población con discapacidad se encuentra en situación de pobreza </a:t>
            </a:r>
          </a:p>
          <a:p>
            <a:pPr marL="285750" indent="-285750" algn="just">
              <a:buFont typeface="Wingdings" panose="05000000000000000000" pitchFamily="2" charset="2"/>
              <a:buChar char="ü"/>
            </a:pPr>
            <a:r>
              <a:rPr lang="es-MX" sz="2400" dirty="0"/>
              <a:t>De la población con discapacidad de 3 a 29 años de edad, el 46.5% asiste a la escuela</a:t>
            </a:r>
          </a:p>
          <a:p>
            <a:pPr marL="285750" indent="-285750" algn="just">
              <a:buFont typeface="Wingdings" panose="05000000000000000000" pitchFamily="2" charset="2"/>
              <a:buChar char="ü"/>
            </a:pPr>
            <a:r>
              <a:rPr lang="es-MX" sz="2400" dirty="0"/>
              <a:t>En México, el 39.1% de la población con discapacidad en edad productiva participa en actividades </a:t>
            </a:r>
            <a:r>
              <a:rPr lang="es-MX" sz="2400" dirty="0" smtClean="0"/>
              <a:t>económicas</a:t>
            </a:r>
            <a:endParaRPr lang="es-MX" sz="2400" dirty="0"/>
          </a:p>
        </p:txBody>
      </p:sp>
      <p:sp>
        <p:nvSpPr>
          <p:cNvPr id="6" name="Marcador de número de diapositiva 5"/>
          <p:cNvSpPr>
            <a:spLocks noGrp="1"/>
          </p:cNvSpPr>
          <p:nvPr>
            <p:ph type="sldNum" sz="quarter" idx="12"/>
          </p:nvPr>
        </p:nvSpPr>
        <p:spPr/>
        <p:txBody>
          <a:bodyPr/>
          <a:lstStyle/>
          <a:p>
            <a:fld id="{AE9AA418-31C0-4962-A10F-51CF1A0E2EA4}" type="slidenum">
              <a:rPr lang="es-MX" smtClean="0"/>
              <a:pPr/>
              <a:t>3</a:t>
            </a:fld>
            <a:endParaRPr lang="es-MX"/>
          </a:p>
        </p:txBody>
      </p:sp>
    </p:spTree>
    <p:extLst>
      <p:ext uri="{BB962C8B-B14F-4D97-AF65-F5344CB8AC3E}">
        <p14:creationId xmlns:p14="http://schemas.microsoft.com/office/powerpoint/2010/main" val="6560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a:xfrm>
            <a:off x="6457950" y="6279175"/>
            <a:ext cx="2057400" cy="365125"/>
          </a:xfrm>
        </p:spPr>
        <p:txBody>
          <a:bodyPr/>
          <a:lstStyle/>
          <a:p>
            <a:fld id="{AE9AA418-31C0-4962-A10F-51CF1A0E2EA4}" type="slidenum">
              <a:rPr lang="es-MX" smtClean="0"/>
              <a:pPr/>
              <a:t>4</a:t>
            </a:fld>
            <a:endParaRPr lang="es-MX"/>
          </a:p>
        </p:txBody>
      </p:sp>
      <p:sp>
        <p:nvSpPr>
          <p:cNvPr id="8" name="Título 1"/>
          <p:cNvSpPr txBox="1">
            <a:spLocks/>
          </p:cNvSpPr>
          <p:nvPr/>
        </p:nvSpPr>
        <p:spPr>
          <a:xfrm>
            <a:off x="266480" y="53118"/>
            <a:ext cx="8666018" cy="503394"/>
          </a:xfrm>
          <a:prstGeom prst="rect">
            <a:avLst/>
          </a:prstGeom>
          <a:gradFill flip="none" rotWithShape="1">
            <a:gsLst>
              <a:gs pos="0">
                <a:srgbClr val="669E40"/>
              </a:gs>
              <a:gs pos="50000">
                <a:srgbClr val="BBDBA5"/>
              </a:gs>
              <a:gs pos="100000">
                <a:srgbClr val="E4F1DB"/>
              </a:gs>
            </a:gsLst>
            <a:path path="circle">
              <a:fillToRect l="50000" t="50000" r="50000" b="50000"/>
            </a:path>
            <a:tileRect/>
          </a:gradFill>
          <a:ln>
            <a:solidFill>
              <a:srgbClr val="669E4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MX" sz="2200" i="1" dirty="0">
              <a:solidFill>
                <a:schemeClr val="bg1"/>
              </a:solidFill>
            </a:endParaRPr>
          </a:p>
        </p:txBody>
      </p:sp>
      <p:pic>
        <p:nvPicPr>
          <p:cNvPr id="9" name="Imagen 8"/>
          <p:cNvPicPr>
            <a:picLocks noChangeAspect="1"/>
          </p:cNvPicPr>
          <p:nvPr/>
        </p:nvPicPr>
        <p:blipFill>
          <a:blip r:embed="rId2"/>
          <a:stretch>
            <a:fillRect/>
          </a:stretch>
        </p:blipFill>
        <p:spPr>
          <a:xfrm>
            <a:off x="695561" y="134987"/>
            <a:ext cx="2088140" cy="385829"/>
          </a:xfrm>
          <a:prstGeom prst="rect">
            <a:avLst/>
          </a:prstGeom>
        </p:spPr>
      </p:pic>
      <p:sp>
        <p:nvSpPr>
          <p:cNvPr id="10" name="CuadroTexto 9"/>
          <p:cNvSpPr txBox="1"/>
          <p:nvPr/>
        </p:nvSpPr>
        <p:spPr>
          <a:xfrm>
            <a:off x="4527755" y="134987"/>
            <a:ext cx="4247147" cy="369332"/>
          </a:xfrm>
          <a:prstGeom prst="rect">
            <a:avLst/>
          </a:prstGeom>
          <a:noFill/>
        </p:spPr>
        <p:txBody>
          <a:bodyPr wrap="square" rtlCol="0">
            <a:spAutoFit/>
          </a:bodyPr>
          <a:lstStyle/>
          <a:p>
            <a:pPr algn="r"/>
            <a:r>
              <a:rPr lang="es-MX" b="1" dirty="0" smtClean="0">
                <a:solidFill>
                  <a:schemeClr val="bg2">
                    <a:lumMod val="10000"/>
                  </a:schemeClr>
                </a:solidFill>
                <a:latin typeface="Calibri" panose="020F0502020204030204" pitchFamily="34" charset="0"/>
              </a:rPr>
              <a:t>Distribución territorial de la discapacidad</a:t>
            </a:r>
            <a:endParaRPr lang="es-MX" dirty="0"/>
          </a:p>
        </p:txBody>
      </p:sp>
      <p:pic>
        <p:nvPicPr>
          <p:cNvPr id="2" name="Imagen 1"/>
          <p:cNvPicPr>
            <a:picLocks noChangeAspect="1"/>
          </p:cNvPicPr>
          <p:nvPr/>
        </p:nvPicPr>
        <p:blipFill rotWithShape="1">
          <a:blip r:embed="rId3"/>
          <a:srcRect l="3776" r="5312" b="7022"/>
          <a:stretch/>
        </p:blipFill>
        <p:spPr>
          <a:xfrm>
            <a:off x="70599" y="702616"/>
            <a:ext cx="6964382" cy="5759121"/>
          </a:xfrm>
          <a:prstGeom prst="rect">
            <a:avLst/>
          </a:prstGeom>
        </p:spPr>
      </p:pic>
      <p:sp>
        <p:nvSpPr>
          <p:cNvPr id="3" name="Rectángulo 2"/>
          <p:cNvSpPr/>
          <p:nvPr/>
        </p:nvSpPr>
        <p:spPr>
          <a:xfrm>
            <a:off x="6307285" y="1160627"/>
            <a:ext cx="2625213" cy="1246495"/>
          </a:xfrm>
          <a:prstGeom prst="rect">
            <a:avLst/>
          </a:prstGeom>
        </p:spPr>
        <p:txBody>
          <a:bodyPr wrap="square">
            <a:spAutoFit/>
          </a:bodyPr>
          <a:lstStyle/>
          <a:p>
            <a:pPr marL="285750" lvl="0" indent="-285750" algn="just">
              <a:buFont typeface="Wingdings" panose="05000000000000000000" pitchFamily="2" charset="2"/>
              <a:buChar char="ü"/>
            </a:pPr>
            <a:r>
              <a:rPr lang="es-MX" sz="1500" b="1" dirty="0"/>
              <a:t>En 15 </a:t>
            </a:r>
            <a:r>
              <a:rPr lang="es-MX" sz="1500" b="1" dirty="0" smtClean="0"/>
              <a:t>entidades federativas, </a:t>
            </a:r>
            <a:r>
              <a:rPr lang="es-MX" sz="1500" b="1" dirty="0"/>
              <a:t>la prevalencia de la discapacidad </a:t>
            </a:r>
            <a:r>
              <a:rPr lang="es-MX" sz="1500" b="1" dirty="0" smtClean="0"/>
              <a:t>es </a:t>
            </a:r>
            <a:r>
              <a:rPr lang="es-MX" sz="1500" b="1" dirty="0"/>
              <a:t>mayor que </a:t>
            </a:r>
            <a:r>
              <a:rPr lang="es-MX" sz="1500" b="1" dirty="0" smtClean="0"/>
              <a:t>el porcentaje observado a </a:t>
            </a:r>
            <a:r>
              <a:rPr lang="es-MX" sz="1500" b="1" dirty="0"/>
              <a:t>nivel </a:t>
            </a:r>
            <a:r>
              <a:rPr lang="es-MX" sz="1500" b="1" dirty="0" smtClean="0"/>
              <a:t>nacional:</a:t>
            </a:r>
            <a:endParaRPr lang="es-MX" sz="1500" b="1" dirty="0"/>
          </a:p>
        </p:txBody>
      </p:sp>
      <p:sp>
        <p:nvSpPr>
          <p:cNvPr id="5" name="Rectángulo 4"/>
          <p:cNvSpPr/>
          <p:nvPr/>
        </p:nvSpPr>
        <p:spPr>
          <a:xfrm>
            <a:off x="5132048" y="3716667"/>
            <a:ext cx="3711571" cy="784830"/>
          </a:xfrm>
          <a:prstGeom prst="rect">
            <a:avLst/>
          </a:prstGeom>
        </p:spPr>
        <p:txBody>
          <a:bodyPr wrap="square">
            <a:spAutoFit/>
          </a:bodyPr>
          <a:lstStyle/>
          <a:p>
            <a:pPr marL="285750" lvl="0" indent="-285750" algn="just">
              <a:buFont typeface="Wingdings" panose="05000000000000000000" pitchFamily="2" charset="2"/>
              <a:buChar char="ü"/>
            </a:pPr>
            <a:r>
              <a:rPr lang="es-MX" sz="1500" b="1" dirty="0"/>
              <a:t>En Querétaro la prevalencia de la discapacidad es igual que la nacional (6%) </a:t>
            </a:r>
          </a:p>
        </p:txBody>
      </p:sp>
      <p:sp>
        <p:nvSpPr>
          <p:cNvPr id="7" name="Rectángulo 6"/>
          <p:cNvSpPr/>
          <p:nvPr/>
        </p:nvSpPr>
        <p:spPr>
          <a:xfrm>
            <a:off x="4850417" y="4742519"/>
            <a:ext cx="3600409" cy="323165"/>
          </a:xfrm>
          <a:prstGeom prst="rect">
            <a:avLst/>
          </a:prstGeom>
        </p:spPr>
        <p:txBody>
          <a:bodyPr wrap="none">
            <a:spAutoFit/>
          </a:bodyPr>
          <a:lstStyle/>
          <a:p>
            <a:pPr marL="285750" lvl="0" indent="-285750" algn="just">
              <a:buFont typeface="Wingdings" panose="05000000000000000000" pitchFamily="2" charset="2"/>
              <a:buChar char="ü"/>
            </a:pPr>
            <a:r>
              <a:rPr lang="es-MX" sz="1500" b="1" dirty="0"/>
              <a:t>En las restantes 16 entidades es </a:t>
            </a:r>
            <a:r>
              <a:rPr lang="es-MX" sz="1500" b="1" dirty="0" smtClean="0"/>
              <a:t>menor</a:t>
            </a:r>
            <a:endParaRPr lang="es-MX" sz="1500" b="1" dirty="0"/>
          </a:p>
        </p:txBody>
      </p:sp>
      <p:sp>
        <p:nvSpPr>
          <p:cNvPr id="11" name="Rectángulo 10"/>
          <p:cNvSpPr/>
          <p:nvPr/>
        </p:nvSpPr>
        <p:spPr>
          <a:xfrm>
            <a:off x="5656584" y="2324068"/>
            <a:ext cx="3326329" cy="1246495"/>
          </a:xfrm>
          <a:prstGeom prst="rect">
            <a:avLst/>
          </a:prstGeom>
        </p:spPr>
        <p:txBody>
          <a:bodyPr wrap="square">
            <a:spAutoFit/>
          </a:bodyPr>
          <a:lstStyle/>
          <a:p>
            <a:pPr lvl="0" algn="just"/>
            <a:r>
              <a:rPr lang="es-MX" sz="1500" b="1" dirty="0">
                <a:solidFill>
                  <a:prstClr val="black"/>
                </a:solidFill>
              </a:rPr>
              <a:t>Nayarit, Jalisco, Durango, Zacatecas, Colima, Michoacán, Baja California Sur, Veracruz, Sinaloa, San Luis Potosí, Chihuahua, Yucatán, Oaxaca, México y Guerrero</a:t>
            </a:r>
            <a:endParaRPr lang="es-MX" sz="1500" b="1" dirty="0">
              <a:solidFill>
                <a:prstClr val="black"/>
              </a:solidFill>
            </a:endParaRPr>
          </a:p>
        </p:txBody>
      </p:sp>
    </p:spTree>
    <p:extLst>
      <p:ext uri="{BB962C8B-B14F-4D97-AF65-F5344CB8AC3E}">
        <p14:creationId xmlns:p14="http://schemas.microsoft.com/office/powerpoint/2010/main" val="304236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5692877" y="1684459"/>
            <a:ext cx="3239621" cy="46457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es-MX" b="1" dirty="0"/>
              <a:t>47.4% de las personas con discapacidad tienen 60 años o más de edad. </a:t>
            </a:r>
          </a:p>
          <a:p>
            <a:pPr marL="285750" indent="-285750" algn="just">
              <a:buFont typeface="Wingdings" panose="05000000000000000000" pitchFamily="2" charset="2"/>
              <a:buChar char="ü"/>
            </a:pPr>
            <a:endParaRPr lang="es-MX" b="1" dirty="0"/>
          </a:p>
          <a:p>
            <a:pPr marL="285750" indent="-285750" algn="just">
              <a:buFont typeface="Wingdings" panose="05000000000000000000" pitchFamily="2" charset="2"/>
              <a:buChar char="ü"/>
            </a:pPr>
            <a:r>
              <a:rPr lang="es-MX" b="1" dirty="0"/>
              <a:t>Esto significa que uno de cada cuatro adultos mayores (26%) tiene al menos una discapacidad.</a:t>
            </a:r>
          </a:p>
          <a:p>
            <a:pPr marL="285750" indent="-285750" algn="just">
              <a:buFont typeface="Wingdings" panose="05000000000000000000" pitchFamily="2" charset="2"/>
              <a:buChar char="ü"/>
            </a:pPr>
            <a:endParaRPr lang="es-MX" b="1" dirty="0"/>
          </a:p>
          <a:p>
            <a:pPr marL="285750" indent="-285750" algn="just">
              <a:buFont typeface="Wingdings" panose="05000000000000000000" pitchFamily="2" charset="2"/>
              <a:buChar char="ü"/>
            </a:pPr>
            <a:r>
              <a:rPr lang="es-MX" b="1" dirty="0"/>
              <a:t>Para los grupos de edades más avanzadas, las mujeres superan a los varones.</a:t>
            </a:r>
          </a:p>
        </p:txBody>
      </p:sp>
      <p:sp>
        <p:nvSpPr>
          <p:cNvPr id="6" name="Marcador de número de diapositiva 5"/>
          <p:cNvSpPr>
            <a:spLocks noGrp="1"/>
          </p:cNvSpPr>
          <p:nvPr>
            <p:ph type="sldNum" sz="quarter" idx="12"/>
          </p:nvPr>
        </p:nvSpPr>
        <p:spPr/>
        <p:txBody>
          <a:bodyPr/>
          <a:lstStyle/>
          <a:p>
            <a:fld id="{AE9AA418-31C0-4962-A10F-51CF1A0E2EA4}" type="slidenum">
              <a:rPr lang="es-MX" smtClean="0"/>
              <a:pPr/>
              <a:t>5</a:t>
            </a:fld>
            <a:endParaRPr lang="es-MX"/>
          </a:p>
        </p:txBody>
      </p:sp>
      <p:sp>
        <p:nvSpPr>
          <p:cNvPr id="8" name="Título 1"/>
          <p:cNvSpPr txBox="1">
            <a:spLocks/>
          </p:cNvSpPr>
          <p:nvPr/>
        </p:nvSpPr>
        <p:spPr>
          <a:xfrm>
            <a:off x="266480" y="53118"/>
            <a:ext cx="8666018" cy="503394"/>
          </a:xfrm>
          <a:prstGeom prst="rect">
            <a:avLst/>
          </a:prstGeom>
          <a:gradFill flip="none" rotWithShape="1">
            <a:gsLst>
              <a:gs pos="0">
                <a:srgbClr val="669E40"/>
              </a:gs>
              <a:gs pos="50000">
                <a:srgbClr val="BBDBA5"/>
              </a:gs>
              <a:gs pos="100000">
                <a:srgbClr val="E4F1DB"/>
              </a:gs>
            </a:gsLst>
            <a:path path="circle">
              <a:fillToRect l="50000" t="50000" r="50000" b="50000"/>
            </a:path>
            <a:tileRect/>
          </a:gradFill>
          <a:ln>
            <a:solidFill>
              <a:srgbClr val="669E4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MX" sz="2200" i="1" dirty="0">
              <a:solidFill>
                <a:schemeClr val="bg1"/>
              </a:solidFill>
            </a:endParaRPr>
          </a:p>
        </p:txBody>
      </p:sp>
      <p:pic>
        <p:nvPicPr>
          <p:cNvPr id="9" name="Imagen 8"/>
          <p:cNvPicPr>
            <a:picLocks noChangeAspect="1"/>
          </p:cNvPicPr>
          <p:nvPr/>
        </p:nvPicPr>
        <p:blipFill>
          <a:blip r:embed="rId2"/>
          <a:stretch>
            <a:fillRect/>
          </a:stretch>
        </p:blipFill>
        <p:spPr>
          <a:xfrm>
            <a:off x="695561" y="134987"/>
            <a:ext cx="2088140" cy="385829"/>
          </a:xfrm>
          <a:prstGeom prst="rect">
            <a:avLst/>
          </a:prstGeom>
        </p:spPr>
      </p:pic>
      <p:sp>
        <p:nvSpPr>
          <p:cNvPr id="10" name="CuadroTexto 9"/>
          <p:cNvSpPr txBox="1"/>
          <p:nvPr/>
        </p:nvSpPr>
        <p:spPr>
          <a:xfrm>
            <a:off x="4527755" y="134987"/>
            <a:ext cx="4247147" cy="369332"/>
          </a:xfrm>
          <a:prstGeom prst="rect">
            <a:avLst/>
          </a:prstGeom>
          <a:noFill/>
        </p:spPr>
        <p:txBody>
          <a:bodyPr wrap="square" rtlCol="0">
            <a:spAutoFit/>
          </a:bodyPr>
          <a:lstStyle/>
          <a:p>
            <a:pPr algn="r"/>
            <a:r>
              <a:rPr lang="es-MX" b="1" dirty="0" smtClean="0">
                <a:solidFill>
                  <a:schemeClr val="bg2">
                    <a:lumMod val="10000"/>
                  </a:schemeClr>
                </a:solidFill>
                <a:latin typeface="Calibri" panose="020F0502020204030204" pitchFamily="34" charset="0"/>
              </a:rPr>
              <a:t>Distribución territorial de la discapacidad</a:t>
            </a:r>
            <a:endParaRPr lang="es-MX" dirty="0"/>
          </a:p>
        </p:txBody>
      </p:sp>
      <p:pic>
        <p:nvPicPr>
          <p:cNvPr id="2" name="Imagen 1"/>
          <p:cNvPicPr>
            <a:picLocks noChangeAspect="1"/>
          </p:cNvPicPr>
          <p:nvPr/>
        </p:nvPicPr>
        <p:blipFill>
          <a:blip r:embed="rId3"/>
          <a:stretch>
            <a:fillRect/>
          </a:stretch>
        </p:blipFill>
        <p:spPr>
          <a:xfrm>
            <a:off x="266480" y="1533832"/>
            <a:ext cx="5279594" cy="5180020"/>
          </a:xfrm>
          <a:prstGeom prst="rect">
            <a:avLst/>
          </a:prstGeom>
        </p:spPr>
      </p:pic>
      <p:sp>
        <p:nvSpPr>
          <p:cNvPr id="11" name="13 Rectángulo"/>
          <p:cNvSpPr>
            <a:spLocks noChangeArrowheads="1"/>
          </p:cNvSpPr>
          <p:nvPr/>
        </p:nvSpPr>
        <p:spPr bwMode="auto">
          <a:xfrm>
            <a:off x="266480" y="797320"/>
            <a:ext cx="69734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MX" b="1" dirty="0">
                <a:solidFill>
                  <a:prstClr val="black"/>
                </a:solidFill>
                <a:latin typeface="Arial" panose="020B0604020202020204" pitchFamily="34" charset="0"/>
              </a:rPr>
              <a:t>Estructura por edad y sexo de la población con discapacidad </a:t>
            </a:r>
            <a:r>
              <a:rPr lang="es-MX" dirty="0">
                <a:solidFill>
                  <a:prstClr val="black"/>
                </a:solidFill>
                <a:latin typeface="Arial" panose="020B0604020202020204" pitchFamily="34" charset="0"/>
              </a:rPr>
              <a:t>(en porcentaje)</a:t>
            </a:r>
          </a:p>
        </p:txBody>
      </p:sp>
    </p:spTree>
    <p:extLst>
      <p:ext uri="{BB962C8B-B14F-4D97-AF65-F5344CB8AC3E}">
        <p14:creationId xmlns:p14="http://schemas.microsoft.com/office/powerpoint/2010/main" val="284162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325"/>
          <a:stretch/>
        </p:blipFill>
        <p:spPr>
          <a:xfrm>
            <a:off x="490326" y="1159339"/>
            <a:ext cx="8640417" cy="5147057"/>
          </a:xfrm>
          <a:prstGeom prst="rect">
            <a:avLst/>
          </a:prstGeom>
        </p:spPr>
      </p:pic>
      <p:sp>
        <p:nvSpPr>
          <p:cNvPr id="20" name="Título 1"/>
          <p:cNvSpPr txBox="1">
            <a:spLocks/>
          </p:cNvSpPr>
          <p:nvPr/>
        </p:nvSpPr>
        <p:spPr>
          <a:xfrm>
            <a:off x="158536" y="81967"/>
            <a:ext cx="8836238" cy="918346"/>
          </a:xfrm>
          <a:prstGeom prst="rect">
            <a:avLst/>
          </a:prstGeom>
          <a:gradFill flip="none" rotWithShape="1">
            <a:gsLst>
              <a:gs pos="0">
                <a:srgbClr val="669E40">
                  <a:tint val="66000"/>
                  <a:satMod val="160000"/>
                </a:srgbClr>
              </a:gs>
              <a:gs pos="50000">
                <a:srgbClr val="669E40">
                  <a:tint val="44500"/>
                  <a:satMod val="160000"/>
                </a:srgbClr>
              </a:gs>
              <a:gs pos="100000">
                <a:srgbClr val="669E40">
                  <a:tint val="23500"/>
                  <a:satMod val="160000"/>
                </a:srgbClr>
              </a:gs>
            </a:gsLst>
            <a:path path="circle">
              <a:fillToRect l="50000" t="50000" r="50000" b="50000"/>
            </a:path>
            <a:tileRect/>
          </a:grad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a:t>Sistema Nacional para el Desarrollo y la Inclusión </a:t>
            </a:r>
          </a:p>
          <a:p>
            <a:r>
              <a:rPr lang="es-MX" sz="2400" b="1" dirty="0"/>
              <a:t>de las Personas con Discapacidad (SNDIPD)</a:t>
            </a:r>
            <a:endParaRPr lang="es-MX" sz="2400" i="1" dirty="0"/>
          </a:p>
        </p:txBody>
      </p:sp>
      <p:sp>
        <p:nvSpPr>
          <p:cNvPr id="4" name="Rectángulo 3"/>
          <p:cNvSpPr/>
          <p:nvPr/>
        </p:nvSpPr>
        <p:spPr>
          <a:xfrm>
            <a:off x="262216" y="5486400"/>
            <a:ext cx="2217748" cy="81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p:cNvPicPr>
            <a:picLocks noChangeAspect="1"/>
          </p:cNvPicPr>
          <p:nvPr/>
        </p:nvPicPr>
        <p:blipFill>
          <a:blip r:embed="rId3"/>
          <a:stretch>
            <a:fillRect/>
          </a:stretch>
        </p:blipFill>
        <p:spPr>
          <a:xfrm>
            <a:off x="130634" y="4800600"/>
            <a:ext cx="3043491" cy="2057400"/>
          </a:xfrm>
          <a:prstGeom prst="rect">
            <a:avLst/>
          </a:prstGeom>
        </p:spPr>
      </p:pic>
      <p:pic>
        <p:nvPicPr>
          <p:cNvPr id="6" name="Imagen 5"/>
          <p:cNvPicPr>
            <a:picLocks noChangeAspect="1"/>
          </p:cNvPicPr>
          <p:nvPr/>
        </p:nvPicPr>
        <p:blipFill>
          <a:blip r:embed="rId4"/>
          <a:stretch>
            <a:fillRect/>
          </a:stretch>
        </p:blipFill>
        <p:spPr>
          <a:xfrm>
            <a:off x="6451601" y="1000315"/>
            <a:ext cx="2543175" cy="1800225"/>
          </a:xfrm>
          <a:prstGeom prst="rect">
            <a:avLst/>
          </a:prstGeom>
        </p:spPr>
      </p:pic>
      <p:graphicFrame>
        <p:nvGraphicFramePr>
          <p:cNvPr id="2" name="Diagrama 1"/>
          <p:cNvGraphicFramePr/>
          <p:nvPr>
            <p:extLst>
              <p:ext uri="{D42A27DB-BD31-4B8C-83A1-F6EECF244321}">
                <p14:modId xmlns:p14="http://schemas.microsoft.com/office/powerpoint/2010/main" val="3722658421"/>
              </p:ext>
            </p:extLst>
          </p:nvPr>
        </p:nvGraphicFramePr>
        <p:xfrm>
          <a:off x="175132" y="1130944"/>
          <a:ext cx="8732558" cy="56399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Marcador de número de diapositiva 7"/>
          <p:cNvSpPr>
            <a:spLocks noGrp="1"/>
          </p:cNvSpPr>
          <p:nvPr>
            <p:ph type="sldNum" sz="quarter" idx="12"/>
          </p:nvPr>
        </p:nvSpPr>
        <p:spPr/>
        <p:txBody>
          <a:bodyPr/>
          <a:lstStyle/>
          <a:p>
            <a:fld id="{AE9AA418-31C0-4962-A10F-51CF1A0E2EA4}" type="slidenum">
              <a:rPr lang="es-MX" smtClean="0"/>
              <a:pPr/>
              <a:t>6</a:t>
            </a:fld>
            <a:endParaRPr lang="es-MX"/>
          </a:p>
        </p:txBody>
      </p:sp>
    </p:spTree>
    <p:extLst>
      <p:ext uri="{BB962C8B-B14F-4D97-AF65-F5344CB8AC3E}">
        <p14:creationId xmlns:p14="http://schemas.microsoft.com/office/powerpoint/2010/main" val="302980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65945767"/>
              </p:ext>
            </p:extLst>
          </p:nvPr>
        </p:nvGraphicFramePr>
        <p:xfrm>
          <a:off x="642586" y="219920"/>
          <a:ext cx="8196427" cy="6134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384464" y="53118"/>
            <a:ext cx="8666018" cy="503394"/>
          </a:xfrm>
          <a:prstGeom prst="rect">
            <a:avLst/>
          </a:prstGeom>
          <a:gradFill flip="none" rotWithShape="1">
            <a:gsLst>
              <a:gs pos="0">
                <a:srgbClr val="669E40"/>
              </a:gs>
              <a:gs pos="50000">
                <a:srgbClr val="BBDBA5"/>
              </a:gs>
              <a:gs pos="100000">
                <a:srgbClr val="E4F1DB"/>
              </a:gs>
            </a:gsLst>
            <a:path path="circle">
              <a:fillToRect l="50000" t="50000" r="50000" b="50000"/>
            </a:path>
            <a:tileRect/>
          </a:gradFill>
          <a:ln>
            <a:solidFill>
              <a:srgbClr val="669E4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MX" sz="2200" i="1" dirty="0">
              <a:solidFill>
                <a:schemeClr val="bg1"/>
              </a:solidFill>
            </a:endParaRPr>
          </a:p>
        </p:txBody>
      </p:sp>
      <p:pic>
        <p:nvPicPr>
          <p:cNvPr id="5" name="Imagen 4"/>
          <p:cNvPicPr>
            <a:picLocks noChangeAspect="1"/>
          </p:cNvPicPr>
          <p:nvPr/>
        </p:nvPicPr>
        <p:blipFill>
          <a:blip r:embed="rId7"/>
          <a:stretch>
            <a:fillRect/>
          </a:stretch>
        </p:blipFill>
        <p:spPr>
          <a:xfrm>
            <a:off x="813545" y="134987"/>
            <a:ext cx="2088140" cy="385829"/>
          </a:xfrm>
          <a:prstGeom prst="rect">
            <a:avLst/>
          </a:prstGeom>
        </p:spPr>
      </p:pic>
      <p:sp>
        <p:nvSpPr>
          <p:cNvPr id="6" name="CuadroTexto 5"/>
          <p:cNvSpPr txBox="1"/>
          <p:nvPr/>
        </p:nvSpPr>
        <p:spPr>
          <a:xfrm>
            <a:off x="6762750" y="134987"/>
            <a:ext cx="2130136" cy="369332"/>
          </a:xfrm>
          <a:prstGeom prst="rect">
            <a:avLst/>
          </a:prstGeom>
          <a:noFill/>
        </p:spPr>
        <p:txBody>
          <a:bodyPr wrap="square" rtlCol="0">
            <a:spAutoFit/>
          </a:bodyPr>
          <a:lstStyle/>
          <a:p>
            <a:pPr algn="r"/>
            <a:r>
              <a:rPr lang="es-MX" b="1" dirty="0" smtClean="0">
                <a:solidFill>
                  <a:schemeClr val="bg2">
                    <a:lumMod val="10000"/>
                  </a:schemeClr>
                </a:solidFill>
                <a:latin typeface="Calibri" panose="020F0502020204030204" pitchFamily="34" charset="0"/>
              </a:rPr>
              <a:t>Institutos Estatales</a:t>
            </a:r>
            <a:endParaRPr lang="es-MX" dirty="0"/>
          </a:p>
        </p:txBody>
      </p:sp>
      <p:sp>
        <p:nvSpPr>
          <p:cNvPr id="24" name="Marcador de contenido 2"/>
          <p:cNvSpPr>
            <a:spLocks noGrp="1"/>
          </p:cNvSpPr>
          <p:nvPr>
            <p:ph idx="1"/>
          </p:nvPr>
        </p:nvSpPr>
        <p:spPr>
          <a:xfrm>
            <a:off x="384464" y="638381"/>
            <a:ext cx="8666018" cy="5538582"/>
          </a:xfrm>
        </p:spPr>
        <p:txBody>
          <a:bodyPr>
            <a:normAutofit/>
          </a:bodyPr>
          <a:lstStyle/>
          <a:p>
            <a:pPr marL="0" indent="0" algn="ctr">
              <a:buNone/>
            </a:pPr>
            <a:endParaRPr lang="es-MX" dirty="0" smtClean="0"/>
          </a:p>
          <a:p>
            <a:pPr marL="0" indent="0" algn="ctr">
              <a:buNone/>
            </a:pPr>
            <a:endParaRPr lang="es-MX" b="1" dirty="0"/>
          </a:p>
        </p:txBody>
      </p:sp>
      <p:sp>
        <p:nvSpPr>
          <p:cNvPr id="30" name="Elipse 29"/>
          <p:cNvSpPr/>
          <p:nvPr/>
        </p:nvSpPr>
        <p:spPr>
          <a:xfrm>
            <a:off x="4915570" y="3515433"/>
            <a:ext cx="816426" cy="749424"/>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4" name="Marcador de número de diapositiva 6"/>
          <p:cNvSpPr>
            <a:spLocks noGrp="1"/>
          </p:cNvSpPr>
          <p:nvPr>
            <p:ph type="sldNum" sz="quarter" idx="12"/>
          </p:nvPr>
        </p:nvSpPr>
        <p:spPr>
          <a:xfrm>
            <a:off x="6457950" y="6356351"/>
            <a:ext cx="2057400" cy="365125"/>
          </a:xfrm>
        </p:spPr>
        <p:txBody>
          <a:bodyPr/>
          <a:lstStyle/>
          <a:p>
            <a:fld id="{AE9AA418-31C0-4962-A10F-51CF1A0E2EA4}" type="slidenum">
              <a:rPr lang="es-MX" smtClean="0"/>
              <a:t>7</a:t>
            </a:fld>
            <a:endParaRPr lang="es-MX"/>
          </a:p>
        </p:txBody>
      </p:sp>
      <p:sp>
        <p:nvSpPr>
          <p:cNvPr id="58" name="Elipse 57"/>
          <p:cNvSpPr/>
          <p:nvPr/>
        </p:nvSpPr>
        <p:spPr>
          <a:xfrm>
            <a:off x="5053297" y="4644434"/>
            <a:ext cx="732325" cy="672254"/>
          </a:xfrm>
          <a:prstGeom prst="ellipse">
            <a:avLst/>
          </a:prstGeom>
          <a:blipFill rotWithShape="1">
            <a:blip r:embed="rId9"/>
            <a:stretch>
              <a:fillRect/>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62" name="Elipse 61"/>
          <p:cNvSpPr/>
          <p:nvPr/>
        </p:nvSpPr>
        <p:spPr>
          <a:xfrm>
            <a:off x="5096576" y="1637991"/>
            <a:ext cx="588726" cy="737722"/>
          </a:xfrm>
          <a:prstGeom prst="ellipse">
            <a:avLst/>
          </a:prstGeom>
          <a:blipFill rotWithShape="1">
            <a:blip r:embed="rId10"/>
            <a:stretch>
              <a:fillRect/>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pic>
        <p:nvPicPr>
          <p:cNvPr id="66" name="Imagen 65"/>
          <p:cNvPicPr>
            <a:picLocks noChangeAspect="1"/>
          </p:cNvPicPr>
          <p:nvPr/>
        </p:nvPicPr>
        <p:blipFill>
          <a:blip r:embed="rId11"/>
          <a:stretch>
            <a:fillRect/>
          </a:stretch>
        </p:blipFill>
        <p:spPr>
          <a:xfrm>
            <a:off x="4987756" y="2670295"/>
            <a:ext cx="697546" cy="574662"/>
          </a:xfrm>
          <a:prstGeom prst="rect">
            <a:avLst/>
          </a:prstGeom>
        </p:spPr>
      </p:pic>
      <p:sp>
        <p:nvSpPr>
          <p:cNvPr id="17" name="Rectángulo redondeado 16"/>
          <p:cNvSpPr/>
          <p:nvPr/>
        </p:nvSpPr>
        <p:spPr>
          <a:xfrm>
            <a:off x="5720081" y="1586782"/>
            <a:ext cx="3118932" cy="790972"/>
          </a:xfrm>
          <a:prstGeom prst="round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Instituto Mexiquense para la Protección e Integración al Desarrollo de las Personas con Discapacidad</a:t>
            </a:r>
          </a:p>
        </p:txBody>
      </p:sp>
      <p:sp>
        <p:nvSpPr>
          <p:cNvPr id="71" name="Rectángulo redondeado 70"/>
          <p:cNvSpPr/>
          <p:nvPr/>
        </p:nvSpPr>
        <p:spPr>
          <a:xfrm>
            <a:off x="5720081" y="2525878"/>
            <a:ext cx="3118932" cy="790972"/>
          </a:xfrm>
          <a:prstGeom prst="roundRect">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Instituto Tlaxcalteca para Personas con Discapacidad (ITPCD)</a:t>
            </a:r>
          </a:p>
        </p:txBody>
      </p:sp>
      <p:sp>
        <p:nvSpPr>
          <p:cNvPr id="72" name="Rectángulo redondeado 71"/>
          <p:cNvSpPr/>
          <p:nvPr/>
        </p:nvSpPr>
        <p:spPr>
          <a:xfrm>
            <a:off x="5720081" y="3511818"/>
            <a:ext cx="3118932" cy="79097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Consejo Estatal de Discapacidad (COEDIS)</a:t>
            </a:r>
          </a:p>
          <a:p>
            <a:pPr algn="ctr"/>
            <a:r>
              <a:rPr lang="es-MX" sz="1400" dirty="0" smtClean="0"/>
              <a:t>Campeche</a:t>
            </a:r>
            <a:endParaRPr lang="es-MX" sz="1400" dirty="0"/>
          </a:p>
        </p:txBody>
      </p:sp>
      <p:sp>
        <p:nvSpPr>
          <p:cNvPr id="73" name="Rectángulo redondeado 72"/>
          <p:cNvSpPr/>
          <p:nvPr/>
        </p:nvSpPr>
        <p:spPr>
          <a:xfrm>
            <a:off x="5785622" y="4536461"/>
            <a:ext cx="3118932" cy="790972"/>
          </a:xfrm>
          <a:prstGeom prst="roundRect">
            <a:avLst/>
          </a:prstGeom>
          <a:solidFill>
            <a:srgbClr val="06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Consejo Estatal para la Atención e Inclusión de Personas con Discapacidad</a:t>
            </a:r>
          </a:p>
          <a:p>
            <a:pPr algn="ctr"/>
            <a:r>
              <a:rPr lang="es-MX" sz="1400" dirty="0"/>
              <a:t>Jalisco</a:t>
            </a:r>
          </a:p>
        </p:txBody>
      </p:sp>
      <p:sp>
        <p:nvSpPr>
          <p:cNvPr id="74" name="Rectángulo redondeado 73"/>
          <p:cNvSpPr/>
          <p:nvPr/>
        </p:nvSpPr>
        <p:spPr>
          <a:xfrm>
            <a:off x="5785622" y="5556813"/>
            <a:ext cx="3118932" cy="790972"/>
          </a:xfrm>
          <a:prstGeom prst="roundRect">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Subsecretaria para la Inclusión de las Personas con Discapacidad</a:t>
            </a:r>
          </a:p>
          <a:p>
            <a:pPr algn="ctr"/>
            <a:r>
              <a:rPr lang="es-MX" sz="1400" dirty="0"/>
              <a:t>Zacatecas</a:t>
            </a:r>
          </a:p>
        </p:txBody>
      </p:sp>
      <p:pic>
        <p:nvPicPr>
          <p:cNvPr id="18" name="Imagen 17"/>
          <p:cNvPicPr>
            <a:picLocks noChangeAspect="1"/>
          </p:cNvPicPr>
          <p:nvPr/>
        </p:nvPicPr>
        <p:blipFill>
          <a:blip r:embed="rId12"/>
          <a:stretch>
            <a:fillRect/>
          </a:stretch>
        </p:blipFill>
        <p:spPr>
          <a:xfrm>
            <a:off x="5029281" y="5591575"/>
            <a:ext cx="780356" cy="780356"/>
          </a:xfrm>
          <a:prstGeom prst="rect">
            <a:avLst/>
          </a:prstGeom>
        </p:spPr>
      </p:pic>
    </p:spTree>
    <p:extLst>
      <p:ext uri="{BB962C8B-B14F-4D97-AF65-F5344CB8AC3E}">
        <p14:creationId xmlns:p14="http://schemas.microsoft.com/office/powerpoint/2010/main" val="4185498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535121" y="4117544"/>
            <a:ext cx="8250656" cy="1938992"/>
          </a:xfrm>
          <a:prstGeom prst="rect">
            <a:avLst/>
          </a:prstGeom>
        </p:spPr>
        <p:txBody>
          <a:bodyPr wrap="square">
            <a:spAutoFit/>
          </a:bodyPr>
          <a:lstStyle/>
          <a:p>
            <a:pPr algn="just">
              <a:lnSpc>
                <a:spcPct val="150000"/>
              </a:lnSpc>
              <a:spcAft>
                <a:spcPts val="1200"/>
              </a:spcAft>
            </a:pPr>
            <a:r>
              <a:rPr lang="es-MX" sz="2000" b="1" dirty="0" smtClean="0">
                <a:solidFill>
                  <a:schemeClr val="bg2">
                    <a:lumMod val="10000"/>
                  </a:schemeClr>
                </a:solidFill>
                <a:latin typeface="Calibri" panose="020F0502020204030204" pitchFamily="34" charset="0"/>
              </a:rPr>
              <a:t>En </a:t>
            </a:r>
            <a:r>
              <a:rPr lang="es-MX" sz="2000" b="1" dirty="0">
                <a:solidFill>
                  <a:schemeClr val="bg2">
                    <a:lumMod val="10000"/>
                  </a:schemeClr>
                </a:solidFill>
                <a:latin typeface="Calibri" panose="020F0502020204030204" pitchFamily="34" charset="0"/>
              </a:rPr>
              <a:t>2014, el Comité de la ONU emitió 61 observaciones y 66 recomendaciones donde se apuntan los compromisos pendientes del Estado Mexicano, por lo que tenemos el compromiso de avanzar para el siguiente informe en enero de 2018.</a:t>
            </a:r>
            <a:endParaRPr lang="es-MX" sz="2000" b="1" dirty="0">
              <a:solidFill>
                <a:schemeClr val="bg2">
                  <a:lumMod val="10000"/>
                </a:schemeClr>
              </a:solidFill>
              <a:latin typeface="Calibri" panose="020F0502020204030204" pitchFamily="34" charset="0"/>
            </a:endParaRPr>
          </a:p>
        </p:txBody>
      </p:sp>
      <p:sp>
        <p:nvSpPr>
          <p:cNvPr id="10" name="Título 1"/>
          <p:cNvSpPr txBox="1">
            <a:spLocks/>
          </p:cNvSpPr>
          <p:nvPr/>
        </p:nvSpPr>
        <p:spPr>
          <a:xfrm>
            <a:off x="127890" y="87421"/>
            <a:ext cx="8861717" cy="503394"/>
          </a:xfrm>
          <a:prstGeom prst="rect">
            <a:avLst/>
          </a:prstGeom>
          <a:gradFill flip="none" rotWithShape="1">
            <a:gsLst>
              <a:gs pos="0">
                <a:srgbClr val="669E40"/>
              </a:gs>
              <a:gs pos="50000">
                <a:srgbClr val="BBDBA5"/>
              </a:gs>
              <a:gs pos="100000">
                <a:srgbClr val="E4F1DB"/>
              </a:gs>
            </a:gsLst>
            <a:path path="circle">
              <a:fillToRect l="50000" t="50000" r="50000" b="50000"/>
            </a:path>
            <a:tileRect/>
          </a:gradFill>
          <a:ln>
            <a:solidFill>
              <a:srgbClr val="669E4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MX" sz="2200" i="1" dirty="0">
              <a:solidFill>
                <a:schemeClr val="bg1"/>
              </a:solidFill>
            </a:endParaRPr>
          </a:p>
        </p:txBody>
      </p:sp>
      <p:sp>
        <p:nvSpPr>
          <p:cNvPr id="11" name="1 Título"/>
          <p:cNvSpPr txBox="1">
            <a:spLocks/>
          </p:cNvSpPr>
          <p:nvPr/>
        </p:nvSpPr>
        <p:spPr>
          <a:xfrm>
            <a:off x="3034146" y="5552"/>
            <a:ext cx="5955461" cy="663603"/>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MX" sz="1800" b="1" dirty="0">
                <a:solidFill>
                  <a:schemeClr val="bg2">
                    <a:lumMod val="10000"/>
                  </a:schemeClr>
                </a:solidFill>
                <a:latin typeface="Calibri" panose="020F0502020204030204" pitchFamily="34" charset="0"/>
              </a:rPr>
              <a:t>Seguimiento a las Recomendaciones del Comité para los Derechos de las Personas con Discapacidad de la ONU</a:t>
            </a:r>
          </a:p>
        </p:txBody>
      </p:sp>
      <p:pic>
        <p:nvPicPr>
          <p:cNvPr id="12" name="Imagen 11"/>
          <p:cNvPicPr>
            <a:picLocks noChangeAspect="1"/>
          </p:cNvPicPr>
          <p:nvPr/>
        </p:nvPicPr>
        <p:blipFill>
          <a:blip r:embed="rId2"/>
          <a:stretch>
            <a:fillRect/>
          </a:stretch>
        </p:blipFill>
        <p:spPr>
          <a:xfrm>
            <a:off x="229032" y="142642"/>
            <a:ext cx="2088140" cy="385829"/>
          </a:xfrm>
          <a:prstGeom prst="rect">
            <a:avLst/>
          </a:prstGeom>
        </p:spPr>
      </p:pic>
      <p:sp>
        <p:nvSpPr>
          <p:cNvPr id="3" name="Marcador de número de diapositiva 2"/>
          <p:cNvSpPr>
            <a:spLocks noGrp="1"/>
          </p:cNvSpPr>
          <p:nvPr>
            <p:ph type="sldNum" sz="quarter" idx="12"/>
          </p:nvPr>
        </p:nvSpPr>
        <p:spPr/>
        <p:txBody>
          <a:bodyPr/>
          <a:lstStyle/>
          <a:p>
            <a:fld id="{AE9AA418-31C0-4962-A10F-51CF1A0E2EA4}" type="slidenum">
              <a:rPr lang="es-MX" smtClean="0"/>
              <a:pPr/>
              <a:t>8</a:t>
            </a:fld>
            <a:endParaRPr lang="es-MX"/>
          </a:p>
        </p:txBody>
      </p:sp>
      <p:pic>
        <p:nvPicPr>
          <p:cNvPr id="2" name="Imagen 1"/>
          <p:cNvPicPr>
            <a:picLocks noChangeAspect="1"/>
          </p:cNvPicPr>
          <p:nvPr/>
        </p:nvPicPr>
        <p:blipFill>
          <a:blip r:embed="rId3"/>
          <a:stretch>
            <a:fillRect/>
          </a:stretch>
        </p:blipFill>
        <p:spPr>
          <a:xfrm>
            <a:off x="6902245" y="1242709"/>
            <a:ext cx="1765545" cy="2222940"/>
          </a:xfrm>
          <a:prstGeom prst="rect">
            <a:avLst/>
          </a:prstGeom>
        </p:spPr>
      </p:pic>
      <p:sp>
        <p:nvSpPr>
          <p:cNvPr id="5" name="Rectángulo 4"/>
          <p:cNvSpPr/>
          <p:nvPr/>
        </p:nvSpPr>
        <p:spPr>
          <a:xfrm>
            <a:off x="535122" y="1023471"/>
            <a:ext cx="6219640" cy="2862322"/>
          </a:xfrm>
          <a:prstGeom prst="rect">
            <a:avLst/>
          </a:prstGeom>
        </p:spPr>
        <p:txBody>
          <a:bodyPr wrap="square">
            <a:spAutoFit/>
          </a:bodyPr>
          <a:lstStyle/>
          <a:p>
            <a:pPr lvl="0" algn="just">
              <a:lnSpc>
                <a:spcPct val="150000"/>
              </a:lnSpc>
            </a:pPr>
            <a:r>
              <a:rPr lang="es-MX" sz="2000" b="1" dirty="0">
                <a:solidFill>
                  <a:srgbClr val="E7E6E6">
                    <a:lumMod val="10000"/>
                  </a:srgbClr>
                </a:solidFill>
                <a:latin typeface="Calibri" panose="020F0502020204030204" pitchFamily="34" charset="0"/>
              </a:rPr>
              <a:t>Hace 10 años, en 2006, la ONU aprobó la Convención sobre los Derechos de las Personas con Discapacidad, en la que México desempeñó un papel relevante. Instrumento pionero que reafirma que las personas con discapacidad deben disfrutar de todos los derechos humanos y libertades fundamentales. </a:t>
            </a:r>
          </a:p>
        </p:txBody>
      </p:sp>
    </p:spTree>
    <p:extLst>
      <p:ext uri="{BB962C8B-B14F-4D97-AF65-F5344CB8AC3E}">
        <p14:creationId xmlns:p14="http://schemas.microsoft.com/office/powerpoint/2010/main" val="376872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ítulo 1"/>
          <p:cNvSpPr txBox="1">
            <a:spLocks/>
          </p:cNvSpPr>
          <p:nvPr/>
        </p:nvSpPr>
        <p:spPr>
          <a:xfrm>
            <a:off x="127888" y="87421"/>
            <a:ext cx="8861717" cy="503394"/>
          </a:xfrm>
          <a:prstGeom prst="rect">
            <a:avLst/>
          </a:prstGeom>
          <a:gradFill flip="none" rotWithShape="1">
            <a:gsLst>
              <a:gs pos="0">
                <a:srgbClr val="669E40"/>
              </a:gs>
              <a:gs pos="50000">
                <a:srgbClr val="BBDBA5"/>
              </a:gs>
              <a:gs pos="100000">
                <a:srgbClr val="E4F1DB"/>
              </a:gs>
            </a:gsLst>
            <a:path path="circle">
              <a:fillToRect l="50000" t="50000" r="50000" b="50000"/>
            </a:path>
            <a:tileRect/>
          </a:gradFill>
          <a:ln>
            <a:solidFill>
              <a:srgbClr val="669E40"/>
            </a:solid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MX" sz="2200" i="1" dirty="0">
              <a:solidFill>
                <a:prstClr val="white"/>
              </a:solidFill>
            </a:endParaRPr>
          </a:p>
        </p:txBody>
      </p:sp>
      <p:sp>
        <p:nvSpPr>
          <p:cNvPr id="11" name="1 Título"/>
          <p:cNvSpPr txBox="1">
            <a:spLocks/>
          </p:cNvSpPr>
          <p:nvPr/>
        </p:nvSpPr>
        <p:spPr>
          <a:xfrm>
            <a:off x="3034144" y="5550"/>
            <a:ext cx="5955461" cy="663603"/>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MX" sz="1800" b="1" dirty="0" smtClean="0">
                <a:solidFill>
                  <a:srgbClr val="E7E6E6">
                    <a:lumMod val="10000"/>
                  </a:srgbClr>
                </a:solidFill>
                <a:latin typeface="Calibri" panose="020F0502020204030204" pitchFamily="34" charset="0"/>
              </a:rPr>
              <a:t>Agenda 2030</a:t>
            </a:r>
            <a:endParaRPr lang="es-MX" sz="1800" b="1" dirty="0">
              <a:solidFill>
                <a:srgbClr val="E7E6E6">
                  <a:lumMod val="10000"/>
                </a:srgbClr>
              </a:solidFill>
              <a:latin typeface="Calibri" panose="020F0502020204030204" pitchFamily="34" charset="0"/>
            </a:endParaRPr>
          </a:p>
        </p:txBody>
      </p:sp>
      <p:pic>
        <p:nvPicPr>
          <p:cNvPr id="12" name="Imagen 11"/>
          <p:cNvPicPr>
            <a:picLocks noChangeAspect="1"/>
          </p:cNvPicPr>
          <p:nvPr/>
        </p:nvPicPr>
        <p:blipFill>
          <a:blip r:embed="rId2"/>
          <a:stretch>
            <a:fillRect/>
          </a:stretch>
        </p:blipFill>
        <p:spPr>
          <a:xfrm>
            <a:off x="229032" y="142640"/>
            <a:ext cx="2088140" cy="385829"/>
          </a:xfrm>
          <a:prstGeom prst="rect">
            <a:avLst/>
          </a:prstGeom>
        </p:spPr>
      </p:pic>
      <p:pic>
        <p:nvPicPr>
          <p:cNvPr id="3" name="Imagen 2"/>
          <p:cNvPicPr>
            <a:picLocks noChangeAspect="1"/>
          </p:cNvPicPr>
          <p:nvPr/>
        </p:nvPicPr>
        <p:blipFill>
          <a:blip r:embed="rId3"/>
          <a:stretch>
            <a:fillRect/>
          </a:stretch>
        </p:blipFill>
        <p:spPr>
          <a:xfrm>
            <a:off x="1947376" y="4344331"/>
            <a:ext cx="5323579" cy="2441411"/>
          </a:xfrm>
          <a:prstGeom prst="rect">
            <a:avLst/>
          </a:prstGeom>
        </p:spPr>
      </p:pic>
      <p:sp>
        <p:nvSpPr>
          <p:cNvPr id="15" name="Rectángulo 2"/>
          <p:cNvSpPr>
            <a:spLocks noChangeArrowheads="1"/>
          </p:cNvSpPr>
          <p:nvPr/>
        </p:nvSpPr>
        <p:spPr bwMode="auto">
          <a:xfrm>
            <a:off x="488535" y="1482009"/>
            <a:ext cx="825725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MX" altLang="es-MX" b="1" dirty="0">
                <a:solidFill>
                  <a:prstClr val="black"/>
                </a:solidFill>
                <a:latin typeface="Calibri" panose="020F0502020204030204"/>
              </a:rPr>
              <a:t>La Agenda 2030 incluye de manera específica a las personas con discapacidad en cinco de sus objetivos,  y como sector de la población en situación de vulnerabilidad de manera </a:t>
            </a:r>
            <a:r>
              <a:rPr lang="es-MX" altLang="es-MX" b="1" dirty="0" smtClean="0">
                <a:solidFill>
                  <a:prstClr val="black"/>
                </a:solidFill>
                <a:latin typeface="Calibri" panose="020F0502020204030204"/>
              </a:rPr>
              <a:t>transversal en los 17 objetivos. </a:t>
            </a:r>
          </a:p>
          <a:p>
            <a:pPr algn="just"/>
            <a:endParaRPr lang="es-MX" altLang="es-MX" b="1" dirty="0" smtClean="0">
              <a:solidFill>
                <a:prstClr val="black"/>
              </a:solidFill>
              <a:latin typeface="Calibri" panose="020F0502020204030204"/>
            </a:endParaRPr>
          </a:p>
          <a:p>
            <a:pPr algn="just"/>
            <a:r>
              <a:rPr lang="es-MX" altLang="es-MX" b="1" dirty="0">
                <a:solidFill>
                  <a:prstClr val="black"/>
                </a:solidFill>
                <a:latin typeface="Calibri" panose="020F0502020204030204"/>
              </a:rPr>
              <a:t>Los ODS incorporan cuestiones nodales para lograr el desarrollo de las personas con discapacidad, tales como la educación; el empleo; la inclusión social, económica y política; y la accesibilidad. Dichos aspectos constituyen a su vez derechos consagrados en la Convención, y son considerados como llaves para acceder a otros derechos y asegurar la igualdad de oportunidades para las personas con discapacidad</a:t>
            </a:r>
          </a:p>
        </p:txBody>
      </p:sp>
      <p:sp>
        <p:nvSpPr>
          <p:cNvPr id="16" name="Rectángulo 15"/>
          <p:cNvSpPr/>
          <p:nvPr/>
        </p:nvSpPr>
        <p:spPr>
          <a:xfrm>
            <a:off x="488535" y="914695"/>
            <a:ext cx="3847079" cy="400110"/>
          </a:xfrm>
          <a:prstGeom prst="rect">
            <a:avLst/>
          </a:prstGeom>
        </p:spPr>
        <p:txBody>
          <a:bodyPr wrap="none">
            <a:spAutoFit/>
          </a:bodyPr>
          <a:lstStyle/>
          <a:p>
            <a:r>
              <a:rPr lang="es-MX" sz="2000" b="1" dirty="0" smtClean="0">
                <a:solidFill>
                  <a:srgbClr val="E7E6E6">
                    <a:lumMod val="10000"/>
                  </a:srgbClr>
                </a:solidFill>
              </a:rPr>
              <a:t>Objetivos de Desarrollo Sostenible</a:t>
            </a:r>
            <a:endParaRPr lang="es-MX" sz="2000" dirty="0">
              <a:solidFill>
                <a:prstClr val="black"/>
              </a:solidFill>
            </a:endParaRPr>
          </a:p>
        </p:txBody>
      </p:sp>
      <p:sp>
        <p:nvSpPr>
          <p:cNvPr id="17" name="Marcador de número de diapositiva 3"/>
          <p:cNvSpPr txBox="1">
            <a:spLocks/>
          </p:cNvSpPr>
          <p:nvPr/>
        </p:nvSpPr>
        <p:spPr>
          <a:xfrm>
            <a:off x="6457950" y="6356351"/>
            <a:ext cx="20574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MX" dirty="0" smtClean="0">
                <a:solidFill>
                  <a:prstClr val="black">
                    <a:tint val="75000"/>
                  </a:prstClr>
                </a:solidFill>
                <a:latin typeface="Calibri"/>
              </a:rPr>
              <a:t>9</a:t>
            </a:r>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348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1803</TotalTime>
  <Words>904</Words>
  <Application>Microsoft Office PowerPoint</Application>
  <PresentationFormat>Presentación en pantalla (4:3)</PresentationFormat>
  <Paragraphs>86</Paragraphs>
  <Slides>10</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10</vt:i4>
      </vt:variant>
    </vt:vector>
  </HeadingPairs>
  <TitlesOfParts>
    <vt:vector size="16" baseType="lpstr">
      <vt:lpstr>Arial</vt:lpstr>
      <vt:lpstr>Calibri</vt:lpstr>
      <vt:lpstr>Calibri Light</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Alicia Loza</dc:creator>
  <cp:lastModifiedBy>Alicia Loza García</cp:lastModifiedBy>
  <cp:revision>89</cp:revision>
  <cp:lastPrinted>2016-11-17T18:57:09Z</cp:lastPrinted>
  <dcterms:created xsi:type="dcterms:W3CDTF">2016-11-07T15:47:24Z</dcterms:created>
  <dcterms:modified xsi:type="dcterms:W3CDTF">2016-11-17T20:05:40Z</dcterms:modified>
</cp:coreProperties>
</file>