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49920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1pPr>
            <a:lvl2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2pPr>
            <a:lvl3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3pPr>
            <a:lvl4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4pPr>
            <a:lvl5pPr defTabSz="457200">
              <a:buFont typeface="Arial"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</p:spPr>
        <p:txBody>
          <a:bodyPr anchor="ctr"/>
          <a:lstStyle>
            <a:lvl1pPr defTabSz="457200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Off val="44000"/>
              </a:schemeClr>
            </a:gs>
            <a:gs pos="35000">
              <a:schemeClr val="accent3">
                <a:lumOff val="44000"/>
              </a:schemeClr>
            </a:gs>
            <a:gs pos="100000">
              <a:schemeClr val="accent3">
                <a:lumOff val="44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Texto del título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 idx="4294967295"/>
          </p:nvPr>
        </p:nvSpPr>
        <p:spPr>
          <a:xfrm>
            <a:off x="905350" y="2362750"/>
            <a:ext cx="7982241" cy="21325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283463">
              <a:defRPr sz="2480" b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Cambio Climático y</a:t>
            </a:r>
          </a:p>
          <a:p>
            <a:pPr defTabSz="283463">
              <a:defRPr sz="2480" b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Cuidado de los Recursos Naturales</a:t>
            </a:r>
          </a:p>
          <a:p>
            <a:pPr defTabSz="283463">
              <a:defRPr sz="2480" b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Grupo de Trabajo</a:t>
            </a:r>
          </a:p>
          <a:p>
            <a:pPr defTabSz="283463">
              <a:defRPr sz="2480" b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defTabSz="283463">
              <a:defRPr sz="1921" b="1">
                <a:solidFill>
                  <a:srgbClr val="897D14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Mtro. Jorge Aristóteles Sandoval Díaz</a:t>
            </a:r>
          </a:p>
          <a:p>
            <a:pPr defTabSz="283463">
              <a:defRPr sz="1921" b="1">
                <a:solidFill>
                  <a:srgbClr val="897D14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Gobernador de Jalisco</a:t>
            </a:r>
          </a:p>
        </p:txBody>
      </p:sp>
      <p:sp>
        <p:nvSpPr>
          <p:cNvPr id="136" name="Shape 136"/>
          <p:cNvSpPr/>
          <p:nvPr/>
        </p:nvSpPr>
        <p:spPr>
          <a:xfrm>
            <a:off x="255602" y="6175113"/>
            <a:ext cx="180599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500" b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Resumen Ejecutivo</a:t>
            </a:r>
          </a:p>
        </p:txBody>
      </p:sp>
      <p:pic>
        <p:nvPicPr>
          <p:cNvPr id="137" name="IMG_8427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50156" y="199606"/>
            <a:ext cx="1019272" cy="101927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/>
        </p:nvSpPr>
        <p:spPr>
          <a:xfrm>
            <a:off x="6872338" y="6067163"/>
            <a:ext cx="1999002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r" defTabSz="457200">
              <a:defRPr sz="1500" b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LI Reunión Ordinaria</a:t>
            </a:r>
          </a:p>
          <a:p>
            <a:pPr algn="r" defTabSz="457200">
              <a:defRPr sz="1500" b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Noviembre, 2016</a:t>
            </a:r>
          </a:p>
        </p:txBody>
      </p:sp>
      <p:pic>
        <p:nvPicPr>
          <p:cNvPr id="139" name="logotipo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4134" y="142686"/>
            <a:ext cx="3251201" cy="11409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 idx="4294967295"/>
          </p:nvPr>
        </p:nvSpPr>
        <p:spPr>
          <a:xfrm>
            <a:off x="1660525" y="438150"/>
            <a:ext cx="5822950" cy="9048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400" b="1">
                <a:solidFill>
                  <a:srgbClr val="80808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t>Informe COP 22</a:t>
            </a:r>
          </a:p>
          <a:p>
            <a:pPr>
              <a:defRPr sz="2400" b="1">
                <a:solidFill>
                  <a:srgbClr val="80808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t> </a:t>
            </a:r>
            <a:r>
              <a:rPr>
                <a:solidFill>
                  <a:srgbClr val="AA7942"/>
                </a:solidFill>
              </a:rPr>
              <a:t>Invitación a las Entidades Federativas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4294967295"/>
          </p:nvPr>
        </p:nvSpPr>
        <p:spPr>
          <a:xfrm>
            <a:off x="675884" y="1536484"/>
            <a:ext cx="7548313" cy="42174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defTabSz="832104">
              <a:spcBef>
                <a:spcPts val="200"/>
              </a:spcBef>
              <a:buSzTx/>
              <a:buFont typeface="Arial"/>
              <a:buNone/>
              <a:defRPr sz="1638" b="1" u="sng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Antecedentes</a:t>
            </a:r>
          </a:p>
          <a:p>
            <a:pPr marL="0" indent="0" algn="just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lvl="1" indent="712200" algn="just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Como acuerdo Trigésimo Segundo de la L Reunión Ordinaria de la Conferencia Nacional de Gobernadores celebrada en febrero en el Estado de México, se aprobó la creación de un </a:t>
            </a:r>
            <a:r>
              <a:rPr b="1" i="1"/>
              <a:t>Grupo Especial de Trabajo</a:t>
            </a:r>
            <a:r>
              <a:t> al interior de la Comisión de Medio Ambiente de la Conago, con el fin de dar seguimiento a las acciones para combatir el </a:t>
            </a:r>
            <a:r>
              <a:rPr b="1" i="1"/>
              <a:t>Cambio Climático y lograr el Cuidado de los Recursos Naturales</a:t>
            </a:r>
            <a:r>
              <a:t>.</a:t>
            </a:r>
          </a:p>
          <a:p>
            <a:pPr marL="0" indent="0" algn="just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lvl="1" indent="712200" algn="just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El C.Gobernador de Jalisco, Mtro. Jorge Aristóteles Sandoval Díaz, propuso la creación del Grupo de Trabajo en comento, en su calidad de presidente del Grupo de Trabajo de Gobernadores sobre Clima y Bosques GCF por sus siglas en inglés, y ante la celebración de la Cumbre de Cambio Climático de las Américas que tuvo lugar en Guadalajara, Jalisco el mes de junio del presente 2016.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1" animBg="1" advAuto="0"/>
      <p:bldP spid="142" grpId="2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 idx="4294967295"/>
          </p:nvPr>
        </p:nvSpPr>
        <p:spPr>
          <a:xfrm>
            <a:off x="1660525" y="514455"/>
            <a:ext cx="5822950" cy="9048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400" b="1">
                <a:solidFill>
                  <a:srgbClr val="80808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t>Informe COP 22</a:t>
            </a:r>
          </a:p>
          <a:p>
            <a:pPr>
              <a:defRPr sz="2400" b="1">
                <a:solidFill>
                  <a:srgbClr val="80808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t> </a:t>
            </a:r>
            <a:r>
              <a:rPr>
                <a:solidFill>
                  <a:srgbClr val="AA7942"/>
                </a:solidFill>
              </a:rPr>
              <a:t>Invitación a las Entidades Federativas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4294967295"/>
          </p:nvPr>
        </p:nvSpPr>
        <p:spPr>
          <a:xfrm>
            <a:off x="1329197" y="1773416"/>
            <a:ext cx="6689086" cy="42174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Font typeface="Arial"/>
              <a:buNone/>
              <a:defRPr sz="1800" u="sng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INFORME</a:t>
            </a:r>
          </a:p>
          <a:p>
            <a:pPr marL="0" indent="0" algn="ctr">
              <a:spcBef>
                <a:spcPts val="300"/>
              </a:spcBef>
              <a:buSzTx/>
              <a:buFont typeface="Arial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algn="ctr">
              <a:spcBef>
                <a:spcPts val="300"/>
              </a:spcBef>
              <a:buSzTx/>
              <a:buFont typeface="Arial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En el mes de Noviembre de 2016 el C.Gobernador de Jalisco, Mtro. Jorge Aristóteles Sandoval Díaz, asistió a la Conferencia de las Partes (COP22) del Convenio-Marco de las Naciones Unidas para el Cambio Climático, que tuvo lugar en Marrakech, Marruecos.</a:t>
            </a:r>
          </a:p>
          <a:p>
            <a:pPr marL="0" indent="0" algn="ctr">
              <a:spcBef>
                <a:spcPts val="300"/>
              </a:spcBef>
              <a:buSzTx/>
              <a:buFont typeface="Arial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algn="ctr">
              <a:spcBef>
                <a:spcPts val="300"/>
              </a:spcBef>
              <a:buSzTx/>
              <a:buFont typeface="Arial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El gobernador de Jalisco acudió a la COP22 como co-presidente para América Latina de “The Climate Group”.</a:t>
            </a:r>
          </a:p>
          <a:p>
            <a:pPr marL="0" indent="0" algn="ctr">
              <a:spcBef>
                <a:spcPts val="300"/>
              </a:spcBef>
              <a:buSzTx/>
              <a:buFont typeface="Arial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Por tanto, en la LI Reunión Ordinaria de la Conago, el presentará un informe con detalles de interés para los titulares de los Ejecutivos de las Entidades Federativas.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animBg="1" advAuto="0"/>
      <p:bldP spid="145" grpId="2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 idx="4294967295"/>
          </p:nvPr>
        </p:nvSpPr>
        <p:spPr>
          <a:xfrm>
            <a:off x="1660525" y="438150"/>
            <a:ext cx="5822950" cy="9048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400" b="1">
                <a:solidFill>
                  <a:srgbClr val="80808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t>Informe COP 22</a:t>
            </a:r>
          </a:p>
          <a:p>
            <a:pPr>
              <a:defRPr sz="2400" b="1">
                <a:solidFill>
                  <a:srgbClr val="80808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t> </a:t>
            </a:r>
            <a:r>
              <a:rPr>
                <a:solidFill>
                  <a:srgbClr val="AA7942"/>
                </a:solidFill>
              </a:rPr>
              <a:t>Invitación a las Entidades Federativas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1046878" y="1544501"/>
            <a:ext cx="7050244" cy="47254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32104">
              <a:spcBef>
                <a:spcPts val="200"/>
              </a:spcBef>
              <a:buSzTx/>
              <a:buFont typeface="Arial"/>
              <a:buNone/>
              <a:defRPr sz="1638" u="sng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PROPUESTA</a:t>
            </a:r>
          </a:p>
          <a:p>
            <a:pPr marL="0" indent="0" algn="ctr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algn="ctr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Una de las principales conclusiones a las que llegamos en la COP 22, es que para hacer frente a los desafíos del cambio climático, es fundamental involucrar a más gobiernos locales y sub nacionales.</a:t>
            </a:r>
          </a:p>
          <a:p>
            <a:pPr marL="0" indent="0" algn="ctr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algn="ctr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Es de suma importancia compartir experiencias exitosas en la implementación de programas orientados a disminuir la huella de carbono; es necesario crear manuales de buenas prácticas, y fortalecer los mecanismos de intercambio tendientes a garantizar el éxito en la aplicación de medidas que reduzcan el daño al medio ambiente y logren la protección de los recursos naturales.</a:t>
            </a:r>
          </a:p>
          <a:p>
            <a:pPr marL="0" indent="0" algn="ctr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algn="ctr" defTabSz="832104">
              <a:spcBef>
                <a:spcPts val="200"/>
              </a:spcBef>
              <a:buSzTx/>
              <a:buFont typeface="Arial"/>
              <a:buNone/>
              <a:defRPr sz="1638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Debido a que nuestro futuro y el de nuestros hijos es hoy, el gobernador de Jalisco invitará a sus homólogos de las entidades federativas a sumarse a los posicionamientos finales de la reunión internacional, hacer un frente común ante posibles amenazas y consolidar una agenda conjunta.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1" animBg="1" advAuto="0"/>
      <p:bldP spid="148" grpId="2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cop22COVER-F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3481" y="1520463"/>
            <a:ext cx="9144001" cy="33846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r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Presentación en pantalla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Helvetica Neue</vt:lpstr>
      <vt:lpstr>Default</vt:lpstr>
      <vt:lpstr>Cambio Climático y Cuidado de los Recursos Naturales Grupo de Trabajo  Mtro. Jorge Aristóteles Sandoval Díaz Gobernador de Jalisco</vt:lpstr>
      <vt:lpstr>Informe COP 22  Invitación a las Entidades Federativas</vt:lpstr>
      <vt:lpstr>Informe COP 22  Invitación a las Entidades Federativas</vt:lpstr>
      <vt:lpstr>Informe COP 22  Invitación a las Entidades Federativas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Cambio Climático y Cuidado de los Recursos Naturales Grupo de Trabajo  Mtro. Jorge Aristóteles Sandoval Díaz Gobernador de Jalisco</dc:title>
  <dc:creator>Casa Jalisco Mexico2</dc:creator>
  <cp:lastModifiedBy>Casa Jalisco Mexico2</cp:lastModifiedBy>
  <cp:revision>1</cp:revision>
  <dcterms:modified xsi:type="dcterms:W3CDTF">2016-11-16T21:20:40Z</dcterms:modified>
</cp:coreProperties>
</file>