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589" r:id="rId2"/>
    <p:sldId id="615" r:id="rId3"/>
    <p:sldId id="596" r:id="rId4"/>
    <p:sldId id="606" r:id="rId5"/>
    <p:sldId id="614" r:id="rId6"/>
    <p:sldId id="598" r:id="rId7"/>
    <p:sldId id="605" r:id="rId8"/>
    <p:sldId id="600" r:id="rId9"/>
    <p:sldId id="607" r:id="rId10"/>
    <p:sldId id="616" r:id="rId11"/>
    <p:sldId id="617" r:id="rId12"/>
    <p:sldId id="613" r:id="rId13"/>
    <p:sldId id="621" r:id="rId14"/>
    <p:sldId id="618" r:id="rId15"/>
    <p:sldId id="619" r:id="rId16"/>
    <p:sldId id="620" r:id="rId17"/>
  </p:sldIdLst>
  <p:sldSz cx="24385588" cy="13717588"/>
  <p:notesSz cx="7010400" cy="9296400"/>
  <p:defaultTextStyle>
    <a:defPPr>
      <a:defRPr lang="es-MX"/>
    </a:defPPr>
    <a:lvl1pPr marL="0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46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91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337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783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229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1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C00"/>
    <a:srgbClr val="FFE5E5"/>
    <a:srgbClr val="FFCDCD"/>
    <a:srgbClr val="9900CC"/>
    <a:srgbClr val="A6A6A6"/>
    <a:srgbClr val="FD545A"/>
    <a:srgbClr val="616161"/>
    <a:srgbClr val="12A407"/>
    <a:srgbClr val="848484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47" autoAdjust="0"/>
    <p:restoredTop sz="91379" autoAdjust="0"/>
  </p:normalViewPr>
  <p:slideViewPr>
    <p:cSldViewPr snapToGrid="0">
      <p:cViewPr varScale="1">
        <p:scale>
          <a:sx n="32" d="100"/>
          <a:sy n="32" d="100"/>
        </p:scale>
        <p:origin x="1188" y="90"/>
      </p:cViewPr>
      <p:guideLst>
        <p:guide orient="horz" pos="4321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-133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712F66-8987-AF4B-847E-BC5FA435F107}" type="doc">
      <dgm:prSet loTypeId="urn:microsoft.com/office/officeart/2005/8/layout/target3" loCatId="relationship" qsTypeId="urn:microsoft.com/office/officeart/2005/8/quickstyle/simple4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B7B45973-D324-8B46-B0CC-32F2C8BD1197}">
      <dgm:prSet custT="1"/>
      <dgm:spPr/>
      <dgm:t>
        <a:bodyPr/>
        <a:lstStyle/>
        <a:p>
          <a:pPr algn="ctr" rtl="0"/>
          <a:endParaRPr lang="es-MX" sz="4100" b="1" dirty="0"/>
        </a:p>
        <a:p>
          <a:pPr algn="l" rtl="0"/>
          <a:r>
            <a:rPr lang="es-MX" sz="3800" b="1" dirty="0"/>
            <a:t>Plazo inmediato </a:t>
          </a:r>
        </a:p>
        <a:p>
          <a:pPr algn="l" rtl="0"/>
          <a:r>
            <a:rPr lang="es-MX" sz="3800" dirty="0"/>
            <a:t>“Estamos contigo”</a:t>
          </a:r>
        </a:p>
        <a:p>
          <a:pPr algn="l" rtl="0"/>
          <a:r>
            <a:rPr lang="es-MX" sz="3800" dirty="0"/>
            <a:t>(2016 –2017)		</a:t>
          </a:r>
        </a:p>
      </dgm:t>
    </dgm:pt>
    <dgm:pt modelId="{1E8D1D98-035E-6F48-B491-1D1BC622970C}" type="parTrans" cxnId="{EB01A0C9-6679-2E4E-A883-25D6287CBE8B}">
      <dgm:prSet/>
      <dgm:spPr/>
      <dgm:t>
        <a:bodyPr/>
        <a:lstStyle/>
        <a:p>
          <a:endParaRPr lang="en-US"/>
        </a:p>
      </dgm:t>
    </dgm:pt>
    <dgm:pt modelId="{45E1E7BF-D6C0-554D-B59E-F3A75A7EF4F0}" type="sibTrans" cxnId="{EB01A0C9-6679-2E4E-A883-25D6287CBE8B}">
      <dgm:prSet/>
      <dgm:spPr/>
      <dgm:t>
        <a:bodyPr/>
        <a:lstStyle/>
        <a:p>
          <a:endParaRPr lang="en-US"/>
        </a:p>
      </dgm:t>
    </dgm:pt>
    <dgm:pt modelId="{1314C94B-B5AC-D649-B41E-DF5B9C273381}">
      <dgm:prSet custT="1"/>
      <dgm:spPr/>
      <dgm:t>
        <a:bodyPr/>
        <a:lstStyle/>
        <a:p>
          <a:pPr rtl="0"/>
          <a:r>
            <a:rPr lang="es-MX" sz="2800" dirty="0"/>
            <a:t>Orientación: Llamado a la calma.</a:t>
          </a:r>
        </a:p>
      </dgm:t>
    </dgm:pt>
    <dgm:pt modelId="{B0FFF073-BE1F-B041-80A2-6538FBA4B590}" type="parTrans" cxnId="{F916442A-24E7-2D4B-A035-707320CCC3FE}">
      <dgm:prSet/>
      <dgm:spPr/>
      <dgm:t>
        <a:bodyPr/>
        <a:lstStyle/>
        <a:p>
          <a:endParaRPr lang="en-US"/>
        </a:p>
      </dgm:t>
    </dgm:pt>
    <dgm:pt modelId="{C39305FE-736E-CE49-9990-D48244522FE1}" type="sibTrans" cxnId="{F916442A-24E7-2D4B-A035-707320CCC3FE}">
      <dgm:prSet/>
      <dgm:spPr/>
      <dgm:t>
        <a:bodyPr/>
        <a:lstStyle/>
        <a:p>
          <a:endParaRPr lang="en-US"/>
        </a:p>
      </dgm:t>
    </dgm:pt>
    <dgm:pt modelId="{DEDDD664-2CF2-7C4C-95A0-21C78F323CD8}">
      <dgm:prSet custT="1"/>
      <dgm:spPr/>
      <dgm:t>
        <a:bodyPr/>
        <a:lstStyle/>
        <a:p>
          <a:pPr rtl="0"/>
          <a:r>
            <a:rPr lang="es-MX" sz="2800" dirty="0"/>
            <a:t>Incremento de horarios de servicios y espacioss.</a:t>
          </a:r>
        </a:p>
      </dgm:t>
    </dgm:pt>
    <dgm:pt modelId="{CFA23CDC-03CD-9A43-A912-DF98C1330F64}" type="parTrans" cxnId="{BA772896-84C1-A641-A01A-63275AFC14CA}">
      <dgm:prSet/>
      <dgm:spPr/>
      <dgm:t>
        <a:bodyPr/>
        <a:lstStyle/>
        <a:p>
          <a:endParaRPr lang="en-US"/>
        </a:p>
      </dgm:t>
    </dgm:pt>
    <dgm:pt modelId="{D089689B-06DC-DE46-B403-54C93943CAF1}" type="sibTrans" cxnId="{BA772896-84C1-A641-A01A-63275AFC14CA}">
      <dgm:prSet/>
      <dgm:spPr/>
      <dgm:t>
        <a:bodyPr/>
        <a:lstStyle/>
        <a:p>
          <a:endParaRPr lang="en-US"/>
        </a:p>
      </dgm:t>
    </dgm:pt>
    <dgm:pt modelId="{25D9A000-F74D-DD4F-B569-61AC73C89F04}">
      <dgm:prSet custT="1"/>
      <dgm:spPr/>
      <dgm:t>
        <a:bodyPr/>
        <a:lstStyle/>
        <a:p>
          <a:pPr rtl="0"/>
          <a:r>
            <a:rPr lang="es-MX" sz="2800" dirty="0"/>
            <a:t>Refuerzo del diálogo con autoridades estatales y locales.</a:t>
          </a:r>
        </a:p>
      </dgm:t>
    </dgm:pt>
    <dgm:pt modelId="{98CB9B57-B879-1B4E-A7B1-3A21DD3AB0E8}" type="parTrans" cxnId="{194F85B2-0E00-9B40-9465-8B238F97AE04}">
      <dgm:prSet/>
      <dgm:spPr/>
      <dgm:t>
        <a:bodyPr/>
        <a:lstStyle/>
        <a:p>
          <a:endParaRPr lang="en-US"/>
        </a:p>
      </dgm:t>
    </dgm:pt>
    <dgm:pt modelId="{675FA43F-A1FE-FF47-BB84-BFE95807D0A5}" type="sibTrans" cxnId="{194F85B2-0E00-9B40-9465-8B238F97AE04}">
      <dgm:prSet/>
      <dgm:spPr/>
      <dgm:t>
        <a:bodyPr/>
        <a:lstStyle/>
        <a:p>
          <a:endParaRPr lang="en-US"/>
        </a:p>
      </dgm:t>
    </dgm:pt>
    <dgm:pt modelId="{DE5D27B5-3AF8-154F-9919-A2BFEC1ADCB6}">
      <dgm:prSet custT="1"/>
      <dgm:spPr/>
      <dgm:t>
        <a:bodyPr/>
        <a:lstStyle/>
        <a:p>
          <a:pPr rtl="0"/>
          <a:r>
            <a:rPr lang="es-MX" sz="2800" dirty="0"/>
            <a:t>Incremento de la relación con organizaciones de derechos civiles.</a:t>
          </a:r>
        </a:p>
      </dgm:t>
    </dgm:pt>
    <dgm:pt modelId="{41E52023-7EF1-DB40-8437-D8D4464553FD}" type="parTrans" cxnId="{C90882F6-E547-8642-AFEB-E0B4C71B3FE4}">
      <dgm:prSet/>
      <dgm:spPr/>
      <dgm:t>
        <a:bodyPr/>
        <a:lstStyle/>
        <a:p>
          <a:endParaRPr lang="en-US"/>
        </a:p>
      </dgm:t>
    </dgm:pt>
    <dgm:pt modelId="{F265CAB2-206E-CE4A-AF6A-30606E92B24C}" type="sibTrans" cxnId="{C90882F6-E547-8642-AFEB-E0B4C71B3FE4}">
      <dgm:prSet/>
      <dgm:spPr/>
      <dgm:t>
        <a:bodyPr/>
        <a:lstStyle/>
        <a:p>
          <a:endParaRPr lang="en-US"/>
        </a:p>
      </dgm:t>
    </dgm:pt>
    <dgm:pt modelId="{D7281F89-2358-5F4A-A6CD-C61621E01E09}">
      <dgm:prSet custT="1"/>
      <dgm:spPr/>
      <dgm:t>
        <a:bodyPr/>
        <a:lstStyle/>
        <a:p>
          <a:pPr algn="l" rtl="0"/>
          <a:r>
            <a:rPr lang="es-MX" sz="3600" b="1" dirty="0"/>
            <a:t>Mediano Plazo (2017)</a:t>
          </a:r>
        </a:p>
        <a:p>
          <a:pPr algn="l" rtl="0"/>
          <a:r>
            <a:rPr lang="es-MX" sz="3600" dirty="0"/>
            <a:t>“Mexicano: ejerce tus derechos”</a:t>
          </a:r>
        </a:p>
      </dgm:t>
    </dgm:pt>
    <dgm:pt modelId="{8CE716D5-7828-AC4B-8188-4F7BB43B5DE0}" type="parTrans" cxnId="{CB1ECC5F-EA5F-8341-877E-F355F5B0C230}">
      <dgm:prSet/>
      <dgm:spPr/>
      <dgm:t>
        <a:bodyPr/>
        <a:lstStyle/>
        <a:p>
          <a:endParaRPr lang="en-US"/>
        </a:p>
      </dgm:t>
    </dgm:pt>
    <dgm:pt modelId="{C853A2F6-CB27-9349-B4FC-99A61F3C0D67}" type="sibTrans" cxnId="{CB1ECC5F-EA5F-8341-877E-F355F5B0C230}">
      <dgm:prSet/>
      <dgm:spPr/>
      <dgm:t>
        <a:bodyPr/>
        <a:lstStyle/>
        <a:p>
          <a:endParaRPr lang="en-US"/>
        </a:p>
      </dgm:t>
    </dgm:pt>
    <dgm:pt modelId="{74E4480F-121D-BF49-9134-CD8B2AF79FB1}">
      <dgm:prSet custT="1"/>
      <dgm:spPr/>
      <dgm:t>
        <a:bodyPr/>
        <a:lstStyle/>
        <a:p>
          <a:pPr rtl="0"/>
          <a:r>
            <a:rPr lang="es-MX" sz="2800" dirty="0"/>
            <a:t>Estrategia con el Congreso Federal y las legislaturas locales.</a:t>
          </a:r>
        </a:p>
      </dgm:t>
    </dgm:pt>
    <dgm:pt modelId="{CB65B244-AECB-E641-939A-36874ECA8804}" type="parTrans" cxnId="{B7F06CE2-94EE-DC4D-A9E7-C58369C5BAB7}">
      <dgm:prSet/>
      <dgm:spPr/>
      <dgm:t>
        <a:bodyPr/>
        <a:lstStyle/>
        <a:p>
          <a:endParaRPr lang="en-US"/>
        </a:p>
      </dgm:t>
    </dgm:pt>
    <dgm:pt modelId="{897C5BC6-A995-E645-876B-D6FEC565405F}" type="sibTrans" cxnId="{B7F06CE2-94EE-DC4D-A9E7-C58369C5BAB7}">
      <dgm:prSet/>
      <dgm:spPr/>
      <dgm:t>
        <a:bodyPr/>
        <a:lstStyle/>
        <a:p>
          <a:endParaRPr lang="en-US"/>
        </a:p>
      </dgm:t>
    </dgm:pt>
    <dgm:pt modelId="{6E2407EA-8368-E641-BA5F-DC5B73BFEE3C}">
      <dgm:prSet custT="1"/>
      <dgm:spPr/>
      <dgm:t>
        <a:bodyPr/>
        <a:lstStyle/>
        <a:p>
          <a:pPr rtl="0"/>
          <a:r>
            <a:rPr lang="es-MX" sz="2800" dirty="0"/>
            <a:t>Campaña de información “Mexicano: ejerce tus derechos”.</a:t>
          </a:r>
        </a:p>
      </dgm:t>
    </dgm:pt>
    <dgm:pt modelId="{582BD2E8-D078-114D-A39E-F10531EBB4B2}" type="parTrans" cxnId="{7C681318-A0B0-D841-98BC-1845514C5D82}">
      <dgm:prSet/>
      <dgm:spPr/>
      <dgm:t>
        <a:bodyPr/>
        <a:lstStyle/>
        <a:p>
          <a:endParaRPr lang="en-US"/>
        </a:p>
      </dgm:t>
    </dgm:pt>
    <dgm:pt modelId="{032B026E-0D0C-AA40-914F-92044DF10479}" type="sibTrans" cxnId="{7C681318-A0B0-D841-98BC-1845514C5D82}">
      <dgm:prSet/>
      <dgm:spPr/>
      <dgm:t>
        <a:bodyPr/>
        <a:lstStyle/>
        <a:p>
          <a:endParaRPr lang="en-US"/>
        </a:p>
      </dgm:t>
    </dgm:pt>
    <dgm:pt modelId="{30A52664-62C5-7842-8A4B-5A2379CC6BEC}">
      <dgm:prSet custT="1"/>
      <dgm:spPr/>
      <dgm:t>
        <a:bodyPr/>
        <a:lstStyle/>
        <a:p>
          <a:pPr rtl="0"/>
          <a:r>
            <a:rPr lang="es-MX" sz="2800" dirty="0"/>
            <a:t>Alianzas con grupos vulnerables y socios naturales.</a:t>
          </a:r>
        </a:p>
      </dgm:t>
    </dgm:pt>
    <dgm:pt modelId="{BB6C1BA8-CCDC-E04B-A297-307C2CC42231}" type="parTrans" cxnId="{C4A2BF03-AD96-D943-B851-B0453D8FBA8D}">
      <dgm:prSet/>
      <dgm:spPr/>
      <dgm:t>
        <a:bodyPr/>
        <a:lstStyle/>
        <a:p>
          <a:endParaRPr lang="en-US"/>
        </a:p>
      </dgm:t>
    </dgm:pt>
    <dgm:pt modelId="{423745B7-A43C-424F-B0B7-FDED2CC930FD}" type="sibTrans" cxnId="{C4A2BF03-AD96-D943-B851-B0453D8FBA8D}">
      <dgm:prSet/>
      <dgm:spPr/>
      <dgm:t>
        <a:bodyPr/>
        <a:lstStyle/>
        <a:p>
          <a:endParaRPr lang="en-US"/>
        </a:p>
      </dgm:t>
    </dgm:pt>
    <dgm:pt modelId="{CB8B8EB3-4B79-1E4C-BD79-5CFCEA752702}">
      <dgm:prSet custT="1"/>
      <dgm:spPr/>
      <dgm:t>
        <a:bodyPr/>
        <a:lstStyle/>
        <a:p>
          <a:pPr algn="l" rtl="0"/>
          <a:r>
            <a:rPr lang="es-MX" sz="3600" b="1" dirty="0"/>
            <a:t>Largo plazo (2018)</a:t>
          </a:r>
        </a:p>
        <a:p>
          <a:pPr algn="l" rtl="0"/>
          <a:r>
            <a:rPr lang="es-MX" sz="3600" b="0" dirty="0"/>
            <a:t>“Orgullo de ser mexicano”</a:t>
          </a:r>
        </a:p>
      </dgm:t>
    </dgm:pt>
    <dgm:pt modelId="{E57C99CB-A6BE-114C-A57B-A0F3136E8C7E}" type="parTrans" cxnId="{050760F3-A1E2-2B4C-8C30-D1ECCCF2A9E8}">
      <dgm:prSet/>
      <dgm:spPr/>
      <dgm:t>
        <a:bodyPr/>
        <a:lstStyle/>
        <a:p>
          <a:endParaRPr lang="en-US"/>
        </a:p>
      </dgm:t>
    </dgm:pt>
    <dgm:pt modelId="{1E5E10F5-C3E3-F34C-A0C1-BE406E5E8088}" type="sibTrans" cxnId="{050760F3-A1E2-2B4C-8C30-D1ECCCF2A9E8}">
      <dgm:prSet/>
      <dgm:spPr/>
      <dgm:t>
        <a:bodyPr/>
        <a:lstStyle/>
        <a:p>
          <a:endParaRPr lang="en-US"/>
        </a:p>
      </dgm:t>
    </dgm:pt>
    <dgm:pt modelId="{1D7ECE20-6CC7-6F42-822A-28E26001D4A4}">
      <dgm:prSet custT="1"/>
      <dgm:spPr/>
      <dgm:t>
        <a:bodyPr/>
        <a:lstStyle/>
        <a:p>
          <a:pPr rtl="0"/>
          <a:r>
            <a:rPr lang="es-MX" sz="2800" dirty="0"/>
            <a:t>Desarrollo y puesta en marcha de campañas de sensibilización y promoción del orgullo de ser mexicano.</a:t>
          </a:r>
        </a:p>
      </dgm:t>
    </dgm:pt>
    <dgm:pt modelId="{215CB187-41E5-1B42-8676-221354FC27B9}" type="parTrans" cxnId="{C5DD02A9-CBCE-B940-8E10-5CE4105978F1}">
      <dgm:prSet/>
      <dgm:spPr/>
      <dgm:t>
        <a:bodyPr/>
        <a:lstStyle/>
        <a:p>
          <a:endParaRPr lang="en-US"/>
        </a:p>
      </dgm:t>
    </dgm:pt>
    <dgm:pt modelId="{6326D92F-FE4A-2F4A-AD94-5712434EA986}" type="sibTrans" cxnId="{C5DD02A9-CBCE-B940-8E10-5CE4105978F1}">
      <dgm:prSet/>
      <dgm:spPr/>
      <dgm:t>
        <a:bodyPr/>
        <a:lstStyle/>
        <a:p>
          <a:endParaRPr lang="en-US"/>
        </a:p>
      </dgm:t>
    </dgm:pt>
    <dgm:pt modelId="{BDB79754-30C4-CF45-BB5F-A1A91350062B}">
      <dgm:prSet custT="1"/>
      <dgm:spPr/>
      <dgm:t>
        <a:bodyPr/>
        <a:lstStyle/>
        <a:p>
          <a:pPr rtl="0"/>
          <a:r>
            <a:rPr lang="es-MX" sz="2800" dirty="0"/>
            <a:t>Consolidación de alianzas con organismos de promoción de la ciudadanía y los derechos políticos.</a:t>
          </a:r>
        </a:p>
      </dgm:t>
    </dgm:pt>
    <dgm:pt modelId="{C54285F9-CF01-764C-8077-1716B15F8817}" type="parTrans" cxnId="{5EED2321-B72C-D245-A58F-2F3B75FA3D90}">
      <dgm:prSet/>
      <dgm:spPr/>
      <dgm:t>
        <a:bodyPr/>
        <a:lstStyle/>
        <a:p>
          <a:endParaRPr lang="en-US"/>
        </a:p>
      </dgm:t>
    </dgm:pt>
    <dgm:pt modelId="{2E56973A-7D47-044B-A0A1-7A89CA7A855E}" type="sibTrans" cxnId="{5EED2321-B72C-D245-A58F-2F3B75FA3D90}">
      <dgm:prSet/>
      <dgm:spPr/>
      <dgm:t>
        <a:bodyPr/>
        <a:lstStyle/>
        <a:p>
          <a:endParaRPr lang="en-US"/>
        </a:p>
      </dgm:t>
    </dgm:pt>
    <dgm:pt modelId="{E53065D2-2DE1-E041-9911-39B5371164E9}">
      <dgm:prSet custT="1"/>
      <dgm:spPr/>
      <dgm:t>
        <a:bodyPr/>
        <a:lstStyle/>
        <a:p>
          <a:pPr rtl="0"/>
          <a:r>
            <a:rPr lang="es-MX" sz="2800" dirty="0"/>
            <a:t>Asistencia, protección y documentación. </a:t>
          </a:r>
        </a:p>
      </dgm:t>
    </dgm:pt>
    <dgm:pt modelId="{BE260A41-ABE8-F049-A1FD-737B44EE8731}" type="parTrans" cxnId="{91CFD9E3-11C3-E64D-A2F6-CD1FF4274A83}">
      <dgm:prSet/>
      <dgm:spPr/>
      <dgm:t>
        <a:bodyPr/>
        <a:lstStyle/>
        <a:p>
          <a:endParaRPr lang="en-US"/>
        </a:p>
      </dgm:t>
    </dgm:pt>
    <dgm:pt modelId="{2660C3BC-8908-574D-9C62-6DE3F9F65A64}" type="sibTrans" cxnId="{91CFD9E3-11C3-E64D-A2F6-CD1FF4274A83}">
      <dgm:prSet/>
      <dgm:spPr/>
      <dgm:t>
        <a:bodyPr/>
        <a:lstStyle/>
        <a:p>
          <a:endParaRPr lang="en-US"/>
        </a:p>
      </dgm:t>
    </dgm:pt>
    <dgm:pt modelId="{BB2BB56B-0327-644E-A305-B88C51F12387}">
      <dgm:prSet custT="1"/>
      <dgm:spPr/>
      <dgm:t>
        <a:bodyPr/>
        <a:lstStyle/>
        <a:p>
          <a:pPr rtl="0"/>
          <a:r>
            <a:rPr lang="es-MX" sz="2800" dirty="0"/>
            <a:t>Difusión masiva de información.</a:t>
          </a:r>
        </a:p>
      </dgm:t>
    </dgm:pt>
    <dgm:pt modelId="{87CAA15B-BB31-4442-9B41-D3B4A78C9C0E}" type="parTrans" cxnId="{36846974-D356-0049-9A1E-69E35C9DFC1D}">
      <dgm:prSet/>
      <dgm:spPr/>
      <dgm:t>
        <a:bodyPr/>
        <a:lstStyle/>
        <a:p>
          <a:endParaRPr lang="en-US"/>
        </a:p>
      </dgm:t>
    </dgm:pt>
    <dgm:pt modelId="{94A2C75C-52D7-A14E-9A6E-2660FCD66AB5}" type="sibTrans" cxnId="{36846974-D356-0049-9A1E-69E35C9DFC1D}">
      <dgm:prSet/>
      <dgm:spPr/>
      <dgm:t>
        <a:bodyPr/>
        <a:lstStyle/>
        <a:p>
          <a:endParaRPr lang="en-US"/>
        </a:p>
      </dgm:t>
    </dgm:pt>
    <dgm:pt modelId="{C004EF34-F295-7E42-8FAE-7E31B7CE9554}">
      <dgm:prSet custT="1"/>
      <dgm:spPr/>
      <dgm:t>
        <a:bodyPr/>
        <a:lstStyle/>
        <a:p>
          <a:pPr rtl="0"/>
          <a:r>
            <a:rPr lang="es-MX" sz="2800" dirty="0"/>
            <a:t>Aumento de la presencia de consulados móviles y sobre ruedas.</a:t>
          </a:r>
        </a:p>
      </dgm:t>
    </dgm:pt>
    <dgm:pt modelId="{03547BB0-AAFF-D84F-9C76-1D121DB07961}" type="parTrans" cxnId="{969093B1-FD27-4A44-B304-6AE83C0201A0}">
      <dgm:prSet/>
      <dgm:spPr/>
      <dgm:t>
        <a:bodyPr/>
        <a:lstStyle/>
        <a:p>
          <a:endParaRPr lang="en-US"/>
        </a:p>
      </dgm:t>
    </dgm:pt>
    <dgm:pt modelId="{286FEC36-7D55-0843-98D3-DC1A839BC861}" type="sibTrans" cxnId="{969093B1-FD27-4A44-B304-6AE83C0201A0}">
      <dgm:prSet/>
      <dgm:spPr/>
      <dgm:t>
        <a:bodyPr/>
        <a:lstStyle/>
        <a:p>
          <a:endParaRPr lang="en-US"/>
        </a:p>
      </dgm:t>
    </dgm:pt>
    <dgm:pt modelId="{EF39054F-317B-9943-BA2B-290CCF24505E}">
      <dgm:prSet custT="1"/>
      <dgm:spPr/>
      <dgm:t>
        <a:bodyPr/>
        <a:lstStyle/>
        <a:p>
          <a:pPr rtl="0"/>
          <a:r>
            <a:rPr lang="es-MX" sz="2800" dirty="0"/>
            <a:t>Alianzas con especialistas legales.</a:t>
          </a:r>
        </a:p>
      </dgm:t>
    </dgm:pt>
    <dgm:pt modelId="{9A4829C9-5E7D-BC4B-999F-B8838FFC118A}" type="parTrans" cxnId="{E1C8E69D-F6D8-DC49-9A7D-010ED7109075}">
      <dgm:prSet/>
      <dgm:spPr/>
      <dgm:t>
        <a:bodyPr/>
        <a:lstStyle/>
        <a:p>
          <a:endParaRPr lang="en-US"/>
        </a:p>
      </dgm:t>
    </dgm:pt>
    <dgm:pt modelId="{530720AC-6F55-5845-8A6B-B9BC4AA3068C}" type="sibTrans" cxnId="{E1C8E69D-F6D8-DC49-9A7D-010ED7109075}">
      <dgm:prSet/>
      <dgm:spPr/>
      <dgm:t>
        <a:bodyPr/>
        <a:lstStyle/>
        <a:p>
          <a:endParaRPr lang="en-US"/>
        </a:p>
      </dgm:t>
    </dgm:pt>
    <dgm:pt modelId="{3B04C8B3-2D33-6E4F-9F6F-169AE6011E53}" type="pres">
      <dgm:prSet presAssocID="{33712F66-8987-AF4B-847E-BC5FA435F107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E95A3844-9287-AF47-8CB3-FFBAC2CDB42A}" type="pres">
      <dgm:prSet presAssocID="{B7B45973-D324-8B46-B0CC-32F2C8BD1197}" presName="circle1" presStyleLbl="node1" presStyleIdx="0" presStyleCnt="3"/>
      <dgm:spPr/>
    </dgm:pt>
    <dgm:pt modelId="{FB196539-74CE-2D44-9AD9-0FF20582CB7A}" type="pres">
      <dgm:prSet presAssocID="{B7B45973-D324-8B46-B0CC-32F2C8BD1197}" presName="space" presStyleCnt="0"/>
      <dgm:spPr/>
    </dgm:pt>
    <dgm:pt modelId="{22A23EED-3AF6-BE4E-884F-54F024B1CE44}" type="pres">
      <dgm:prSet presAssocID="{B7B45973-D324-8B46-B0CC-32F2C8BD1197}" presName="rect1" presStyleLbl="alignAcc1" presStyleIdx="0" presStyleCnt="3" custScaleY="100000"/>
      <dgm:spPr/>
    </dgm:pt>
    <dgm:pt modelId="{A8B255F7-6BC6-AD47-A98E-B063E0EEE556}" type="pres">
      <dgm:prSet presAssocID="{D7281F89-2358-5F4A-A6CD-C61621E01E09}" presName="vertSpace2" presStyleLbl="node1" presStyleIdx="0" presStyleCnt="3"/>
      <dgm:spPr/>
    </dgm:pt>
    <dgm:pt modelId="{5B74A253-9ED6-144F-B962-045E97DE74C5}" type="pres">
      <dgm:prSet presAssocID="{D7281F89-2358-5F4A-A6CD-C61621E01E09}" presName="circle2" presStyleLbl="node1" presStyleIdx="1" presStyleCnt="3" custLinFactNeighborX="252" custLinFactNeighborY="369"/>
      <dgm:spPr/>
    </dgm:pt>
    <dgm:pt modelId="{8B2D9757-4665-7F4F-809C-C791C69E0989}" type="pres">
      <dgm:prSet presAssocID="{D7281F89-2358-5F4A-A6CD-C61621E01E09}" presName="rect2" presStyleLbl="alignAcc1" presStyleIdx="1" presStyleCnt="3" custLinFactNeighborX="-360" custLinFactNeighborY="1095"/>
      <dgm:spPr/>
    </dgm:pt>
    <dgm:pt modelId="{51D4E62D-4756-214B-B45C-ABD5EE1E32DF}" type="pres">
      <dgm:prSet presAssocID="{CB8B8EB3-4B79-1E4C-BD79-5CFCEA752702}" presName="vertSpace3" presStyleLbl="node1" presStyleIdx="1" presStyleCnt="3"/>
      <dgm:spPr/>
    </dgm:pt>
    <dgm:pt modelId="{5B1FDDFB-A669-2B4A-A2FA-B8402FFAC840}" type="pres">
      <dgm:prSet presAssocID="{CB8B8EB3-4B79-1E4C-BD79-5CFCEA752702}" presName="circle3" presStyleLbl="node1" presStyleIdx="2" presStyleCnt="3"/>
      <dgm:spPr/>
    </dgm:pt>
    <dgm:pt modelId="{A3523B8A-1532-4941-AD77-80B1695B43C7}" type="pres">
      <dgm:prSet presAssocID="{CB8B8EB3-4B79-1E4C-BD79-5CFCEA752702}" presName="rect3" presStyleLbl="alignAcc1" presStyleIdx="2" presStyleCnt="3"/>
      <dgm:spPr/>
    </dgm:pt>
    <dgm:pt modelId="{C28493A0-352E-714B-9D50-77C775D7D4B1}" type="pres">
      <dgm:prSet presAssocID="{B7B45973-D324-8B46-B0CC-32F2C8BD1197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D17DCDC9-235D-A248-AFA0-D269974F08FA}" type="pres">
      <dgm:prSet presAssocID="{B7B45973-D324-8B46-B0CC-32F2C8BD1197}" presName="rect1ChTx" presStyleLbl="alignAcc1" presStyleIdx="2" presStyleCnt="3" custScaleX="148859" custLinFactNeighborX="-13152">
        <dgm:presLayoutVars>
          <dgm:bulletEnabled val="1"/>
        </dgm:presLayoutVars>
      </dgm:prSet>
      <dgm:spPr/>
    </dgm:pt>
    <dgm:pt modelId="{826B8E07-A029-534E-AB91-18CDF249F9D6}" type="pres">
      <dgm:prSet presAssocID="{D7281F89-2358-5F4A-A6CD-C61621E01E09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2EE37D00-E8BD-4D48-A210-56E0F91D95E5}" type="pres">
      <dgm:prSet presAssocID="{D7281F89-2358-5F4A-A6CD-C61621E01E09}" presName="rect2ChTx" presStyleLbl="alignAcc1" presStyleIdx="2" presStyleCnt="3" custScaleX="100000" custLinFactNeighborX="-3516">
        <dgm:presLayoutVars>
          <dgm:bulletEnabled val="1"/>
        </dgm:presLayoutVars>
      </dgm:prSet>
      <dgm:spPr/>
    </dgm:pt>
    <dgm:pt modelId="{4239AA12-0C9B-FA41-B5A6-F27E3C1F74DC}" type="pres">
      <dgm:prSet presAssocID="{CB8B8EB3-4B79-1E4C-BD79-5CFCEA752702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6AF82844-29C4-664F-86A7-D13BDFAA5145}" type="pres">
      <dgm:prSet presAssocID="{CB8B8EB3-4B79-1E4C-BD79-5CFCEA752702}" presName="rect3ChTx" presStyleLbl="alignAcc1" presStyleIdx="2" presStyleCnt="3" custScaleX="101663">
        <dgm:presLayoutVars>
          <dgm:bulletEnabled val="1"/>
        </dgm:presLayoutVars>
      </dgm:prSet>
      <dgm:spPr/>
    </dgm:pt>
  </dgm:ptLst>
  <dgm:cxnLst>
    <dgm:cxn modelId="{B08DEFFB-F20C-954D-B954-8695F0AA6FE6}" type="presOf" srcId="{E53065D2-2DE1-E041-9911-39B5371164E9}" destId="{D17DCDC9-235D-A248-AFA0-D269974F08FA}" srcOrd="0" destOrd="2" presId="urn:microsoft.com/office/officeart/2005/8/layout/target3"/>
    <dgm:cxn modelId="{E060FB90-0C58-E74F-98EF-22D5B36714C4}" type="presOf" srcId="{1314C94B-B5AC-D649-B41E-DF5B9C273381}" destId="{D17DCDC9-235D-A248-AFA0-D269974F08FA}" srcOrd="0" destOrd="0" presId="urn:microsoft.com/office/officeart/2005/8/layout/target3"/>
    <dgm:cxn modelId="{F916442A-24E7-2D4B-A035-707320CCC3FE}" srcId="{B7B45973-D324-8B46-B0CC-32F2C8BD1197}" destId="{1314C94B-B5AC-D649-B41E-DF5B9C273381}" srcOrd="0" destOrd="0" parTransId="{B0FFF073-BE1F-B041-80A2-6538FBA4B590}" sibTransId="{C39305FE-736E-CE49-9990-D48244522FE1}"/>
    <dgm:cxn modelId="{969093B1-FD27-4A44-B304-6AE83C0201A0}" srcId="{B7B45973-D324-8B46-B0CC-32F2C8BD1197}" destId="{C004EF34-F295-7E42-8FAE-7E31B7CE9554}" srcOrd="4" destOrd="0" parTransId="{03547BB0-AAFF-D84F-9C76-1D121DB07961}" sibTransId="{286FEC36-7D55-0843-98D3-DC1A839BC861}"/>
    <dgm:cxn modelId="{A0A26FA9-AFA9-C945-A664-E10D0D889239}" type="presOf" srcId="{DEDDD664-2CF2-7C4C-95A0-21C78F323CD8}" destId="{D17DCDC9-235D-A248-AFA0-D269974F08FA}" srcOrd="0" destOrd="3" presId="urn:microsoft.com/office/officeart/2005/8/layout/target3"/>
    <dgm:cxn modelId="{556B3788-0E90-C540-AFA3-B640AF575E67}" type="presOf" srcId="{D7281F89-2358-5F4A-A6CD-C61621E01E09}" destId="{8B2D9757-4665-7F4F-809C-C791C69E0989}" srcOrd="0" destOrd="0" presId="urn:microsoft.com/office/officeart/2005/8/layout/target3"/>
    <dgm:cxn modelId="{86131F98-185E-254B-AF9A-9088F4780A68}" type="presOf" srcId="{6E2407EA-8368-E641-BA5F-DC5B73BFEE3C}" destId="{2EE37D00-E8BD-4D48-A210-56E0F91D95E5}" srcOrd="0" destOrd="2" presId="urn:microsoft.com/office/officeart/2005/8/layout/target3"/>
    <dgm:cxn modelId="{B7F06CE2-94EE-DC4D-A9E7-C58369C5BAB7}" srcId="{D7281F89-2358-5F4A-A6CD-C61621E01E09}" destId="{74E4480F-121D-BF49-9134-CD8B2AF79FB1}" srcOrd="0" destOrd="0" parTransId="{CB65B244-AECB-E641-939A-36874ECA8804}" sibTransId="{897C5BC6-A995-E645-876B-D6FEC565405F}"/>
    <dgm:cxn modelId="{CB5915D3-690C-4F40-A2D9-4D761EF03E22}" type="presOf" srcId="{B7B45973-D324-8B46-B0CC-32F2C8BD1197}" destId="{C28493A0-352E-714B-9D50-77C775D7D4B1}" srcOrd="1" destOrd="0" presId="urn:microsoft.com/office/officeart/2005/8/layout/target3"/>
    <dgm:cxn modelId="{6D322BDC-EE21-BA4A-9BF8-DF799238E5BC}" type="presOf" srcId="{BDB79754-30C4-CF45-BB5F-A1A91350062B}" destId="{6AF82844-29C4-664F-86A7-D13BDFAA5145}" srcOrd="0" destOrd="1" presId="urn:microsoft.com/office/officeart/2005/8/layout/target3"/>
    <dgm:cxn modelId="{BA772896-84C1-A641-A01A-63275AFC14CA}" srcId="{B7B45973-D324-8B46-B0CC-32F2C8BD1197}" destId="{DEDDD664-2CF2-7C4C-95A0-21C78F323CD8}" srcOrd="3" destOrd="0" parTransId="{CFA23CDC-03CD-9A43-A912-DF98C1330F64}" sibTransId="{D089689B-06DC-DE46-B403-54C93943CAF1}"/>
    <dgm:cxn modelId="{2CCF4617-0568-1E4C-A82A-98297D9B4B3B}" type="presOf" srcId="{1D7ECE20-6CC7-6F42-822A-28E26001D4A4}" destId="{6AF82844-29C4-664F-86A7-D13BDFAA5145}" srcOrd="0" destOrd="0" presId="urn:microsoft.com/office/officeart/2005/8/layout/target3"/>
    <dgm:cxn modelId="{5EED2321-B72C-D245-A58F-2F3B75FA3D90}" srcId="{CB8B8EB3-4B79-1E4C-BD79-5CFCEA752702}" destId="{BDB79754-30C4-CF45-BB5F-A1A91350062B}" srcOrd="1" destOrd="0" parTransId="{C54285F9-CF01-764C-8077-1716B15F8817}" sibTransId="{2E56973A-7D47-044B-A0A1-7A89CA7A855E}"/>
    <dgm:cxn modelId="{7C681318-A0B0-D841-98BC-1845514C5D82}" srcId="{D7281F89-2358-5F4A-A6CD-C61621E01E09}" destId="{6E2407EA-8368-E641-BA5F-DC5B73BFEE3C}" srcOrd="2" destOrd="0" parTransId="{582BD2E8-D078-114D-A39E-F10531EBB4B2}" sibTransId="{032B026E-0D0C-AA40-914F-92044DF10479}"/>
    <dgm:cxn modelId="{FCC9AA58-37FC-9340-829C-C6F5259212EA}" type="presOf" srcId="{30A52664-62C5-7842-8A4B-5A2379CC6BEC}" destId="{2EE37D00-E8BD-4D48-A210-56E0F91D95E5}" srcOrd="0" destOrd="3" presId="urn:microsoft.com/office/officeart/2005/8/layout/target3"/>
    <dgm:cxn modelId="{485BA6EF-6B1A-9041-A052-C8183D089C14}" type="presOf" srcId="{EF39054F-317B-9943-BA2B-290CCF24505E}" destId="{2EE37D00-E8BD-4D48-A210-56E0F91D95E5}" srcOrd="0" destOrd="1" presId="urn:microsoft.com/office/officeart/2005/8/layout/target3"/>
    <dgm:cxn modelId="{D64AF632-F156-234F-85B4-79809C7C83B3}" type="presOf" srcId="{B7B45973-D324-8B46-B0CC-32F2C8BD1197}" destId="{22A23EED-3AF6-BE4E-884F-54F024B1CE44}" srcOrd="0" destOrd="0" presId="urn:microsoft.com/office/officeart/2005/8/layout/target3"/>
    <dgm:cxn modelId="{C4A2BF03-AD96-D943-B851-B0453D8FBA8D}" srcId="{D7281F89-2358-5F4A-A6CD-C61621E01E09}" destId="{30A52664-62C5-7842-8A4B-5A2379CC6BEC}" srcOrd="3" destOrd="0" parTransId="{BB6C1BA8-CCDC-E04B-A297-307C2CC42231}" sibTransId="{423745B7-A43C-424F-B0B7-FDED2CC930FD}"/>
    <dgm:cxn modelId="{A8965B49-16F0-DD44-A742-9EBEB028E1F1}" type="presOf" srcId="{C004EF34-F295-7E42-8FAE-7E31B7CE9554}" destId="{D17DCDC9-235D-A248-AFA0-D269974F08FA}" srcOrd="0" destOrd="4" presId="urn:microsoft.com/office/officeart/2005/8/layout/target3"/>
    <dgm:cxn modelId="{C90882F6-E547-8642-AFEB-E0B4C71B3FE4}" srcId="{B7B45973-D324-8B46-B0CC-32F2C8BD1197}" destId="{DE5D27B5-3AF8-154F-9919-A2BFEC1ADCB6}" srcOrd="6" destOrd="0" parTransId="{41E52023-7EF1-DB40-8437-D8D4464553FD}" sibTransId="{F265CAB2-206E-CE4A-AF6A-30606E92B24C}"/>
    <dgm:cxn modelId="{5BE295BA-2589-054F-A1D6-C1B507FC10A9}" type="presOf" srcId="{33712F66-8987-AF4B-847E-BC5FA435F107}" destId="{3B04C8B3-2D33-6E4F-9F6F-169AE6011E53}" srcOrd="0" destOrd="0" presId="urn:microsoft.com/office/officeart/2005/8/layout/target3"/>
    <dgm:cxn modelId="{EB01A0C9-6679-2E4E-A883-25D6287CBE8B}" srcId="{33712F66-8987-AF4B-847E-BC5FA435F107}" destId="{B7B45973-D324-8B46-B0CC-32F2C8BD1197}" srcOrd="0" destOrd="0" parTransId="{1E8D1D98-035E-6F48-B491-1D1BC622970C}" sibTransId="{45E1E7BF-D6C0-554D-B59E-F3A75A7EF4F0}"/>
    <dgm:cxn modelId="{8EDF5114-F1A4-1642-AA52-3D8BEA729C5E}" type="presOf" srcId="{DE5D27B5-3AF8-154F-9919-A2BFEC1ADCB6}" destId="{D17DCDC9-235D-A248-AFA0-D269974F08FA}" srcOrd="0" destOrd="6" presId="urn:microsoft.com/office/officeart/2005/8/layout/target3"/>
    <dgm:cxn modelId="{E1C8E69D-F6D8-DC49-9A7D-010ED7109075}" srcId="{D7281F89-2358-5F4A-A6CD-C61621E01E09}" destId="{EF39054F-317B-9943-BA2B-290CCF24505E}" srcOrd="1" destOrd="0" parTransId="{9A4829C9-5E7D-BC4B-999F-B8838FFC118A}" sibTransId="{530720AC-6F55-5845-8A6B-B9BC4AA3068C}"/>
    <dgm:cxn modelId="{91CFD9E3-11C3-E64D-A2F6-CD1FF4274A83}" srcId="{B7B45973-D324-8B46-B0CC-32F2C8BD1197}" destId="{E53065D2-2DE1-E041-9911-39B5371164E9}" srcOrd="2" destOrd="0" parTransId="{BE260A41-ABE8-F049-A1FD-737B44EE8731}" sibTransId="{2660C3BC-8908-574D-9C62-6DE3F9F65A64}"/>
    <dgm:cxn modelId="{C44506E0-3A9F-7C4E-A50F-4A48F9BE078D}" type="presOf" srcId="{CB8B8EB3-4B79-1E4C-BD79-5CFCEA752702}" destId="{A3523B8A-1532-4941-AD77-80B1695B43C7}" srcOrd="0" destOrd="0" presId="urn:microsoft.com/office/officeart/2005/8/layout/target3"/>
    <dgm:cxn modelId="{194F85B2-0E00-9B40-9465-8B238F97AE04}" srcId="{B7B45973-D324-8B46-B0CC-32F2C8BD1197}" destId="{25D9A000-F74D-DD4F-B569-61AC73C89F04}" srcOrd="5" destOrd="0" parTransId="{98CB9B57-B879-1B4E-A7B1-3A21DD3AB0E8}" sibTransId="{675FA43F-A1FE-FF47-BB84-BFE95807D0A5}"/>
    <dgm:cxn modelId="{F45A7A82-AA25-F646-ACDD-4A531A81CEEB}" type="presOf" srcId="{CB8B8EB3-4B79-1E4C-BD79-5CFCEA752702}" destId="{4239AA12-0C9B-FA41-B5A6-F27E3C1F74DC}" srcOrd="1" destOrd="0" presId="urn:microsoft.com/office/officeart/2005/8/layout/target3"/>
    <dgm:cxn modelId="{C5DD02A9-CBCE-B940-8E10-5CE4105978F1}" srcId="{CB8B8EB3-4B79-1E4C-BD79-5CFCEA752702}" destId="{1D7ECE20-6CC7-6F42-822A-28E26001D4A4}" srcOrd="0" destOrd="0" parTransId="{215CB187-41E5-1B42-8676-221354FC27B9}" sibTransId="{6326D92F-FE4A-2F4A-AD94-5712434EA986}"/>
    <dgm:cxn modelId="{E0BFF873-A610-A04B-8406-69F451B4752B}" type="presOf" srcId="{BB2BB56B-0327-644E-A305-B88C51F12387}" destId="{D17DCDC9-235D-A248-AFA0-D269974F08FA}" srcOrd="0" destOrd="1" presId="urn:microsoft.com/office/officeart/2005/8/layout/target3"/>
    <dgm:cxn modelId="{2158C588-7714-DB40-BA8F-6A457146AA49}" type="presOf" srcId="{D7281F89-2358-5F4A-A6CD-C61621E01E09}" destId="{826B8E07-A029-534E-AB91-18CDF249F9D6}" srcOrd="1" destOrd="0" presId="urn:microsoft.com/office/officeart/2005/8/layout/target3"/>
    <dgm:cxn modelId="{36846974-D356-0049-9A1E-69E35C9DFC1D}" srcId="{B7B45973-D324-8B46-B0CC-32F2C8BD1197}" destId="{BB2BB56B-0327-644E-A305-B88C51F12387}" srcOrd="1" destOrd="0" parTransId="{87CAA15B-BB31-4442-9B41-D3B4A78C9C0E}" sibTransId="{94A2C75C-52D7-A14E-9A6E-2660FCD66AB5}"/>
    <dgm:cxn modelId="{4C35D4E5-377E-CD4B-92D8-CB9219C2F44C}" type="presOf" srcId="{25D9A000-F74D-DD4F-B569-61AC73C89F04}" destId="{D17DCDC9-235D-A248-AFA0-D269974F08FA}" srcOrd="0" destOrd="5" presId="urn:microsoft.com/office/officeart/2005/8/layout/target3"/>
    <dgm:cxn modelId="{050760F3-A1E2-2B4C-8C30-D1ECCCF2A9E8}" srcId="{33712F66-8987-AF4B-847E-BC5FA435F107}" destId="{CB8B8EB3-4B79-1E4C-BD79-5CFCEA752702}" srcOrd="2" destOrd="0" parTransId="{E57C99CB-A6BE-114C-A57B-A0F3136E8C7E}" sibTransId="{1E5E10F5-C3E3-F34C-A0C1-BE406E5E8088}"/>
    <dgm:cxn modelId="{36E86DD9-0F47-CE46-8634-6805B5CCDF0E}" type="presOf" srcId="{74E4480F-121D-BF49-9134-CD8B2AF79FB1}" destId="{2EE37D00-E8BD-4D48-A210-56E0F91D95E5}" srcOrd="0" destOrd="0" presId="urn:microsoft.com/office/officeart/2005/8/layout/target3"/>
    <dgm:cxn modelId="{CB1ECC5F-EA5F-8341-877E-F355F5B0C230}" srcId="{33712F66-8987-AF4B-847E-BC5FA435F107}" destId="{D7281F89-2358-5F4A-A6CD-C61621E01E09}" srcOrd="1" destOrd="0" parTransId="{8CE716D5-7828-AC4B-8188-4F7BB43B5DE0}" sibTransId="{C853A2F6-CB27-9349-B4FC-99A61F3C0D67}"/>
    <dgm:cxn modelId="{B02370A6-086A-BA44-BC6C-9FE1482CD9AB}" type="presParOf" srcId="{3B04C8B3-2D33-6E4F-9F6F-169AE6011E53}" destId="{E95A3844-9287-AF47-8CB3-FFBAC2CDB42A}" srcOrd="0" destOrd="0" presId="urn:microsoft.com/office/officeart/2005/8/layout/target3"/>
    <dgm:cxn modelId="{39F52552-0086-3246-955D-1EE523A68468}" type="presParOf" srcId="{3B04C8B3-2D33-6E4F-9F6F-169AE6011E53}" destId="{FB196539-74CE-2D44-9AD9-0FF20582CB7A}" srcOrd="1" destOrd="0" presId="urn:microsoft.com/office/officeart/2005/8/layout/target3"/>
    <dgm:cxn modelId="{632B12A8-A5C3-7243-A0C2-A39A42D3E56F}" type="presParOf" srcId="{3B04C8B3-2D33-6E4F-9F6F-169AE6011E53}" destId="{22A23EED-3AF6-BE4E-884F-54F024B1CE44}" srcOrd="2" destOrd="0" presId="urn:microsoft.com/office/officeart/2005/8/layout/target3"/>
    <dgm:cxn modelId="{3B9DCBC4-AEA6-0D4C-A0B3-C91A4935E247}" type="presParOf" srcId="{3B04C8B3-2D33-6E4F-9F6F-169AE6011E53}" destId="{A8B255F7-6BC6-AD47-A98E-B063E0EEE556}" srcOrd="3" destOrd="0" presId="urn:microsoft.com/office/officeart/2005/8/layout/target3"/>
    <dgm:cxn modelId="{CE1A0F80-2B0C-3540-9DD4-6BCB31CD1ADE}" type="presParOf" srcId="{3B04C8B3-2D33-6E4F-9F6F-169AE6011E53}" destId="{5B74A253-9ED6-144F-B962-045E97DE74C5}" srcOrd="4" destOrd="0" presId="urn:microsoft.com/office/officeart/2005/8/layout/target3"/>
    <dgm:cxn modelId="{397A742A-910D-DB41-9850-788029C12F22}" type="presParOf" srcId="{3B04C8B3-2D33-6E4F-9F6F-169AE6011E53}" destId="{8B2D9757-4665-7F4F-809C-C791C69E0989}" srcOrd="5" destOrd="0" presId="urn:microsoft.com/office/officeart/2005/8/layout/target3"/>
    <dgm:cxn modelId="{F6247B52-E859-2442-963D-CD74B557B335}" type="presParOf" srcId="{3B04C8B3-2D33-6E4F-9F6F-169AE6011E53}" destId="{51D4E62D-4756-214B-B45C-ABD5EE1E32DF}" srcOrd="6" destOrd="0" presId="urn:microsoft.com/office/officeart/2005/8/layout/target3"/>
    <dgm:cxn modelId="{3F5742D6-7286-6841-80A1-1E933AF097DB}" type="presParOf" srcId="{3B04C8B3-2D33-6E4F-9F6F-169AE6011E53}" destId="{5B1FDDFB-A669-2B4A-A2FA-B8402FFAC840}" srcOrd="7" destOrd="0" presId="urn:microsoft.com/office/officeart/2005/8/layout/target3"/>
    <dgm:cxn modelId="{0E3EA6AF-BAB9-0449-BB4B-B5CB3418F5A3}" type="presParOf" srcId="{3B04C8B3-2D33-6E4F-9F6F-169AE6011E53}" destId="{A3523B8A-1532-4941-AD77-80B1695B43C7}" srcOrd="8" destOrd="0" presId="urn:microsoft.com/office/officeart/2005/8/layout/target3"/>
    <dgm:cxn modelId="{C794833A-9220-BF42-83F5-9474309E7B83}" type="presParOf" srcId="{3B04C8B3-2D33-6E4F-9F6F-169AE6011E53}" destId="{C28493A0-352E-714B-9D50-77C775D7D4B1}" srcOrd="9" destOrd="0" presId="urn:microsoft.com/office/officeart/2005/8/layout/target3"/>
    <dgm:cxn modelId="{9198C690-A672-5C43-B4CF-3F5E5DF589FB}" type="presParOf" srcId="{3B04C8B3-2D33-6E4F-9F6F-169AE6011E53}" destId="{D17DCDC9-235D-A248-AFA0-D269974F08FA}" srcOrd="10" destOrd="0" presId="urn:microsoft.com/office/officeart/2005/8/layout/target3"/>
    <dgm:cxn modelId="{C9B507FF-B483-BD4F-9ABE-8953920D8B4D}" type="presParOf" srcId="{3B04C8B3-2D33-6E4F-9F6F-169AE6011E53}" destId="{826B8E07-A029-534E-AB91-18CDF249F9D6}" srcOrd="11" destOrd="0" presId="urn:microsoft.com/office/officeart/2005/8/layout/target3"/>
    <dgm:cxn modelId="{ADBEC799-01B4-6E4F-A0FA-F426B195D770}" type="presParOf" srcId="{3B04C8B3-2D33-6E4F-9F6F-169AE6011E53}" destId="{2EE37D00-E8BD-4D48-A210-56E0F91D95E5}" srcOrd="12" destOrd="0" presId="urn:microsoft.com/office/officeart/2005/8/layout/target3"/>
    <dgm:cxn modelId="{ED19C525-BB2B-D04C-8E81-7708C56A1680}" type="presParOf" srcId="{3B04C8B3-2D33-6E4F-9F6F-169AE6011E53}" destId="{4239AA12-0C9B-FA41-B5A6-F27E3C1F74DC}" srcOrd="13" destOrd="0" presId="urn:microsoft.com/office/officeart/2005/8/layout/target3"/>
    <dgm:cxn modelId="{4F40F87A-83DB-6C49-A7F7-626388B9EEDE}" type="presParOf" srcId="{3B04C8B3-2D33-6E4F-9F6F-169AE6011E53}" destId="{6AF82844-29C4-664F-86A7-D13BDFAA5145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5A3844-9287-AF47-8CB3-FFBAC2CDB42A}">
      <dsp:nvSpPr>
        <dsp:cNvPr id="0" name=""/>
        <dsp:cNvSpPr/>
      </dsp:nvSpPr>
      <dsp:spPr>
        <a:xfrm>
          <a:off x="-905681" y="5513168"/>
          <a:ext cx="12710832" cy="1271083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A23EED-3AF6-BE4E-884F-54F024B1CE44}">
      <dsp:nvSpPr>
        <dsp:cNvPr id="0" name=""/>
        <dsp:cNvSpPr/>
      </dsp:nvSpPr>
      <dsp:spPr>
        <a:xfrm>
          <a:off x="5449734" y="5513168"/>
          <a:ext cx="14829303" cy="127108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4100" b="1" kern="1200" dirty="0"/>
        </a:p>
        <a:p>
          <a:pPr marL="0" lvl="0" indent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800" b="1" kern="1200" dirty="0"/>
            <a:t>Plazo inmediato </a:t>
          </a:r>
        </a:p>
        <a:p>
          <a:pPr marL="0" lvl="0" indent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800" kern="1200" dirty="0"/>
            <a:t>“Estamos contigo”</a:t>
          </a:r>
        </a:p>
        <a:p>
          <a:pPr marL="0" lvl="0" indent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800" kern="1200" dirty="0"/>
            <a:t>(2016 –2017)		</a:t>
          </a:r>
        </a:p>
      </dsp:txBody>
      <dsp:txXfrm>
        <a:off x="5449734" y="5513168"/>
        <a:ext cx="7414651" cy="3813257"/>
      </dsp:txXfrm>
    </dsp:sp>
    <dsp:sp modelId="{5B74A253-9ED6-144F-B962-045E97DE74C5}">
      <dsp:nvSpPr>
        <dsp:cNvPr id="0" name=""/>
        <dsp:cNvSpPr/>
      </dsp:nvSpPr>
      <dsp:spPr>
        <a:xfrm>
          <a:off x="1339538" y="9356913"/>
          <a:ext cx="8262032" cy="826203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954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80000"/>
                <a:hueOff val="0"/>
                <a:satOff val="0"/>
                <a:lumOff val="954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80000"/>
                <a:hueOff val="0"/>
                <a:satOff val="0"/>
                <a:lumOff val="954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B2D9757-4665-7F4F-809C-C791C69E0989}">
      <dsp:nvSpPr>
        <dsp:cNvPr id="0" name=""/>
        <dsp:cNvSpPr/>
      </dsp:nvSpPr>
      <dsp:spPr>
        <a:xfrm>
          <a:off x="5396349" y="9416896"/>
          <a:ext cx="14829303" cy="82620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shade val="80000"/>
              <a:hueOff val="0"/>
              <a:satOff val="0"/>
              <a:lumOff val="954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600" b="1" kern="1200" dirty="0"/>
            <a:t>Mediano Plazo (2017)</a:t>
          </a:r>
        </a:p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600" kern="1200" dirty="0"/>
            <a:t>“Mexicano: ejerce tus derechos”</a:t>
          </a:r>
        </a:p>
      </dsp:txBody>
      <dsp:txXfrm>
        <a:off x="5396349" y="9416896"/>
        <a:ext cx="7414651" cy="3813245"/>
      </dsp:txXfrm>
    </dsp:sp>
    <dsp:sp modelId="{5B1FDDFB-A669-2B4A-A2FA-B8402FFAC840}">
      <dsp:nvSpPr>
        <dsp:cNvPr id="0" name=""/>
        <dsp:cNvSpPr/>
      </dsp:nvSpPr>
      <dsp:spPr>
        <a:xfrm>
          <a:off x="3543111" y="13139672"/>
          <a:ext cx="3813245" cy="381324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190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80000"/>
                <a:hueOff val="0"/>
                <a:satOff val="0"/>
                <a:lumOff val="190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80000"/>
                <a:hueOff val="0"/>
                <a:satOff val="0"/>
                <a:lumOff val="190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523B8A-1532-4941-AD77-80B1695B43C7}">
      <dsp:nvSpPr>
        <dsp:cNvPr id="0" name=""/>
        <dsp:cNvSpPr/>
      </dsp:nvSpPr>
      <dsp:spPr>
        <a:xfrm>
          <a:off x="5449734" y="13139672"/>
          <a:ext cx="14829303" cy="381324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shade val="80000"/>
              <a:hueOff val="0"/>
              <a:satOff val="0"/>
              <a:lumOff val="1909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600" b="1" kern="1200" dirty="0"/>
            <a:t>Largo plazo (2018)</a:t>
          </a:r>
        </a:p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600" b="0" kern="1200" dirty="0"/>
            <a:t>“Orgullo de ser mexicano”</a:t>
          </a:r>
        </a:p>
      </dsp:txBody>
      <dsp:txXfrm>
        <a:off x="5449734" y="13139672"/>
        <a:ext cx="7414651" cy="3813245"/>
      </dsp:txXfrm>
    </dsp:sp>
    <dsp:sp modelId="{D17DCDC9-235D-A248-AFA0-D269974F08FA}">
      <dsp:nvSpPr>
        <dsp:cNvPr id="0" name=""/>
        <dsp:cNvSpPr/>
      </dsp:nvSpPr>
      <dsp:spPr>
        <a:xfrm>
          <a:off x="10077849" y="5513168"/>
          <a:ext cx="11037376" cy="3813257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800" kern="1200" dirty="0"/>
            <a:t>Orientación: Llamado a la calma.</a:t>
          </a: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800" kern="1200" dirty="0"/>
            <a:t>Difusión masiva de información.</a:t>
          </a: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800" kern="1200" dirty="0"/>
            <a:t>Asistencia, protección y documentación. </a:t>
          </a: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800" kern="1200" dirty="0"/>
            <a:t>Incremento de horarios de servicios y espacioss.</a:t>
          </a: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800" kern="1200" dirty="0"/>
            <a:t>Aumento de la presencia de consulados móviles y sobre ruedas.</a:t>
          </a: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800" kern="1200" dirty="0"/>
            <a:t>Refuerzo del diálogo con autoridades estatales y locales.</a:t>
          </a: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800" kern="1200" dirty="0"/>
            <a:t>Incremento de la relación con organizaciones de derechos civiles.</a:t>
          </a:r>
        </a:p>
      </dsp:txBody>
      <dsp:txXfrm>
        <a:off x="10077849" y="5513168"/>
        <a:ext cx="11037376" cy="3813257"/>
      </dsp:txXfrm>
    </dsp:sp>
    <dsp:sp modelId="{2EE37D00-E8BD-4D48-A210-56E0F91D95E5}">
      <dsp:nvSpPr>
        <dsp:cNvPr id="0" name=""/>
        <dsp:cNvSpPr/>
      </dsp:nvSpPr>
      <dsp:spPr>
        <a:xfrm>
          <a:off x="12603687" y="9326426"/>
          <a:ext cx="7414651" cy="3813245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800" kern="1200" dirty="0"/>
            <a:t>Estrategia con el Congreso Federal y las legislaturas locales.</a:t>
          </a: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800" kern="1200" dirty="0"/>
            <a:t>Alianzas con especialistas legales.</a:t>
          </a: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800" kern="1200" dirty="0"/>
            <a:t>Campaña de información “Mexicano: ejerce tus derechos”.</a:t>
          </a: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800" kern="1200" dirty="0"/>
            <a:t>Alianzas con grupos vulnerables y socios naturales.</a:t>
          </a:r>
        </a:p>
      </dsp:txBody>
      <dsp:txXfrm>
        <a:off x="12603687" y="9326426"/>
        <a:ext cx="7414651" cy="3813245"/>
      </dsp:txXfrm>
    </dsp:sp>
    <dsp:sp modelId="{6AF82844-29C4-664F-86A7-D13BDFAA5145}">
      <dsp:nvSpPr>
        <dsp:cNvPr id="0" name=""/>
        <dsp:cNvSpPr/>
      </dsp:nvSpPr>
      <dsp:spPr>
        <a:xfrm>
          <a:off x="12802733" y="13139672"/>
          <a:ext cx="7537957" cy="3813245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800" kern="1200" dirty="0"/>
            <a:t>Desarrollo y puesta en marcha de campañas de sensibilización y promoción del orgullo de ser mexicano.</a:t>
          </a: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800" kern="1200" dirty="0"/>
            <a:t>Consolidación de alianzas con organismos de promoción de la ciudadanía y los derechos políticos.</a:t>
          </a:r>
        </a:p>
      </dsp:txBody>
      <dsp:txXfrm>
        <a:off x="12802733" y="13139672"/>
        <a:ext cx="7537957" cy="38132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222BEB-31C5-4F57-AF05-BF340D91AD52}" type="datetimeFigureOut">
              <a:rPr lang="es-MX" smtClean="0"/>
              <a:t>18/11/2016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9DE00-7A3A-4DA9-B53C-1CEFC041FB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9155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748F1B-9F9C-4D5E-8BB9-2FB566F226E0}" type="datetimeFigureOut">
              <a:rPr lang="es-MX" smtClean="0"/>
              <a:t>18/11/2016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7A5E88-92D7-41E4-9C47-D1F17C1070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0093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A5E88-92D7-41E4-9C47-D1F17C1070BB}" type="slidenum">
              <a:rPr lang="es-MX" smtClean="0"/>
              <a:t>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11798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A5E88-92D7-41E4-9C47-D1F17C1070BB}" type="slidenum">
              <a:rPr lang="es-MX" smtClean="0"/>
              <a:t>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03980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A5E88-92D7-41E4-9C47-D1F17C1070BB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4111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A5E88-92D7-41E4-9C47-D1F17C1070BB}" type="slidenum">
              <a:rPr lang="es-MX" smtClean="0"/>
              <a:t>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35699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A5E88-92D7-41E4-9C47-D1F17C1070BB}" type="slidenum">
              <a:rPr lang="es-MX" smtClean="0"/>
              <a:t>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14275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Citas de DJY sobre</a:t>
            </a:r>
            <a:r>
              <a:rPr lang="es-MX" baseline="0" dirty="0"/>
              <a:t> deportaciones. 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A5E88-92D7-41E4-9C47-D1F17C1070BB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7128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Citas de DJY sobre</a:t>
            </a:r>
            <a:r>
              <a:rPr lang="es-MX" baseline="0" dirty="0"/>
              <a:t> deportaciones. 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A5E88-92D7-41E4-9C47-D1F17C1070BB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0078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048199" y="2244986"/>
            <a:ext cx="18289191" cy="4775753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048199" y="7204910"/>
            <a:ext cx="18289191" cy="3311907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46" indent="0" algn="ctr">
              <a:buNone/>
              <a:defRPr sz="4000"/>
            </a:lvl2pPr>
            <a:lvl3pPr marL="1828891" indent="0" algn="ctr">
              <a:buNone/>
              <a:defRPr sz="3600"/>
            </a:lvl3pPr>
            <a:lvl4pPr marL="2743337" indent="0" algn="ctr">
              <a:buNone/>
              <a:defRPr sz="3200"/>
            </a:lvl4pPr>
            <a:lvl5pPr marL="3657783" indent="0" algn="ctr">
              <a:buNone/>
              <a:defRPr sz="3200"/>
            </a:lvl5pPr>
            <a:lvl6pPr marL="4572229" indent="0" algn="ctr">
              <a:buNone/>
              <a:defRPr sz="3200"/>
            </a:lvl6pPr>
            <a:lvl7pPr marL="5486674" indent="0" algn="ctr">
              <a:buNone/>
              <a:defRPr sz="3200"/>
            </a:lvl7pPr>
            <a:lvl8pPr marL="6401120" indent="0" algn="ctr">
              <a:buNone/>
              <a:defRPr sz="3200"/>
            </a:lvl8pPr>
            <a:lvl9pPr marL="7315566" indent="0" algn="ctr">
              <a:buNone/>
              <a:defRPr sz="32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ADC7-4765-4842-8E9D-9C220D1782E6}" type="datetimeFigureOut">
              <a:rPr lang="es-MX" smtClean="0"/>
              <a:t>18/11/2016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7296-3153-4028-9A6E-8A7965E6AE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4884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ADC7-4765-4842-8E9D-9C220D1782E6}" type="datetimeFigureOut">
              <a:rPr lang="es-MX" smtClean="0"/>
              <a:t>18/11/2016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7296-3153-4028-9A6E-8A7965E6AE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3655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7450937" y="730334"/>
            <a:ext cx="5258142" cy="11625022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1676509" y="730334"/>
            <a:ext cx="15469607" cy="11625022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ADC7-4765-4842-8E9D-9C220D1782E6}" type="datetimeFigureOut">
              <a:rPr lang="es-MX" smtClean="0"/>
              <a:t>18/11/2016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7296-3153-4028-9A6E-8A7965E6AE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7063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ADC7-4765-4842-8E9D-9C220D1782E6}" type="datetimeFigureOut">
              <a:rPr lang="es-MX" smtClean="0"/>
              <a:t>18/11/2016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7296-3153-4028-9A6E-8A7965E6AE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1617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63808" y="3419873"/>
            <a:ext cx="21032570" cy="5706135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663808" y="9179990"/>
            <a:ext cx="21032570" cy="3000721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46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91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33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78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229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67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112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56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ADC7-4765-4842-8E9D-9C220D1782E6}" type="datetimeFigureOut">
              <a:rPr lang="es-MX" smtClean="0"/>
              <a:t>18/11/2016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7296-3153-4028-9A6E-8A7965E6AE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3802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676509" y="3651673"/>
            <a:ext cx="10363875" cy="870368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2345204" y="3651673"/>
            <a:ext cx="10363875" cy="870368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ADC7-4765-4842-8E9D-9C220D1782E6}" type="datetimeFigureOut">
              <a:rPr lang="es-MX" smtClean="0"/>
              <a:t>18/11/2016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7296-3153-4028-9A6E-8A7965E6AE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6407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9685" y="730336"/>
            <a:ext cx="21032570" cy="265143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679686" y="3362715"/>
            <a:ext cx="10316246" cy="1648015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46" indent="0">
              <a:buNone/>
              <a:defRPr sz="4000" b="1"/>
            </a:lvl2pPr>
            <a:lvl3pPr marL="1828891" indent="0">
              <a:buNone/>
              <a:defRPr sz="3600" b="1"/>
            </a:lvl3pPr>
            <a:lvl4pPr marL="2743337" indent="0">
              <a:buNone/>
              <a:defRPr sz="3200" b="1"/>
            </a:lvl4pPr>
            <a:lvl5pPr marL="3657783" indent="0">
              <a:buNone/>
              <a:defRPr sz="3200" b="1"/>
            </a:lvl5pPr>
            <a:lvl6pPr marL="4572229" indent="0">
              <a:buNone/>
              <a:defRPr sz="3200" b="1"/>
            </a:lvl6pPr>
            <a:lvl7pPr marL="5486674" indent="0">
              <a:buNone/>
              <a:defRPr sz="3200" b="1"/>
            </a:lvl7pPr>
            <a:lvl8pPr marL="6401120" indent="0">
              <a:buNone/>
              <a:defRPr sz="3200" b="1"/>
            </a:lvl8pPr>
            <a:lvl9pPr marL="7315566" indent="0">
              <a:buNone/>
              <a:defRPr sz="3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679686" y="5010730"/>
            <a:ext cx="10316246" cy="7370029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12345204" y="3362715"/>
            <a:ext cx="10367051" cy="1648015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46" indent="0">
              <a:buNone/>
              <a:defRPr sz="4000" b="1"/>
            </a:lvl2pPr>
            <a:lvl3pPr marL="1828891" indent="0">
              <a:buNone/>
              <a:defRPr sz="3600" b="1"/>
            </a:lvl3pPr>
            <a:lvl4pPr marL="2743337" indent="0">
              <a:buNone/>
              <a:defRPr sz="3200" b="1"/>
            </a:lvl4pPr>
            <a:lvl5pPr marL="3657783" indent="0">
              <a:buNone/>
              <a:defRPr sz="3200" b="1"/>
            </a:lvl5pPr>
            <a:lvl6pPr marL="4572229" indent="0">
              <a:buNone/>
              <a:defRPr sz="3200" b="1"/>
            </a:lvl6pPr>
            <a:lvl7pPr marL="5486674" indent="0">
              <a:buNone/>
              <a:defRPr sz="3200" b="1"/>
            </a:lvl7pPr>
            <a:lvl8pPr marL="6401120" indent="0">
              <a:buNone/>
              <a:defRPr sz="3200" b="1"/>
            </a:lvl8pPr>
            <a:lvl9pPr marL="7315566" indent="0">
              <a:buNone/>
              <a:defRPr sz="3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12345204" y="5010730"/>
            <a:ext cx="10367051" cy="7370029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ADC7-4765-4842-8E9D-9C220D1782E6}" type="datetimeFigureOut">
              <a:rPr lang="es-MX" smtClean="0"/>
              <a:t>18/11/2016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7296-3153-4028-9A6E-8A7965E6AE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8181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ADC7-4765-4842-8E9D-9C220D1782E6}" type="datetimeFigureOut">
              <a:rPr lang="es-MX" smtClean="0"/>
              <a:t>18/11/2016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7296-3153-4028-9A6E-8A7965E6AE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4883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ADC7-4765-4842-8E9D-9C220D1782E6}" type="datetimeFigureOut">
              <a:rPr lang="es-MX" smtClean="0"/>
              <a:t>18/11/2016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7296-3153-4028-9A6E-8A7965E6AE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7026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9686" y="914506"/>
            <a:ext cx="7864986" cy="3200771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367051" y="1975079"/>
            <a:ext cx="12345204" cy="9748379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679686" y="4115276"/>
            <a:ext cx="7864986" cy="7624059"/>
          </a:xfrm>
        </p:spPr>
        <p:txBody>
          <a:bodyPr/>
          <a:lstStyle>
            <a:lvl1pPr marL="0" indent="0">
              <a:buNone/>
              <a:defRPr sz="3200"/>
            </a:lvl1pPr>
            <a:lvl2pPr marL="914446" indent="0">
              <a:buNone/>
              <a:defRPr sz="2800"/>
            </a:lvl2pPr>
            <a:lvl3pPr marL="1828891" indent="0">
              <a:buNone/>
              <a:defRPr sz="2400"/>
            </a:lvl3pPr>
            <a:lvl4pPr marL="2743337" indent="0">
              <a:buNone/>
              <a:defRPr sz="2000"/>
            </a:lvl4pPr>
            <a:lvl5pPr marL="3657783" indent="0">
              <a:buNone/>
              <a:defRPr sz="2000"/>
            </a:lvl5pPr>
            <a:lvl6pPr marL="4572229" indent="0">
              <a:buNone/>
              <a:defRPr sz="2000"/>
            </a:lvl6pPr>
            <a:lvl7pPr marL="5486674" indent="0">
              <a:buNone/>
              <a:defRPr sz="2000"/>
            </a:lvl7pPr>
            <a:lvl8pPr marL="6401120" indent="0">
              <a:buNone/>
              <a:defRPr sz="2000"/>
            </a:lvl8pPr>
            <a:lvl9pPr marL="7315566" indent="0">
              <a:buNone/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ADC7-4765-4842-8E9D-9C220D1782E6}" type="datetimeFigureOut">
              <a:rPr lang="es-MX" smtClean="0"/>
              <a:t>18/11/2016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7296-3153-4028-9A6E-8A7965E6AE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0820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9686" y="914506"/>
            <a:ext cx="7864986" cy="3200771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0367051" y="1975079"/>
            <a:ext cx="12345204" cy="9748379"/>
          </a:xfrm>
        </p:spPr>
        <p:txBody>
          <a:bodyPr/>
          <a:lstStyle>
            <a:lvl1pPr marL="0" indent="0">
              <a:buNone/>
              <a:defRPr sz="6400"/>
            </a:lvl1pPr>
            <a:lvl2pPr marL="914446" indent="0">
              <a:buNone/>
              <a:defRPr sz="5600"/>
            </a:lvl2pPr>
            <a:lvl3pPr marL="1828891" indent="0">
              <a:buNone/>
              <a:defRPr sz="4800"/>
            </a:lvl3pPr>
            <a:lvl4pPr marL="2743337" indent="0">
              <a:buNone/>
              <a:defRPr sz="4000"/>
            </a:lvl4pPr>
            <a:lvl5pPr marL="3657783" indent="0">
              <a:buNone/>
              <a:defRPr sz="4000"/>
            </a:lvl5pPr>
            <a:lvl6pPr marL="4572229" indent="0">
              <a:buNone/>
              <a:defRPr sz="4000"/>
            </a:lvl6pPr>
            <a:lvl7pPr marL="5486674" indent="0">
              <a:buNone/>
              <a:defRPr sz="4000"/>
            </a:lvl7pPr>
            <a:lvl8pPr marL="6401120" indent="0">
              <a:buNone/>
              <a:defRPr sz="4000"/>
            </a:lvl8pPr>
            <a:lvl9pPr marL="7315566" indent="0">
              <a:buNone/>
              <a:defRPr sz="4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679686" y="4115276"/>
            <a:ext cx="7864986" cy="7624059"/>
          </a:xfrm>
        </p:spPr>
        <p:txBody>
          <a:bodyPr/>
          <a:lstStyle>
            <a:lvl1pPr marL="0" indent="0">
              <a:buNone/>
              <a:defRPr sz="3200"/>
            </a:lvl1pPr>
            <a:lvl2pPr marL="914446" indent="0">
              <a:buNone/>
              <a:defRPr sz="2800"/>
            </a:lvl2pPr>
            <a:lvl3pPr marL="1828891" indent="0">
              <a:buNone/>
              <a:defRPr sz="2400"/>
            </a:lvl3pPr>
            <a:lvl4pPr marL="2743337" indent="0">
              <a:buNone/>
              <a:defRPr sz="2000"/>
            </a:lvl4pPr>
            <a:lvl5pPr marL="3657783" indent="0">
              <a:buNone/>
              <a:defRPr sz="2000"/>
            </a:lvl5pPr>
            <a:lvl6pPr marL="4572229" indent="0">
              <a:buNone/>
              <a:defRPr sz="2000"/>
            </a:lvl6pPr>
            <a:lvl7pPr marL="5486674" indent="0">
              <a:buNone/>
              <a:defRPr sz="2000"/>
            </a:lvl7pPr>
            <a:lvl8pPr marL="6401120" indent="0">
              <a:buNone/>
              <a:defRPr sz="2000"/>
            </a:lvl8pPr>
            <a:lvl9pPr marL="7315566" indent="0">
              <a:buNone/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ADC7-4765-4842-8E9D-9C220D1782E6}" type="datetimeFigureOut">
              <a:rPr lang="es-MX" smtClean="0"/>
              <a:t>18/11/2016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7296-3153-4028-9A6E-8A7965E6AE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2116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676509" y="730336"/>
            <a:ext cx="21032570" cy="2651433"/>
          </a:xfrm>
          <a:prstGeom prst="rect">
            <a:avLst/>
          </a:prstGeom>
        </p:spPr>
        <p:txBody>
          <a:bodyPr vert="horz" lIns="182889" tIns="91445" rIns="182889" bIns="91445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676509" y="3651673"/>
            <a:ext cx="21032570" cy="8703684"/>
          </a:xfrm>
          <a:prstGeom prst="rect">
            <a:avLst/>
          </a:prstGeom>
        </p:spPr>
        <p:txBody>
          <a:bodyPr vert="horz" lIns="182889" tIns="91445" rIns="182889" bIns="91445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1676509" y="12714173"/>
            <a:ext cx="5486757" cy="730335"/>
          </a:xfrm>
          <a:prstGeom prst="rect">
            <a:avLst/>
          </a:prstGeom>
        </p:spPr>
        <p:txBody>
          <a:bodyPr vert="horz" lIns="182889" tIns="91445" rIns="182889" bIns="91445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DADC7-4765-4842-8E9D-9C220D1782E6}" type="datetimeFigureOut">
              <a:rPr lang="es-MX" smtClean="0"/>
              <a:t>18/11/2016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8077726" y="12714173"/>
            <a:ext cx="8230136" cy="730335"/>
          </a:xfrm>
          <a:prstGeom prst="rect">
            <a:avLst/>
          </a:prstGeom>
        </p:spPr>
        <p:txBody>
          <a:bodyPr vert="horz" lIns="182889" tIns="91445" rIns="182889" bIns="91445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7222322" y="12714173"/>
            <a:ext cx="5486757" cy="730335"/>
          </a:xfrm>
          <a:prstGeom prst="rect">
            <a:avLst/>
          </a:prstGeom>
        </p:spPr>
        <p:txBody>
          <a:bodyPr vert="horz" lIns="182889" tIns="91445" rIns="182889" bIns="91445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E7296-3153-4028-9A6E-8A7965E6AE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7905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828891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23" indent="-457223" algn="l" defTabSz="1828891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69" indent="-457223" algn="l" defTabSz="18288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114" indent="-457223" algn="l" defTabSz="18288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560" indent="-457223" algn="l" defTabSz="18288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5006" indent="-457223" algn="l" defTabSz="18288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451" indent="-457223" algn="l" defTabSz="18288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897" indent="-457223" algn="l" defTabSz="18288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343" indent="-457223" algn="l" defTabSz="18288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789" indent="-457223" algn="l" defTabSz="18288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46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91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337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783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229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674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1120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566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3683" y="1651"/>
            <a:ext cx="4761905" cy="203174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1"/>
            <a:ext cx="11568254" cy="1371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646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3683" y="1651"/>
            <a:ext cx="4761905" cy="203174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612" y="11681928"/>
            <a:ext cx="2286976" cy="203566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42440" y="232904"/>
            <a:ext cx="934961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0" b="1" dirty="0">
                <a:solidFill>
                  <a:srgbClr val="616161"/>
                </a:solidFill>
                <a:latin typeface="Calibri"/>
                <a:cs typeface="Calibri"/>
              </a:rPr>
              <a:t>Nuestra Red Consular</a:t>
            </a:r>
          </a:p>
        </p:txBody>
      </p:sp>
      <p:cxnSp>
        <p:nvCxnSpPr>
          <p:cNvPr id="7" name="Conector recto 6"/>
          <p:cNvCxnSpPr/>
          <p:nvPr/>
        </p:nvCxnSpPr>
        <p:spPr>
          <a:xfrm>
            <a:off x="0" y="1598714"/>
            <a:ext cx="85907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uadroTexto 36"/>
          <p:cNvSpPr txBox="1"/>
          <p:nvPr/>
        </p:nvSpPr>
        <p:spPr>
          <a:xfrm>
            <a:off x="828743" y="3067414"/>
            <a:ext cx="21557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46" lvl="1" indent="-342900"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es-MX" sz="3200" dirty="0"/>
          </a:p>
          <a:p>
            <a:pPr marL="342900" indent="-342900"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es-MX" sz="3200" dirty="0"/>
          </a:p>
        </p:txBody>
      </p:sp>
      <p:pic>
        <p:nvPicPr>
          <p:cNvPr id="8" name="Imagen 7"/>
          <p:cNvPicPr/>
          <p:nvPr/>
        </p:nvPicPr>
        <p:blipFill rotWithShape="1">
          <a:blip r:embed="rId4"/>
          <a:srcRect l="20876" t="20217" r="3259" b="8882"/>
          <a:stretch/>
        </p:blipFill>
        <p:spPr bwMode="auto">
          <a:xfrm>
            <a:off x="311288" y="2033397"/>
            <a:ext cx="20219376" cy="109557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Lágrima 8"/>
          <p:cNvSpPr/>
          <p:nvPr/>
        </p:nvSpPr>
        <p:spPr>
          <a:xfrm rot="7980465">
            <a:off x="20840193" y="4296627"/>
            <a:ext cx="999650" cy="1000638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0" name="Lágrima 9"/>
          <p:cNvSpPr/>
          <p:nvPr/>
        </p:nvSpPr>
        <p:spPr>
          <a:xfrm rot="7980465">
            <a:off x="20871710" y="6263904"/>
            <a:ext cx="1034882" cy="975070"/>
          </a:xfrm>
          <a:prstGeom prst="teardrop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Lágrima 10"/>
          <p:cNvSpPr/>
          <p:nvPr/>
        </p:nvSpPr>
        <p:spPr>
          <a:xfrm rot="7980465">
            <a:off x="20872320" y="8221933"/>
            <a:ext cx="1033663" cy="976204"/>
          </a:xfrm>
          <a:prstGeom prst="teardrop">
            <a:avLst/>
          </a:prstGeom>
          <a:solidFill>
            <a:srgbClr val="00A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Elipse 11"/>
          <p:cNvSpPr/>
          <p:nvPr/>
        </p:nvSpPr>
        <p:spPr>
          <a:xfrm>
            <a:off x="20876227" y="10083510"/>
            <a:ext cx="1025848" cy="111382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3" name="CuadroTexto 12"/>
          <p:cNvSpPr txBox="1"/>
          <p:nvPr/>
        </p:nvSpPr>
        <p:spPr>
          <a:xfrm>
            <a:off x="21945600" y="4466304"/>
            <a:ext cx="2058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Consulado General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21945600" y="6304726"/>
            <a:ext cx="2058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Consulado de Carrera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22004635" y="8241758"/>
            <a:ext cx="1905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Sección Consular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22004635" y="10098364"/>
            <a:ext cx="1905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Embajada de México</a:t>
            </a:r>
          </a:p>
        </p:txBody>
      </p:sp>
    </p:spTree>
    <p:extLst>
      <p:ext uri="{BB962C8B-B14F-4D97-AF65-F5344CB8AC3E}">
        <p14:creationId xmlns:p14="http://schemas.microsoft.com/office/powerpoint/2010/main" val="574323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3683" y="1651"/>
            <a:ext cx="4761905" cy="203174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612" y="11681928"/>
            <a:ext cx="2286976" cy="203566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42440" y="232904"/>
            <a:ext cx="190952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0" b="1" dirty="0">
                <a:solidFill>
                  <a:srgbClr val="616161"/>
                </a:solidFill>
                <a:latin typeface="Calibri"/>
                <a:cs typeface="Calibri"/>
              </a:rPr>
              <a:t>La labor tradicional de la red consular (2016)</a:t>
            </a:r>
          </a:p>
        </p:txBody>
      </p:sp>
      <p:cxnSp>
        <p:nvCxnSpPr>
          <p:cNvPr id="7" name="Conector recto 6"/>
          <p:cNvCxnSpPr/>
          <p:nvPr/>
        </p:nvCxnSpPr>
        <p:spPr>
          <a:xfrm>
            <a:off x="0" y="1598714"/>
            <a:ext cx="85907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uadroTexto 36"/>
          <p:cNvSpPr txBox="1"/>
          <p:nvPr/>
        </p:nvSpPr>
        <p:spPr>
          <a:xfrm>
            <a:off x="73670" y="1562478"/>
            <a:ext cx="21557824" cy="12834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b="1" dirty="0"/>
              <a:t>Protección:</a:t>
            </a:r>
          </a:p>
          <a:p>
            <a:pPr marL="1257346" lvl="1" indent="-34290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s-MX" dirty="0"/>
              <a:t>Más de 135 mil casos de protección y asistencia consular.</a:t>
            </a:r>
          </a:p>
          <a:p>
            <a:pPr marL="1257346" lvl="1" indent="-34290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s-MX" dirty="0"/>
              <a:t>Más de 13 mil connacionales repatriados.</a:t>
            </a:r>
          </a:p>
          <a:p>
            <a:pPr marL="1257346" lvl="1" indent="-342900"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es-MX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b="1" dirty="0"/>
              <a:t>Documentación:</a:t>
            </a:r>
          </a:p>
          <a:p>
            <a:pPr marL="342900" indent="-34290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s-MX" dirty="0"/>
              <a:t>Más de 2 millones y medio de documentos expedidos. </a:t>
            </a:r>
          </a:p>
          <a:p>
            <a:pPr marL="1257346" lvl="1" indent="-34290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s-MX" dirty="0"/>
              <a:t> Más de 800 mil pasaportes y más de 600 mil matrículas consulares.</a:t>
            </a:r>
          </a:p>
          <a:p>
            <a:pPr marL="1257346" lvl="1" indent="-34290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s-MX" dirty="0"/>
              <a:t> Más de 340 mil documentos expedidos en consulados móviles y sobre ruedas.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b="1" dirty="0"/>
              <a:t>Atención y empoderamiento de nuestras comunidades:</a:t>
            </a:r>
          </a:p>
          <a:p>
            <a:pPr marL="1257346" lvl="1" indent="-34290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s-MX" dirty="0"/>
              <a:t> Fortalecimiento de redes de migrantes y desarrollo comunitario.</a:t>
            </a:r>
          </a:p>
          <a:p>
            <a:pPr marL="342900" indent="-342900"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es-MX" dirty="0"/>
          </a:p>
          <a:p>
            <a:pPr marL="342900" indent="-34290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s-MX" b="1" dirty="0"/>
              <a:t>Promoción de la salud:</a:t>
            </a:r>
          </a:p>
          <a:p>
            <a:pPr marL="1257346" lvl="1" indent="-34290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s-MX" dirty="0"/>
              <a:t>52 ventanillas. Atención a más de 500 mil personas.</a:t>
            </a:r>
          </a:p>
          <a:p>
            <a:pPr marL="342900" indent="-342900"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es-MX" dirty="0"/>
          </a:p>
          <a:p>
            <a:pPr marL="342900" indent="-34290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s-MX" b="1" dirty="0"/>
              <a:t>Educación:</a:t>
            </a:r>
          </a:p>
          <a:p>
            <a:pPr marL="1257346" lvl="1" indent="-34290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s-MX" dirty="0"/>
              <a:t>12,000 adultos y jóvenes estudiantes beneficiados con IME Becas.</a:t>
            </a:r>
          </a:p>
          <a:p>
            <a:pPr marL="342900" indent="-342900"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es-MX" dirty="0"/>
          </a:p>
          <a:p>
            <a:pPr marL="342900" indent="-34290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s-MX" b="1" dirty="0"/>
              <a:t>Educación financiera:</a:t>
            </a:r>
          </a:p>
          <a:p>
            <a:pPr marL="1257346" lvl="1" indent="-34290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s-MX" dirty="0"/>
              <a:t>Semana de Educación Financiera 2016 benefició a más de 90 mil.</a:t>
            </a:r>
          </a:p>
          <a:p>
            <a:pPr marL="1257346" lvl="1" indent="-342900"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es-MX" dirty="0"/>
          </a:p>
          <a:p>
            <a:pPr marL="342900" indent="-342900"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24728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3683" y="1651"/>
            <a:ext cx="4761905" cy="203174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612" y="11681928"/>
            <a:ext cx="2286976" cy="2035660"/>
          </a:xfrm>
          <a:prstGeom prst="rect">
            <a:avLst/>
          </a:prstGeom>
        </p:spPr>
      </p:pic>
      <p:cxnSp>
        <p:nvCxnSpPr>
          <p:cNvPr id="7" name="Conector recto 6"/>
          <p:cNvCxnSpPr/>
          <p:nvPr/>
        </p:nvCxnSpPr>
        <p:spPr>
          <a:xfrm>
            <a:off x="0" y="1716443"/>
            <a:ext cx="85907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7"/>
          <p:cNvSpPr/>
          <p:nvPr/>
        </p:nvSpPr>
        <p:spPr>
          <a:xfrm>
            <a:off x="969818" y="1831591"/>
            <a:ext cx="21128794" cy="1175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 algn="just">
              <a:buClr>
                <a:srgbClr val="0B9959"/>
              </a:buClr>
              <a:buFont typeface="Wingdings" charset="2"/>
              <a:buChar char="ü"/>
            </a:pPr>
            <a:r>
              <a:rPr lang="es-MX" sz="3400" dirty="0"/>
              <a:t>“Siempre (dicen que) son </a:t>
            </a:r>
            <a:r>
              <a:rPr lang="es-MX" sz="3400" b="1" dirty="0"/>
              <a:t>11 millones</a:t>
            </a:r>
            <a:r>
              <a:rPr lang="es-MX" sz="3400" dirty="0"/>
              <a:t>. Nuestro gobierno no tiene idea. Podrían ser </a:t>
            </a:r>
            <a:r>
              <a:rPr lang="es-MX" sz="3400" b="1" dirty="0"/>
              <a:t>3 millones</a:t>
            </a:r>
            <a:r>
              <a:rPr lang="es-MX" sz="3400" dirty="0"/>
              <a:t>. Podrían ser </a:t>
            </a:r>
            <a:r>
              <a:rPr lang="es-MX" sz="3400" b="1" dirty="0"/>
              <a:t>30 millones</a:t>
            </a:r>
            <a:r>
              <a:rPr lang="es-MX" sz="3400" dirty="0"/>
              <a:t>”.</a:t>
            </a:r>
          </a:p>
          <a:p>
            <a:pPr marL="857250" indent="-857250" algn="just">
              <a:buClr>
                <a:srgbClr val="0B9959"/>
              </a:buClr>
              <a:buFont typeface="Wingdings" charset="2"/>
              <a:buChar char="ü"/>
            </a:pPr>
            <a:endParaRPr lang="es-MX" sz="3400" dirty="0"/>
          </a:p>
          <a:p>
            <a:pPr algn="just">
              <a:buClr>
                <a:srgbClr val="0B9959"/>
              </a:buClr>
            </a:pPr>
            <a:r>
              <a:rPr lang="es-MX" sz="3400" dirty="0"/>
              <a:t>“Nuestras prioridades para aplicar la ley incluirán retirar a los criminales, miembros de pandillas, amenazas de seguridad, quienes se exceden del período de visado[…] </a:t>
            </a:r>
            <a:r>
              <a:rPr lang="es-MX" sz="3400" b="1" dirty="0"/>
              <a:t>Todos los que estén aquí ilegalmente tendrán un camino y sólo uno: regresar a casa y aplicar para re-ingresar como todos los demás</a:t>
            </a:r>
            <a:r>
              <a:rPr lang="es-MX" sz="3400" dirty="0"/>
              <a:t>”.</a:t>
            </a:r>
          </a:p>
          <a:p>
            <a:pPr algn="r">
              <a:buClr>
                <a:srgbClr val="0B9959"/>
              </a:buClr>
            </a:pPr>
            <a:r>
              <a:rPr lang="es-MX" sz="2800" dirty="0"/>
              <a:t>Candidato Donald Trump</a:t>
            </a:r>
          </a:p>
          <a:p>
            <a:pPr algn="r">
              <a:buClr>
                <a:srgbClr val="0B9959"/>
              </a:buClr>
            </a:pPr>
            <a:r>
              <a:rPr lang="es-MX" sz="2800" dirty="0"/>
              <a:t>Discurso sobre migración en Phoenix, AZ.</a:t>
            </a:r>
          </a:p>
          <a:p>
            <a:pPr algn="r">
              <a:buClr>
                <a:srgbClr val="0B9959"/>
              </a:buClr>
            </a:pPr>
            <a:r>
              <a:rPr lang="es-MX" sz="2800" dirty="0"/>
              <a:t>Agosto de 2016</a:t>
            </a:r>
          </a:p>
          <a:p>
            <a:pPr marL="857250" indent="-857250" algn="just">
              <a:buClr>
                <a:srgbClr val="0B9959"/>
              </a:buClr>
              <a:buFont typeface="Wingdings" charset="2"/>
              <a:buChar char="ü"/>
            </a:pPr>
            <a:endParaRPr lang="es-MX" sz="3400" dirty="0"/>
          </a:p>
          <a:p>
            <a:pPr>
              <a:buClr>
                <a:srgbClr val="0B9959"/>
              </a:buClr>
            </a:pPr>
            <a:r>
              <a:rPr lang="es-MX" sz="3400" dirty="0"/>
              <a:t>					</a:t>
            </a:r>
          </a:p>
          <a:p>
            <a:pPr marL="857250" indent="-857250" algn="just">
              <a:buClr>
                <a:srgbClr val="0B9959"/>
              </a:buClr>
              <a:buFont typeface="Wingdings" charset="2"/>
              <a:buChar char="ü"/>
            </a:pPr>
            <a:r>
              <a:rPr lang="es-MX" sz="3400" dirty="0"/>
              <a:t>“Cuarto [punto]: Empezar a retirar del país a los más de </a:t>
            </a:r>
            <a:r>
              <a:rPr lang="es-MX" sz="3400" b="1" dirty="0"/>
              <a:t>2 millones </a:t>
            </a:r>
            <a:r>
              <a:rPr lang="es-MX" sz="3400" dirty="0"/>
              <a:t>de inmigrantes ilegales criminales y cancelar las visas a los países que no los reciban”. </a:t>
            </a:r>
          </a:p>
          <a:p>
            <a:pPr marL="881063" algn="r">
              <a:buClr>
                <a:srgbClr val="0B9959"/>
              </a:buClr>
            </a:pPr>
            <a:r>
              <a:rPr lang="es-MX" sz="2800" dirty="0"/>
              <a:t>Candidato Donald </a:t>
            </a:r>
            <a:r>
              <a:rPr lang="es-MX" sz="2800" dirty="0" err="1"/>
              <a:t>Trump</a:t>
            </a:r>
            <a:endParaRPr lang="es-MX" sz="2800" dirty="0"/>
          </a:p>
          <a:p>
            <a:pPr marL="881063" algn="r">
              <a:buClr>
                <a:srgbClr val="0B9959"/>
              </a:buClr>
            </a:pPr>
            <a:r>
              <a:rPr lang="es-MX" sz="2800" dirty="0"/>
              <a:t>Discurso en Gettysburg, PA.</a:t>
            </a:r>
          </a:p>
          <a:p>
            <a:pPr marL="881063" algn="r">
              <a:buClr>
                <a:srgbClr val="0B9959"/>
              </a:buClr>
            </a:pPr>
            <a:r>
              <a:rPr lang="es-MX" sz="2800" dirty="0"/>
              <a:t>Octubre de 2016</a:t>
            </a:r>
          </a:p>
          <a:p>
            <a:pPr algn="r">
              <a:buClr>
                <a:srgbClr val="0B9959"/>
              </a:buClr>
            </a:pPr>
            <a:endParaRPr lang="es-MX" sz="3200" dirty="0"/>
          </a:p>
          <a:p>
            <a:pPr algn="r">
              <a:buClr>
                <a:srgbClr val="0B9959"/>
              </a:buClr>
            </a:pPr>
            <a:endParaRPr lang="es-MX" sz="3200" dirty="0"/>
          </a:p>
          <a:p>
            <a:pPr marL="857250" indent="-857250" algn="just">
              <a:buClr>
                <a:srgbClr val="0B9959"/>
              </a:buClr>
              <a:buFont typeface="Wingdings" charset="2"/>
              <a:buChar char="ü"/>
            </a:pPr>
            <a:r>
              <a:rPr lang="es-MX" sz="3400" dirty="0"/>
              <a:t>“Lo que vamos a hacer es sacar a las personas que son criminales y que tienen antecedentes penales, miembros de pandillas, traficantes de drogas, son muchas personas, </a:t>
            </a:r>
            <a:r>
              <a:rPr lang="es-MX" sz="3400" b="1" dirty="0"/>
              <a:t>probablemente dos millones… podrían ser hasta 3 millones</a:t>
            </a:r>
            <a:r>
              <a:rPr lang="es-MX" sz="3400" dirty="0"/>
              <a:t>, los vamos a sacar de nuestro país o los vamos a encarcelar”.</a:t>
            </a:r>
            <a:endParaRPr lang="es-MX" sz="3200" dirty="0"/>
          </a:p>
          <a:p>
            <a:pPr marL="881063" algn="r">
              <a:buClr>
                <a:srgbClr val="0B9959"/>
              </a:buClr>
              <a:tabLst>
                <a:tab pos="20975638" algn="l"/>
              </a:tabLst>
            </a:pPr>
            <a:r>
              <a:rPr lang="es-MX" sz="2800" dirty="0"/>
              <a:t>Presidente Electo Donald Trump</a:t>
            </a:r>
          </a:p>
          <a:p>
            <a:pPr marL="881063" algn="r">
              <a:buClr>
                <a:srgbClr val="0B9959"/>
              </a:buClr>
              <a:tabLst>
                <a:tab pos="20975638" algn="l"/>
              </a:tabLst>
            </a:pPr>
            <a:r>
              <a:rPr lang="es-MX" sz="2800" dirty="0"/>
              <a:t>Entrevista 60 Minutes</a:t>
            </a:r>
          </a:p>
          <a:p>
            <a:pPr marL="881063" algn="r">
              <a:buClr>
                <a:srgbClr val="0B9959"/>
              </a:buClr>
              <a:tabLst>
                <a:tab pos="20975638" algn="l"/>
              </a:tabLst>
            </a:pPr>
            <a:r>
              <a:rPr lang="es-MX" sz="2800" dirty="0"/>
              <a:t>Noviembre de 2016</a:t>
            </a:r>
            <a:endParaRPr lang="es-MX" sz="3200" dirty="0"/>
          </a:p>
        </p:txBody>
      </p:sp>
      <p:sp>
        <p:nvSpPr>
          <p:cNvPr id="9" name="CuadroTexto 8"/>
          <p:cNvSpPr txBox="1"/>
          <p:nvPr/>
        </p:nvSpPr>
        <p:spPr>
          <a:xfrm>
            <a:off x="161440" y="232904"/>
            <a:ext cx="196646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0" b="1" dirty="0">
                <a:solidFill>
                  <a:srgbClr val="616161"/>
                </a:solidFill>
                <a:latin typeface="Calibri"/>
                <a:cs typeface="Calibri"/>
              </a:rPr>
              <a:t>Dichos del Pte. Electo de EUA sobre migración</a:t>
            </a:r>
          </a:p>
        </p:txBody>
      </p:sp>
    </p:spTree>
    <p:extLst>
      <p:ext uri="{BB962C8B-B14F-4D97-AF65-F5344CB8AC3E}">
        <p14:creationId xmlns:p14="http://schemas.microsoft.com/office/powerpoint/2010/main" val="3533093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3683" y="1651"/>
            <a:ext cx="4761905" cy="203174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612" y="11681928"/>
            <a:ext cx="2286976" cy="2035660"/>
          </a:xfrm>
          <a:prstGeom prst="rect">
            <a:avLst/>
          </a:prstGeom>
        </p:spPr>
      </p:pic>
      <p:cxnSp>
        <p:nvCxnSpPr>
          <p:cNvPr id="7" name="Conector recto 6"/>
          <p:cNvCxnSpPr/>
          <p:nvPr/>
        </p:nvCxnSpPr>
        <p:spPr>
          <a:xfrm>
            <a:off x="222400" y="1723505"/>
            <a:ext cx="85907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542440" y="359904"/>
            <a:ext cx="1796152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600" b="1" dirty="0">
                <a:solidFill>
                  <a:srgbClr val="616161"/>
                </a:solidFill>
                <a:latin typeface="Calibri"/>
                <a:cs typeface="Calibri"/>
              </a:rPr>
              <a:t>El equipo “especializado” en materia de migración </a:t>
            </a:r>
          </a:p>
        </p:txBody>
      </p:sp>
      <p:pic>
        <p:nvPicPr>
          <p:cNvPr id="34" name="Imagen 33" descr="Descripción: https://upload.wikimedia.org/wikipedia/commons/b/b9/Jeff_Sessions_official_portrait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5" t="3181" r="16667" b="30118"/>
          <a:stretch>
            <a:fillRect/>
          </a:stretch>
        </p:blipFill>
        <p:spPr bwMode="auto">
          <a:xfrm>
            <a:off x="222400" y="3160345"/>
            <a:ext cx="1629260" cy="2167731"/>
          </a:xfrm>
          <a:prstGeom prst="rect">
            <a:avLst/>
          </a:prstGeom>
          <a:noFill/>
        </p:spPr>
      </p:pic>
      <p:sp>
        <p:nvSpPr>
          <p:cNvPr id="17" name="CuadroTexto 16"/>
          <p:cNvSpPr txBox="1"/>
          <p:nvPr/>
        </p:nvSpPr>
        <p:spPr>
          <a:xfrm>
            <a:off x="1037030" y="2539442"/>
            <a:ext cx="2317171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/>
              <a:t>Sen. Jeff Sessions (R-AL)</a:t>
            </a:r>
            <a:endParaRPr lang="es-MX" b="1" dirty="0"/>
          </a:p>
          <a:p>
            <a:pPr marL="1485946" lvl="1" indent="-571500">
              <a:buFont typeface="Arial" panose="020B0604020202020204" pitchFamily="34" charset="0"/>
              <a:buChar char="•"/>
            </a:pPr>
            <a:r>
              <a:rPr lang="es-MX" sz="3000" dirty="0"/>
              <a:t>Vicepresidente del Equipo de Transición Trump-Pence. </a:t>
            </a:r>
          </a:p>
          <a:p>
            <a:pPr marL="1485946" lvl="1" indent="-571500">
              <a:buFont typeface="Arial" panose="020B0604020202020204" pitchFamily="34" charset="0"/>
              <a:buChar char="•"/>
            </a:pPr>
            <a:r>
              <a:rPr lang="es-MX" sz="3000" dirty="0"/>
              <a:t>Primer Senador en apoyar abiertamente a Trump.</a:t>
            </a:r>
          </a:p>
          <a:p>
            <a:pPr marL="1485946" lvl="1" indent="-571500">
              <a:buFont typeface="Arial" panose="020B0604020202020204" pitchFamily="34" charset="0"/>
              <a:buChar char="•"/>
            </a:pPr>
            <a:r>
              <a:rPr lang="es-MX" sz="3000" dirty="0"/>
              <a:t>Postura radical antiinmigrante</a:t>
            </a:r>
          </a:p>
          <a:p>
            <a:pPr marL="1485946" lvl="1" indent="-571500">
              <a:buFont typeface="Arial" panose="020B0604020202020204" pitchFamily="34" charset="0"/>
              <a:buChar char="•"/>
            </a:pPr>
            <a:r>
              <a:rPr lang="es-MX" sz="3000" dirty="0"/>
              <a:t>A favor del muro y de reducir flujos de migración “legal”.</a:t>
            </a:r>
          </a:p>
          <a:p>
            <a:pPr marL="1485946" lvl="1" indent="-571500">
              <a:buFont typeface="Arial" panose="020B0604020202020204" pitchFamily="34" charset="0"/>
              <a:buChar char="•"/>
            </a:pPr>
            <a:r>
              <a:rPr lang="es-MX" sz="3000" dirty="0"/>
              <a:t>En contra de otorgar la ciudadanía estadounidense a los hijos de migrantes indocumentados que nacen en EUA.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1037030" y="6292193"/>
            <a:ext cx="2317171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s-MX" b="1" dirty="0" err="1"/>
              <a:t>Kris</a:t>
            </a:r>
            <a:r>
              <a:rPr lang="es-MX" b="1" dirty="0"/>
              <a:t> </a:t>
            </a:r>
            <a:r>
              <a:rPr lang="es-MX" b="1" dirty="0" err="1"/>
              <a:t>Kobach</a:t>
            </a:r>
            <a:r>
              <a:rPr lang="es-MX" b="1" dirty="0"/>
              <a:t>, Secretario de Estado de Kansas</a:t>
            </a:r>
          </a:p>
          <a:p>
            <a:pPr marL="1485946" lvl="1" indent="-571500">
              <a:buFont typeface="Arial" panose="020B0604020202020204" pitchFamily="34" charset="0"/>
              <a:buChar char="•"/>
            </a:pPr>
            <a:r>
              <a:rPr lang="es-MX" sz="3000" dirty="0"/>
              <a:t>Asesor en materia migratoria del equipo de transición.</a:t>
            </a:r>
          </a:p>
          <a:p>
            <a:pPr marL="1485946" lvl="1" indent="-571500">
              <a:buFont typeface="Arial" panose="020B0604020202020204" pitchFamily="34" charset="0"/>
              <a:buChar char="•"/>
            </a:pPr>
            <a:r>
              <a:rPr lang="es-MX" sz="3000" dirty="0"/>
              <a:t>Participó en la elaboración de leyes estatales de corte antiinmigrante, como la SB1070 de Arizona.</a:t>
            </a:r>
            <a:endParaRPr lang="en-US" sz="3000" dirty="0"/>
          </a:p>
          <a:p>
            <a:pPr marL="1485946" lvl="1" indent="-571500">
              <a:buFont typeface="Arial" panose="020B0604020202020204" pitchFamily="34" charset="0"/>
              <a:buChar char="•"/>
            </a:pPr>
            <a:r>
              <a:rPr lang="es-MX" sz="3000" dirty="0"/>
              <a:t>Contribuyó en la elaboración del plan en materia migratoria de Donald </a:t>
            </a:r>
            <a:r>
              <a:rPr lang="es-MX" sz="3000" dirty="0" err="1"/>
              <a:t>Trump</a:t>
            </a:r>
            <a:r>
              <a:rPr lang="es-MX" sz="3000" dirty="0"/>
              <a:t>. </a:t>
            </a:r>
            <a:endParaRPr lang="en-US" sz="3000" dirty="0"/>
          </a:p>
          <a:p>
            <a:pPr marL="1485946" lvl="1" indent="-571500">
              <a:buFont typeface="Arial" panose="020B0604020202020204" pitchFamily="34" charset="0"/>
              <a:buChar char="•"/>
            </a:pPr>
            <a:r>
              <a:rPr lang="es-MX" sz="3000" dirty="0"/>
              <a:t>Propuso que agentes de migración detengan a los inmigrantes indocumentados que participen en protestas o en cabildeo legislativo.</a:t>
            </a:r>
            <a:endParaRPr lang="en-US" sz="3000" dirty="0"/>
          </a:p>
        </p:txBody>
      </p:sp>
      <p:pic>
        <p:nvPicPr>
          <p:cNvPr id="37" name="Imagen 36" descr="Resultado de imagen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3" r="15286"/>
          <a:stretch/>
        </p:blipFill>
        <p:spPr bwMode="auto">
          <a:xfrm>
            <a:off x="222400" y="7044601"/>
            <a:ext cx="1630800" cy="2262147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CuadroTexto 37"/>
          <p:cNvSpPr txBox="1"/>
          <p:nvPr/>
        </p:nvSpPr>
        <p:spPr>
          <a:xfrm>
            <a:off x="1075130" y="10292693"/>
            <a:ext cx="211752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s-MX" b="1" dirty="0"/>
              <a:t>Stephen </a:t>
            </a:r>
            <a:r>
              <a:rPr lang="es-MX" b="1" dirty="0" err="1"/>
              <a:t>Bannon</a:t>
            </a:r>
            <a:r>
              <a:rPr lang="es-MX" b="1" dirty="0"/>
              <a:t>, expresidente ejecutivo de </a:t>
            </a:r>
            <a:r>
              <a:rPr lang="es-MX" b="1" i="1" dirty="0" err="1"/>
              <a:t>Breitbart</a:t>
            </a:r>
            <a:r>
              <a:rPr lang="es-MX" b="1" i="1" dirty="0"/>
              <a:t> News </a:t>
            </a:r>
          </a:p>
          <a:p>
            <a:pPr marL="1485946" lvl="1" indent="-571500">
              <a:buFont typeface="Arial" panose="020B0604020202020204" pitchFamily="34" charset="0"/>
              <a:buChar char="•"/>
            </a:pPr>
            <a:r>
              <a:rPr lang="es-MX" sz="3000" dirty="0"/>
              <a:t>Miembro del Comité Ejecutivo del Equipo de Transición Trump-</a:t>
            </a:r>
            <a:r>
              <a:rPr lang="es-MX" sz="3000" dirty="0" err="1"/>
              <a:t>Pence</a:t>
            </a:r>
            <a:r>
              <a:rPr lang="es-MX" sz="3000" dirty="0"/>
              <a:t>.</a:t>
            </a:r>
          </a:p>
          <a:p>
            <a:pPr marL="1485946" lvl="1" indent="-571500">
              <a:buFont typeface="Arial" panose="020B0604020202020204" pitchFamily="34" charset="0"/>
              <a:buChar char="•"/>
            </a:pPr>
            <a:r>
              <a:rPr lang="es-MX" sz="3000" dirty="0"/>
              <a:t>Fue designado ”Estratega en Jefe” y Consejero </a:t>
            </a:r>
            <a:r>
              <a:rPr lang="es-MX" sz="3000" i="1" dirty="0"/>
              <a:t>Senior</a:t>
            </a:r>
            <a:r>
              <a:rPr lang="es-MX" sz="3000" dirty="0"/>
              <a:t> del Presidente Electo.</a:t>
            </a:r>
          </a:p>
          <a:p>
            <a:pPr marL="1485946" lvl="1" indent="-571500">
              <a:buFont typeface="Arial" panose="020B0604020202020204" pitchFamily="34" charset="0"/>
              <a:buChar char="•"/>
            </a:pPr>
            <a:r>
              <a:rPr lang="es-MX" sz="3000" dirty="0"/>
              <a:t>Fue CEO de la campaña de Donald Trump desde agosto de 2016.</a:t>
            </a:r>
          </a:p>
          <a:p>
            <a:pPr marL="1485946" lvl="1" indent="-571500">
              <a:buFont typeface="Arial" panose="020B0604020202020204" pitchFamily="34" charset="0"/>
              <a:buChar char="•"/>
            </a:pPr>
            <a:r>
              <a:rPr lang="es-MX" sz="3000" i="1" dirty="0"/>
              <a:t>Breitbart News </a:t>
            </a:r>
            <a:r>
              <a:rPr lang="es-MX" sz="3000" dirty="0"/>
              <a:t>tiene una postura antiinmigrante, especialmente hacia indocumentados y musulmanes</a:t>
            </a:r>
          </a:p>
          <a:p>
            <a:pPr marL="1485946" lvl="1" indent="-571500">
              <a:buFont typeface="Arial" panose="020B0604020202020204" pitchFamily="34" charset="0"/>
              <a:buChar char="•"/>
            </a:pPr>
            <a:r>
              <a:rPr lang="es-MX" sz="3000" dirty="0"/>
              <a:t>A favor de construir un muro en la frontera México-EUA.</a:t>
            </a:r>
          </a:p>
          <a:p>
            <a:pPr marL="1485946" lvl="1" indent="-571500">
              <a:buFont typeface="Arial" panose="020B0604020202020204" pitchFamily="34" charset="0"/>
              <a:buChar char="•"/>
            </a:pPr>
            <a:endParaRPr lang="en-US" sz="3000" dirty="0"/>
          </a:p>
        </p:txBody>
      </p:sp>
      <p:pic>
        <p:nvPicPr>
          <p:cNvPr id="2058" name="Imagen 1" descr="Descripción: https://cdn-images-1.medium.com/max/1200/1*HTUiFcmtoU-HynVXNbukeQ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7" t="1688" r="29208" b="19031"/>
          <a:stretch>
            <a:fillRect/>
          </a:stretch>
        </p:blipFill>
        <p:spPr bwMode="auto">
          <a:xfrm>
            <a:off x="222400" y="10971331"/>
            <a:ext cx="1630800" cy="191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865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3683" y="-28829"/>
            <a:ext cx="4761905" cy="203174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612" y="11651448"/>
            <a:ext cx="2286976" cy="203566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42440" y="202424"/>
            <a:ext cx="1265936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0" b="1" dirty="0">
                <a:solidFill>
                  <a:srgbClr val="616161"/>
                </a:solidFill>
                <a:latin typeface="Calibri"/>
                <a:cs typeface="Calibri"/>
              </a:rPr>
              <a:t>Estrategia Consular de la SRE</a:t>
            </a:r>
          </a:p>
        </p:txBody>
      </p:sp>
      <p:cxnSp>
        <p:nvCxnSpPr>
          <p:cNvPr id="7" name="Conector recto 6"/>
          <p:cNvCxnSpPr/>
          <p:nvPr/>
        </p:nvCxnSpPr>
        <p:spPr>
          <a:xfrm>
            <a:off x="0" y="1672999"/>
            <a:ext cx="85907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854242243"/>
              </p:ext>
            </p:extLst>
          </p:nvPr>
        </p:nvGraphicFramePr>
        <p:xfrm>
          <a:off x="1766720" y="-3657600"/>
          <a:ext cx="21184720" cy="23737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66393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3683" y="1651"/>
            <a:ext cx="4761905" cy="203174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612" y="11681928"/>
            <a:ext cx="2286976" cy="203566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64373" y="484030"/>
            <a:ext cx="1891440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MX"/>
            </a:defPPr>
            <a:lvl1pPr>
              <a:defRPr sz="8000" b="1">
                <a:solidFill>
                  <a:srgbClr val="616161"/>
                </a:solidFill>
                <a:latin typeface="Calibri"/>
                <a:cs typeface="Calibri"/>
              </a:defRPr>
            </a:lvl1pPr>
          </a:lstStyle>
          <a:p>
            <a:r>
              <a:rPr lang="es-MX" dirty="0"/>
              <a:t>Acciones actuales de los gobiernos estatales</a:t>
            </a:r>
          </a:p>
        </p:txBody>
      </p:sp>
      <p:cxnSp>
        <p:nvCxnSpPr>
          <p:cNvPr id="7" name="Conector recto 6"/>
          <p:cNvCxnSpPr/>
          <p:nvPr/>
        </p:nvCxnSpPr>
        <p:spPr>
          <a:xfrm>
            <a:off x="94553" y="2270625"/>
            <a:ext cx="85907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arcador de contenido 5"/>
          <p:cNvSpPr txBox="1">
            <a:spLocks/>
          </p:cNvSpPr>
          <p:nvPr/>
        </p:nvSpPr>
        <p:spPr>
          <a:xfrm>
            <a:off x="836210" y="2505303"/>
            <a:ext cx="21262402" cy="10829697"/>
          </a:xfrm>
          <a:prstGeom prst="rect">
            <a:avLst/>
          </a:prstGeom>
        </p:spPr>
        <p:txBody>
          <a:bodyPr vert="horz" lIns="182889" tIns="91445" rIns="182889" bIns="91445" rtlCol="0">
            <a:noAutofit/>
          </a:bodyPr>
          <a:lstStyle>
            <a:lvl1pPr marL="457223" indent="-457223" algn="l" defTabSz="1828891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669" indent="-457223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114" indent="-457223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560" indent="-457223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5006" indent="-457223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451" indent="-457223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897" indent="-457223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343" indent="-457223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789" indent="-457223" algn="l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s-MX" sz="3200" b="1" dirty="0"/>
              <a:t>Cumbre de Gobernadores y Premieres de América del Norte.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endParaRPr lang="es-MX" sz="3200" b="1" dirty="0"/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s-MX" sz="3200" b="1" dirty="0"/>
              <a:t>Cumbre de Gobernadores de estados fronterizos.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endParaRPr lang="es-MX" sz="3200" b="1" dirty="0"/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s-MX" sz="3200" b="1" dirty="0"/>
              <a:t>Presencia constante a través de las Casas Estatales de Atención al Migrante.</a:t>
            </a:r>
          </a:p>
          <a:p>
            <a:pPr lvl="2" algn="just">
              <a:lnSpc>
                <a:spcPct val="100000"/>
              </a:lnSpc>
              <a:spcBef>
                <a:spcPts val="0"/>
              </a:spcBef>
            </a:pPr>
            <a:r>
              <a:rPr lang="es-MX" sz="3200" dirty="0"/>
              <a:t>Brindan información útil y asesoría jurídica.</a:t>
            </a:r>
          </a:p>
          <a:p>
            <a:pPr lvl="2" algn="just">
              <a:lnSpc>
                <a:spcPct val="100000"/>
              </a:lnSpc>
              <a:spcBef>
                <a:spcPts val="0"/>
              </a:spcBef>
            </a:pPr>
            <a:r>
              <a:rPr lang="es-MX" sz="3200" dirty="0"/>
              <a:t>Acompañamiento en trámites legales ante autoridades locales.</a:t>
            </a:r>
          </a:p>
          <a:p>
            <a:pPr lvl="2" algn="just">
              <a:lnSpc>
                <a:spcPct val="100000"/>
              </a:lnSpc>
              <a:spcBef>
                <a:spcPts val="0"/>
              </a:spcBef>
            </a:pPr>
            <a:r>
              <a:rPr lang="es-MX" sz="3200" dirty="0"/>
              <a:t>Atención de forma expedita cualquier necesidad o amenaza. 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endParaRPr lang="es-MX" sz="3200" b="1" dirty="0"/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s-MX" sz="3200" b="1" dirty="0"/>
              <a:t>Exitosas iniciativas como: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MX" sz="3200" dirty="0"/>
          </a:p>
          <a:p>
            <a:pPr lvl="2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s-MX" sz="3200" b="1" dirty="0"/>
              <a:t>Estado de México</a:t>
            </a:r>
            <a:r>
              <a:rPr lang="es-MX" sz="3200" dirty="0"/>
              <a:t>: apoyo financiero para solicitudes de ciudadanía estadounidense, orientación jurídica y becas para </a:t>
            </a:r>
            <a:r>
              <a:rPr lang="es-MX" sz="3200" i="1" dirty="0" err="1"/>
              <a:t>Dreamers</a:t>
            </a:r>
            <a:r>
              <a:rPr lang="es-MX" sz="3200" dirty="0"/>
              <a:t>.</a:t>
            </a:r>
          </a:p>
          <a:p>
            <a:pPr lvl="2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s-MX" sz="3200" b="1" dirty="0"/>
              <a:t>Chihuahua</a:t>
            </a:r>
            <a:r>
              <a:rPr lang="es-MX" sz="3200" dirty="0"/>
              <a:t>: </a:t>
            </a:r>
            <a:r>
              <a:rPr lang="es-MX" sz="3200" dirty="0" err="1"/>
              <a:t>MdE</a:t>
            </a:r>
            <a:r>
              <a:rPr lang="es-MX" sz="3200" dirty="0"/>
              <a:t> con la Universidad de Texas en el Paso (UTEP), para otorgar becas a jóvenes del estado en estudios de licenciatura y maestría. </a:t>
            </a:r>
          </a:p>
          <a:p>
            <a:pPr lvl="2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s-MX" sz="3200" b="1" dirty="0"/>
              <a:t>Ciudad de México</a:t>
            </a:r>
            <a:r>
              <a:rPr lang="es-MX" sz="3200" dirty="0"/>
              <a:t>: programa “Diálogo estratégico de tres Ciudades” con Los Ángeles y Chicago, para estrechar vínculos estratégicos y generar condiciones de desarrollo común en las tres ciudades.</a:t>
            </a:r>
          </a:p>
          <a:p>
            <a:pPr lvl="2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s-MX" sz="3200" b="1" dirty="0"/>
              <a:t>Puebla</a:t>
            </a:r>
            <a:r>
              <a:rPr lang="es-MX" sz="3200" dirty="0"/>
              <a:t>: en colaboración con City </a:t>
            </a:r>
            <a:r>
              <a:rPr lang="es-MX" sz="3200" dirty="0" err="1"/>
              <a:t>University</a:t>
            </a:r>
            <a:r>
              <a:rPr lang="es-MX" sz="3200" dirty="0"/>
              <a:t> of New City, Goya </a:t>
            </a:r>
            <a:r>
              <a:rPr lang="es-MX" sz="3200" dirty="0" err="1"/>
              <a:t>Foods</a:t>
            </a:r>
            <a:r>
              <a:rPr lang="es-MX" sz="3200" dirty="0"/>
              <a:t> y el Consulado General en Nueva York, ha otorgado recursos para el Programa de Certificación de Competencias en la Industria de la Hospitalidad.</a:t>
            </a:r>
            <a:endParaRPr lang="es-ES_tradnl" sz="3200" dirty="0"/>
          </a:p>
        </p:txBody>
      </p:sp>
    </p:spTree>
    <p:extLst>
      <p:ext uri="{BB962C8B-B14F-4D97-AF65-F5344CB8AC3E}">
        <p14:creationId xmlns:p14="http://schemas.microsoft.com/office/powerpoint/2010/main" val="4119634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3683" y="1651"/>
            <a:ext cx="4761905" cy="203174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612" y="11681928"/>
            <a:ext cx="2286976" cy="2035660"/>
          </a:xfrm>
          <a:prstGeom prst="rect">
            <a:avLst/>
          </a:prstGeom>
        </p:spPr>
      </p:pic>
      <p:cxnSp>
        <p:nvCxnSpPr>
          <p:cNvPr id="7" name="Conector recto 6"/>
          <p:cNvCxnSpPr/>
          <p:nvPr/>
        </p:nvCxnSpPr>
        <p:spPr>
          <a:xfrm>
            <a:off x="130960" y="1588036"/>
            <a:ext cx="85907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7"/>
          <p:cNvSpPr/>
          <p:nvPr/>
        </p:nvSpPr>
        <p:spPr>
          <a:xfrm>
            <a:off x="1029087" y="2186690"/>
            <a:ext cx="21716249" cy="9879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B9959"/>
              </a:buClr>
            </a:pPr>
            <a:r>
              <a:rPr lang="es-MX" sz="5400" b="1" dirty="0"/>
              <a:t>Crear un grupo de trabajo que sesione periódicamente y que permita:</a:t>
            </a:r>
          </a:p>
          <a:p>
            <a:pPr marL="457200" indent="-457200">
              <a:buClr>
                <a:srgbClr val="0B9959"/>
              </a:buClr>
              <a:buFont typeface="Arial" panose="020B0604020202020204" pitchFamily="34" charset="0"/>
              <a:buChar char="•"/>
            </a:pPr>
            <a:endParaRPr lang="es-MX" sz="5400" dirty="0"/>
          </a:p>
          <a:p>
            <a:pPr marL="457200" indent="-457200">
              <a:lnSpc>
                <a:spcPct val="150000"/>
              </a:lnSpc>
              <a:buClr>
                <a:srgbClr val="0B9959"/>
              </a:buClr>
              <a:buFont typeface="Arial" panose="020B0604020202020204" pitchFamily="34" charset="0"/>
              <a:buChar char="•"/>
            </a:pPr>
            <a:r>
              <a:rPr lang="es-MX" sz="4400" dirty="0"/>
              <a:t>Un intercambio de información sobre los migrantes de cada Estado.</a:t>
            </a:r>
          </a:p>
          <a:p>
            <a:pPr marL="457200" indent="-457200">
              <a:lnSpc>
                <a:spcPct val="150000"/>
              </a:lnSpc>
              <a:buClr>
                <a:srgbClr val="0B9959"/>
              </a:buClr>
              <a:buFont typeface="Arial" panose="020B0604020202020204" pitchFamily="34" charset="0"/>
              <a:buChar char="•"/>
            </a:pPr>
            <a:r>
              <a:rPr lang="es-MX" sz="4400" dirty="0"/>
              <a:t>Dotar de mayor consistencia en la comunicaciones a los migrantes.</a:t>
            </a:r>
          </a:p>
          <a:p>
            <a:pPr marL="457200" indent="-457200">
              <a:lnSpc>
                <a:spcPct val="150000"/>
              </a:lnSpc>
              <a:buClr>
                <a:srgbClr val="0B9959"/>
              </a:buClr>
              <a:buFont typeface="Arial" panose="020B0604020202020204" pitchFamily="34" charset="0"/>
              <a:buChar char="•"/>
            </a:pPr>
            <a:r>
              <a:rPr lang="es-MX" sz="4400" dirty="0"/>
              <a:t>Evitar duplicidades.</a:t>
            </a:r>
          </a:p>
          <a:p>
            <a:pPr marL="457200" indent="-457200">
              <a:lnSpc>
                <a:spcPct val="150000"/>
              </a:lnSpc>
              <a:buClr>
                <a:srgbClr val="0B9959"/>
              </a:buClr>
              <a:buFont typeface="Arial" panose="020B0604020202020204" pitchFamily="34" charset="0"/>
              <a:buChar char="•"/>
            </a:pPr>
            <a:r>
              <a:rPr lang="es-MX" sz="4400" dirty="0"/>
              <a:t>Tener mayor presencia conjunta con comunidades.</a:t>
            </a:r>
          </a:p>
          <a:p>
            <a:pPr marL="457200" indent="-457200">
              <a:lnSpc>
                <a:spcPct val="150000"/>
              </a:lnSpc>
              <a:buClr>
                <a:srgbClr val="0B9959"/>
              </a:buClr>
              <a:buFont typeface="Arial" panose="020B0604020202020204" pitchFamily="34" charset="0"/>
              <a:buChar char="•"/>
            </a:pPr>
            <a:r>
              <a:rPr lang="es-MX" sz="4400" dirty="0"/>
              <a:t>Organizar foros comunitarios.</a:t>
            </a:r>
          </a:p>
          <a:p>
            <a:pPr marL="457200" indent="-457200">
              <a:lnSpc>
                <a:spcPct val="150000"/>
              </a:lnSpc>
              <a:buClr>
                <a:srgbClr val="0B9959"/>
              </a:buClr>
              <a:buFont typeface="Arial" panose="020B0604020202020204" pitchFamily="34" charset="0"/>
              <a:buChar char="•"/>
            </a:pPr>
            <a:r>
              <a:rPr lang="es-MX" sz="4400" dirty="0"/>
              <a:t>Impulsar programas de la agenda de competitividad (FOBESII y MUSEIC).</a:t>
            </a:r>
          </a:p>
          <a:p>
            <a:pPr marL="457200" indent="-457200">
              <a:lnSpc>
                <a:spcPct val="150000"/>
              </a:lnSpc>
              <a:buClr>
                <a:srgbClr val="0B9959"/>
              </a:buClr>
              <a:buFont typeface="Arial" panose="020B0604020202020204" pitchFamily="34" charset="0"/>
              <a:buChar char="•"/>
            </a:pPr>
            <a:r>
              <a:rPr lang="es-MX" sz="4400" dirty="0"/>
              <a:t>Tener mayor fuerza en las negociaciones con autoridades locales y el sector privado.</a:t>
            </a:r>
          </a:p>
          <a:p>
            <a:pPr marL="457200" indent="-457200">
              <a:lnSpc>
                <a:spcPct val="150000"/>
              </a:lnSpc>
              <a:buClr>
                <a:srgbClr val="0B9959"/>
              </a:buClr>
              <a:buFont typeface="Arial" panose="020B0604020202020204" pitchFamily="34" charset="0"/>
              <a:buChar char="•"/>
            </a:pPr>
            <a:r>
              <a:rPr lang="es-MX" sz="4400" dirty="0"/>
              <a:t>Directorio de programas que beneficien a retornados.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60313" y="331633"/>
            <a:ext cx="198322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MX"/>
            </a:defPPr>
            <a:lvl1pPr>
              <a:defRPr sz="8000" b="1">
                <a:solidFill>
                  <a:srgbClr val="616161"/>
                </a:solidFill>
                <a:latin typeface="Calibri"/>
                <a:cs typeface="Calibri"/>
              </a:defRPr>
            </a:lvl1pPr>
          </a:lstStyle>
          <a:p>
            <a:r>
              <a:rPr lang="es-MX" dirty="0"/>
              <a:t>Esfuerzos que podemos hacer conjuntamente:</a:t>
            </a:r>
          </a:p>
        </p:txBody>
      </p:sp>
    </p:spTree>
    <p:extLst>
      <p:ext uri="{BB962C8B-B14F-4D97-AF65-F5344CB8AC3E}">
        <p14:creationId xmlns:p14="http://schemas.microsoft.com/office/powerpoint/2010/main" val="972415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l="14695" t="19647" r="18405" b="12205"/>
          <a:stretch/>
        </p:blipFill>
        <p:spPr>
          <a:xfrm>
            <a:off x="6578600" y="1771802"/>
            <a:ext cx="17830817" cy="1021699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3683" y="1651"/>
            <a:ext cx="4761905" cy="203174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612" y="11681928"/>
            <a:ext cx="2286976" cy="203566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42440" y="232904"/>
            <a:ext cx="1274868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0" b="1" dirty="0">
                <a:solidFill>
                  <a:srgbClr val="616161"/>
                </a:solidFill>
                <a:latin typeface="Calibri"/>
                <a:cs typeface="Calibri"/>
              </a:rPr>
              <a:t>Mexicanos en Estados Unidos</a:t>
            </a:r>
          </a:p>
        </p:txBody>
      </p:sp>
      <p:cxnSp>
        <p:nvCxnSpPr>
          <p:cNvPr id="7" name="Conector recto 6"/>
          <p:cNvCxnSpPr/>
          <p:nvPr/>
        </p:nvCxnSpPr>
        <p:spPr>
          <a:xfrm>
            <a:off x="0" y="1678079"/>
            <a:ext cx="85907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7"/>
          <p:cNvSpPr/>
          <p:nvPr/>
        </p:nvSpPr>
        <p:spPr>
          <a:xfrm>
            <a:off x="288387" y="4492701"/>
            <a:ext cx="662041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>
              <a:buClr>
                <a:srgbClr val="0B9959"/>
              </a:buClr>
              <a:buFont typeface="Arial" panose="020B0604020202020204" pitchFamily="34" charset="0"/>
              <a:buChar char="•"/>
            </a:pPr>
            <a:r>
              <a:rPr lang="es-MX" sz="3200" dirty="0"/>
              <a:t>35.5 millones de personas de origen mexicano.</a:t>
            </a:r>
          </a:p>
          <a:p>
            <a:pPr marL="1771696" lvl="1" indent="-857250">
              <a:buClr>
                <a:srgbClr val="0B9959"/>
              </a:buClr>
              <a:buFont typeface="Arial" panose="020B0604020202020204" pitchFamily="34" charset="0"/>
              <a:buChar char="•"/>
            </a:pPr>
            <a:r>
              <a:rPr lang="es-MX" sz="3200" dirty="0"/>
              <a:t>11.7 nacidos en México, la mitad (5.7 millones) son indocumentados. </a:t>
            </a:r>
          </a:p>
          <a:p>
            <a:pPr marL="857250" indent="-857250">
              <a:buClr>
                <a:srgbClr val="0B9959"/>
              </a:buClr>
              <a:buFont typeface="Arial" panose="020B0604020202020204" pitchFamily="34" charset="0"/>
              <a:buChar char="•"/>
            </a:pPr>
            <a:endParaRPr lang="es-MX" sz="3200" dirty="0"/>
          </a:p>
          <a:p>
            <a:pPr marL="857250" indent="-857250">
              <a:buClr>
                <a:srgbClr val="0B9959"/>
              </a:buClr>
              <a:buFont typeface="Arial" panose="020B0604020202020204" pitchFamily="34" charset="0"/>
              <a:buChar char="•"/>
            </a:pPr>
            <a:r>
              <a:rPr lang="es-MX" sz="3200" dirty="0"/>
              <a:t>Ubicados principalmente en California, Texas, Illinois, Arizona, Georgia y Colorado. </a:t>
            </a:r>
          </a:p>
          <a:p>
            <a:pPr marL="857250" indent="-857250">
              <a:buClr>
                <a:srgbClr val="0B9959"/>
              </a:buClr>
              <a:buFont typeface="Arial" panose="020B0604020202020204" pitchFamily="34" charset="0"/>
              <a:buChar char="•"/>
            </a:pPr>
            <a:endParaRPr lang="es-MX" sz="3200" dirty="0"/>
          </a:p>
          <a:p>
            <a:pPr marL="857250" indent="-857250">
              <a:buClr>
                <a:srgbClr val="0B9959"/>
              </a:buClr>
              <a:buFont typeface="Arial" panose="020B0604020202020204" pitchFamily="34" charset="0"/>
              <a:buChar char="•"/>
            </a:pPr>
            <a:r>
              <a:rPr lang="es-MX" sz="3200" dirty="0"/>
              <a:t>Las ciudades con mayor concentración de mexicanos son Los Ángeles, Chicago y Houston. </a:t>
            </a:r>
          </a:p>
        </p:txBody>
      </p:sp>
    </p:spTree>
    <p:extLst>
      <p:ext uri="{BB962C8B-B14F-4D97-AF65-F5344CB8AC3E}">
        <p14:creationId xmlns:p14="http://schemas.microsoft.com/office/powerpoint/2010/main" val="4010685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3683" y="1651"/>
            <a:ext cx="4761905" cy="203174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612" y="11681928"/>
            <a:ext cx="2286976" cy="2035660"/>
          </a:xfrm>
          <a:prstGeom prst="rect">
            <a:avLst/>
          </a:prstGeom>
        </p:spPr>
      </p:pic>
      <p:cxnSp>
        <p:nvCxnSpPr>
          <p:cNvPr id="7" name="Conector recto 6"/>
          <p:cNvCxnSpPr/>
          <p:nvPr/>
        </p:nvCxnSpPr>
        <p:spPr>
          <a:xfrm>
            <a:off x="0" y="1703479"/>
            <a:ext cx="85907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/>
          <a:srcRect b="18576"/>
          <a:stretch/>
        </p:blipFill>
        <p:spPr>
          <a:xfrm>
            <a:off x="4011355" y="2033397"/>
            <a:ext cx="16200000" cy="9438167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36040" y="232904"/>
            <a:ext cx="1436111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0" b="1" dirty="0">
                <a:solidFill>
                  <a:srgbClr val="616161"/>
                </a:solidFill>
                <a:latin typeface="Calibri"/>
                <a:cs typeface="Calibri"/>
              </a:rPr>
              <a:t>Dónde están los indocumentados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260443" y="11948618"/>
            <a:ext cx="1588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b="1" dirty="0">
                <a:solidFill>
                  <a:srgbClr val="616161"/>
                </a:solidFill>
                <a:latin typeface="Calibri"/>
                <a:cs typeface="Calibri"/>
              </a:rPr>
              <a:t>Fuente: </a:t>
            </a:r>
            <a:r>
              <a:rPr lang="es-MX" sz="1800" b="1" dirty="0" err="1">
                <a:solidFill>
                  <a:srgbClr val="616161"/>
                </a:solidFill>
                <a:latin typeface="Calibri"/>
                <a:cs typeface="Calibri"/>
              </a:rPr>
              <a:t>Migration</a:t>
            </a:r>
            <a:r>
              <a:rPr lang="es-MX" sz="1800" b="1" dirty="0">
                <a:solidFill>
                  <a:srgbClr val="616161"/>
                </a:solidFill>
                <a:latin typeface="Calibri"/>
                <a:cs typeface="Calibri"/>
              </a:rPr>
              <a:t> </a:t>
            </a:r>
            <a:r>
              <a:rPr lang="es-MX" sz="1800" b="1" dirty="0" err="1">
                <a:solidFill>
                  <a:srgbClr val="616161"/>
                </a:solidFill>
                <a:latin typeface="Calibri"/>
                <a:cs typeface="Calibri"/>
              </a:rPr>
              <a:t>Policy</a:t>
            </a:r>
            <a:r>
              <a:rPr lang="es-MX" sz="1800" b="1" dirty="0">
                <a:solidFill>
                  <a:srgbClr val="616161"/>
                </a:solidFill>
                <a:latin typeface="Calibri"/>
                <a:cs typeface="Calibri"/>
              </a:rPr>
              <a:t> </a:t>
            </a:r>
            <a:r>
              <a:rPr lang="es-MX" sz="1800" b="1" dirty="0" err="1">
                <a:solidFill>
                  <a:srgbClr val="616161"/>
                </a:solidFill>
                <a:latin typeface="Calibri"/>
                <a:cs typeface="Calibri"/>
              </a:rPr>
              <a:t>Institute</a:t>
            </a:r>
            <a:endParaRPr lang="es-MX" sz="1800" b="1" dirty="0">
              <a:solidFill>
                <a:srgbClr val="61616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0772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3683" y="1651"/>
            <a:ext cx="4761905" cy="203174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612" y="11681928"/>
            <a:ext cx="2286976" cy="203566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04186" y="1978498"/>
            <a:ext cx="195972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dirty="0">
                <a:solidFill>
                  <a:srgbClr val="616161"/>
                </a:solidFill>
                <a:latin typeface="Calibri"/>
                <a:cs typeface="Calibri"/>
              </a:rPr>
              <a:t>Flujo de migrantes mexicanos según estado de nacimiento 2009-2014</a:t>
            </a:r>
          </a:p>
        </p:txBody>
      </p:sp>
      <p:cxnSp>
        <p:nvCxnSpPr>
          <p:cNvPr id="7" name="Conector recto 6"/>
          <p:cNvCxnSpPr/>
          <p:nvPr/>
        </p:nvCxnSpPr>
        <p:spPr>
          <a:xfrm>
            <a:off x="304186" y="1742828"/>
            <a:ext cx="85907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/>
          <a:srcRect l="13795" t="17478" r="16905" b="12519"/>
          <a:stretch/>
        </p:blipFill>
        <p:spPr>
          <a:xfrm>
            <a:off x="2290848" y="2760851"/>
            <a:ext cx="18664152" cy="10605081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066480" y="13348256"/>
            <a:ext cx="1588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b="1" dirty="0">
                <a:solidFill>
                  <a:srgbClr val="616161"/>
                </a:solidFill>
                <a:latin typeface="Calibri"/>
                <a:cs typeface="Calibri"/>
              </a:rPr>
              <a:t>Fuente: Anuario de migración y remesas México 2016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542440" y="232904"/>
            <a:ext cx="885056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0" b="1" dirty="0">
                <a:solidFill>
                  <a:srgbClr val="616161"/>
                </a:solidFill>
                <a:latin typeface="Calibri"/>
                <a:cs typeface="Calibri"/>
              </a:rPr>
              <a:t>De dónde provienen</a:t>
            </a:r>
          </a:p>
        </p:txBody>
      </p:sp>
    </p:spTree>
    <p:extLst>
      <p:ext uri="{BB962C8B-B14F-4D97-AF65-F5344CB8AC3E}">
        <p14:creationId xmlns:p14="http://schemas.microsoft.com/office/powerpoint/2010/main" val="1621088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3683" y="1651"/>
            <a:ext cx="4761905" cy="203174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612" y="11681928"/>
            <a:ext cx="2286976" cy="2035660"/>
          </a:xfrm>
          <a:prstGeom prst="rect">
            <a:avLst/>
          </a:prstGeom>
        </p:spPr>
      </p:pic>
      <p:cxnSp>
        <p:nvCxnSpPr>
          <p:cNvPr id="7" name="Conector recto 6"/>
          <p:cNvCxnSpPr/>
          <p:nvPr/>
        </p:nvCxnSpPr>
        <p:spPr>
          <a:xfrm>
            <a:off x="202345" y="1852906"/>
            <a:ext cx="85907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7"/>
          <p:cNvSpPr/>
          <p:nvPr/>
        </p:nvSpPr>
        <p:spPr>
          <a:xfrm>
            <a:off x="1050858" y="2756379"/>
            <a:ext cx="21716249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>
              <a:buClr>
                <a:srgbClr val="0B9959"/>
              </a:buClr>
              <a:buFont typeface="Arial" charset="0"/>
              <a:buChar char="•"/>
            </a:pPr>
            <a:r>
              <a:rPr lang="es-MX" sz="5400" dirty="0"/>
              <a:t>De 2009 a 2015, Estados Unidos </a:t>
            </a:r>
            <a:r>
              <a:rPr lang="es-MX" sz="5400" b="1" dirty="0"/>
              <a:t>deportó</a:t>
            </a:r>
            <a:r>
              <a:rPr lang="es-MX" sz="5400" dirty="0"/>
              <a:t> a 2.7</a:t>
            </a:r>
            <a:r>
              <a:rPr lang="es-MX" sz="5400" b="1" dirty="0"/>
              <a:t> millones de 181 PAISES y de esos, </a:t>
            </a:r>
            <a:endParaRPr lang="es-MX" sz="5400" dirty="0"/>
          </a:p>
          <a:p>
            <a:pPr marL="1771696" lvl="1" indent="-857250">
              <a:buClr>
                <a:srgbClr val="0B9959"/>
              </a:buClr>
              <a:buFont typeface="Arial" charset="0"/>
              <a:buChar char="•"/>
            </a:pPr>
            <a:r>
              <a:rPr lang="es-MX" sz="5400" b="1" dirty="0"/>
              <a:t>971,712 eran MEXICANOS con antecedentes penales </a:t>
            </a:r>
            <a:r>
              <a:rPr lang="es-MX" sz="5400" dirty="0"/>
              <a:t>(fuente: DHS).</a:t>
            </a:r>
          </a:p>
          <a:p>
            <a:pPr marL="1771696" lvl="1" indent="-857250">
              <a:buClr>
                <a:srgbClr val="0B9959"/>
              </a:buClr>
              <a:buFont typeface="Arial" charset="0"/>
              <a:buChar char="•"/>
            </a:pPr>
            <a:endParaRPr lang="es-MX" sz="5400" dirty="0"/>
          </a:p>
          <a:p>
            <a:pPr marL="857250" indent="-857250">
              <a:buClr>
                <a:srgbClr val="0B9959"/>
              </a:buClr>
              <a:buFont typeface="Arial" charset="0"/>
              <a:buChar char="•"/>
            </a:pPr>
            <a:r>
              <a:rPr lang="es-MX" sz="5400" b="1" dirty="0"/>
              <a:t>El número de inmigrantes indocumentados con antecedentes criminales </a:t>
            </a:r>
            <a:r>
              <a:rPr lang="es-MX" sz="5400" dirty="0"/>
              <a:t>que son deportados se ha </a:t>
            </a:r>
            <a:r>
              <a:rPr lang="es-MX" sz="5400" b="1" dirty="0"/>
              <a:t>incrementado gradualmente</a:t>
            </a:r>
            <a:r>
              <a:rPr lang="es-MX" sz="5400" dirty="0"/>
              <a:t>.</a:t>
            </a:r>
          </a:p>
          <a:p>
            <a:pPr marL="857250" indent="-857250">
              <a:buClr>
                <a:srgbClr val="0B9959"/>
              </a:buClr>
              <a:buFont typeface="Arial" charset="0"/>
              <a:buChar char="•"/>
            </a:pPr>
            <a:endParaRPr lang="es-MX" sz="5400" dirty="0"/>
          </a:p>
          <a:p>
            <a:pPr marL="857250" indent="-857250">
              <a:buClr>
                <a:srgbClr val="0B9959"/>
              </a:buClr>
              <a:buFont typeface="Arial" charset="0"/>
              <a:buChar char="•"/>
            </a:pPr>
            <a:r>
              <a:rPr lang="es-MX" sz="5400" dirty="0"/>
              <a:t>Cabe destacar que el “reingreso indocumentado” se considera como antecedente criminal.</a:t>
            </a:r>
            <a:endParaRPr lang="es-MX" sz="5400" i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542440" y="232904"/>
            <a:ext cx="637424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0" b="1" dirty="0">
                <a:solidFill>
                  <a:srgbClr val="616161"/>
                </a:solidFill>
                <a:latin typeface="Calibri"/>
                <a:cs typeface="Calibri"/>
              </a:rPr>
              <a:t>Deportaciones</a:t>
            </a:r>
          </a:p>
        </p:txBody>
      </p:sp>
    </p:spTree>
    <p:extLst>
      <p:ext uri="{BB962C8B-B14F-4D97-AF65-F5344CB8AC3E}">
        <p14:creationId xmlns:p14="http://schemas.microsoft.com/office/powerpoint/2010/main" val="2901333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3683" y="1651"/>
            <a:ext cx="4761905" cy="203174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612" y="11613348"/>
            <a:ext cx="2286976" cy="2035660"/>
          </a:xfrm>
          <a:prstGeom prst="rect">
            <a:avLst/>
          </a:prstGeom>
        </p:spPr>
      </p:pic>
      <p:cxnSp>
        <p:nvCxnSpPr>
          <p:cNvPr id="7" name="Conector recto 6"/>
          <p:cNvCxnSpPr/>
          <p:nvPr/>
        </p:nvCxnSpPr>
        <p:spPr>
          <a:xfrm>
            <a:off x="0" y="1703479"/>
            <a:ext cx="85907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/>
          <a:srcRect l="14245" t="20124" r="7905" b="11342"/>
          <a:stretch/>
        </p:blipFill>
        <p:spPr>
          <a:xfrm>
            <a:off x="739833" y="2543344"/>
            <a:ext cx="21600000" cy="1069595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542440" y="232904"/>
            <a:ext cx="1033738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0" b="1" dirty="0">
                <a:solidFill>
                  <a:srgbClr val="616161"/>
                </a:solidFill>
                <a:latin typeface="Calibri"/>
                <a:cs typeface="Calibri"/>
              </a:rPr>
              <a:t>Proceso de Deportación</a:t>
            </a:r>
          </a:p>
        </p:txBody>
      </p:sp>
    </p:spTree>
    <p:extLst>
      <p:ext uri="{BB962C8B-B14F-4D97-AF65-F5344CB8AC3E}">
        <p14:creationId xmlns:p14="http://schemas.microsoft.com/office/powerpoint/2010/main" val="3994124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3683" y="1651"/>
            <a:ext cx="4761905" cy="203174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612" y="11681928"/>
            <a:ext cx="2286976" cy="2035660"/>
          </a:xfrm>
          <a:prstGeom prst="rect">
            <a:avLst/>
          </a:prstGeom>
        </p:spPr>
      </p:pic>
      <p:cxnSp>
        <p:nvCxnSpPr>
          <p:cNvPr id="7" name="Conector recto 6"/>
          <p:cNvCxnSpPr/>
          <p:nvPr/>
        </p:nvCxnSpPr>
        <p:spPr>
          <a:xfrm>
            <a:off x="234461" y="2187253"/>
            <a:ext cx="85907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/>
          <a:srcRect l="25379" t="25623" r="39565" b="22132"/>
          <a:stretch/>
        </p:blipFill>
        <p:spPr>
          <a:xfrm>
            <a:off x="220462" y="4468570"/>
            <a:ext cx="10800000" cy="9053647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121899" y="13068945"/>
            <a:ext cx="1588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b="1" dirty="0">
                <a:solidFill>
                  <a:srgbClr val="616161"/>
                </a:solidFill>
                <a:latin typeface="Calibri"/>
                <a:cs typeface="Calibri"/>
              </a:rPr>
              <a:t>Fuente: Anuario de migración y remesas México 2016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/>
          <a:srcRect l="59529" t="25506" r="8621" b="22132"/>
          <a:stretch/>
        </p:blipFill>
        <p:spPr>
          <a:xfrm>
            <a:off x="13021131" y="4468570"/>
            <a:ext cx="9000000" cy="8323074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542440" y="2268392"/>
            <a:ext cx="83553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rgbClr val="616161"/>
                </a:solidFill>
                <a:latin typeface="Calibri"/>
                <a:cs typeface="Calibri"/>
              </a:rPr>
              <a:t>Principales estados en los que detienen a los mexicanos repatriados por autoridades migratorias estadounidenses (2014)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11811000" y="2231341"/>
            <a:ext cx="9448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rgbClr val="616161"/>
                </a:solidFill>
                <a:latin typeface="Calibri"/>
                <a:cs typeface="Calibri"/>
              </a:rPr>
              <a:t>Tiempo de estancia promedio en Estados Unidos de los mexicanos </a:t>
            </a:r>
            <a:r>
              <a:rPr lang="es-MX" dirty="0">
                <a:solidFill>
                  <a:srgbClr val="616161"/>
                </a:solidFill>
                <a:cs typeface="Calibri"/>
              </a:rPr>
              <a:t>repatriados por las autoridades migratorias estadounidenses (2014)</a:t>
            </a:r>
            <a:r>
              <a:rPr lang="es-MX" dirty="0">
                <a:solidFill>
                  <a:srgbClr val="616161"/>
                </a:solidFill>
                <a:latin typeface="Calibri"/>
                <a:cs typeface="Calibri"/>
              </a:rPr>
              <a:t> 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542440" y="232904"/>
            <a:ext cx="1066298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0" b="1" dirty="0">
                <a:solidFill>
                  <a:srgbClr val="616161"/>
                </a:solidFill>
                <a:latin typeface="Calibri"/>
                <a:cs typeface="Calibri"/>
              </a:rPr>
              <a:t>Detención y repatriación</a:t>
            </a:r>
          </a:p>
        </p:txBody>
      </p:sp>
    </p:spTree>
    <p:extLst>
      <p:ext uri="{BB962C8B-B14F-4D97-AF65-F5344CB8AC3E}">
        <p14:creationId xmlns:p14="http://schemas.microsoft.com/office/powerpoint/2010/main" val="3942772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3683" y="1651"/>
            <a:ext cx="4761905" cy="203174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612" y="11681928"/>
            <a:ext cx="2286976" cy="203566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42440" y="232904"/>
            <a:ext cx="758528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0" b="1" dirty="0">
                <a:solidFill>
                  <a:srgbClr val="616161"/>
                </a:solidFill>
                <a:latin typeface="Calibri"/>
                <a:cs typeface="Calibri"/>
              </a:rPr>
              <a:t>Envío de remesas</a:t>
            </a:r>
          </a:p>
        </p:txBody>
      </p:sp>
      <p:cxnSp>
        <p:nvCxnSpPr>
          <p:cNvPr id="7" name="Conector recto 6"/>
          <p:cNvCxnSpPr/>
          <p:nvPr/>
        </p:nvCxnSpPr>
        <p:spPr>
          <a:xfrm>
            <a:off x="0" y="1703479"/>
            <a:ext cx="85907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18"/>
          <a:stretch/>
        </p:blipFill>
        <p:spPr>
          <a:xfrm>
            <a:off x="514731" y="3762541"/>
            <a:ext cx="12600000" cy="1006287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55" r="25198"/>
          <a:stretch/>
        </p:blipFill>
        <p:spPr>
          <a:xfrm>
            <a:off x="12769968" y="4882496"/>
            <a:ext cx="9425014" cy="9208838"/>
          </a:xfrm>
          <a:prstGeom prst="rect">
            <a:avLst/>
          </a:prstGeom>
        </p:spPr>
      </p:pic>
      <p:sp>
        <p:nvSpPr>
          <p:cNvPr id="9" name="Rectángulo 5"/>
          <p:cNvSpPr/>
          <p:nvPr/>
        </p:nvSpPr>
        <p:spPr>
          <a:xfrm>
            <a:off x="288858" y="1826871"/>
            <a:ext cx="2328234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B9959"/>
              </a:buClr>
            </a:pPr>
            <a:r>
              <a:rPr lang="es-MX" sz="2800" b="1" dirty="0"/>
              <a:t>En 2015 el envío de remesas de Estados Unidos a México sumó 23,683 millones de dólares:</a:t>
            </a:r>
          </a:p>
          <a:p>
            <a:pPr>
              <a:buClr>
                <a:srgbClr val="0B9959"/>
              </a:buClr>
            </a:pPr>
            <a:endParaRPr lang="es-MX" sz="2800" b="1" dirty="0"/>
          </a:p>
          <a:p>
            <a:pPr marL="685800" indent="-685800">
              <a:buClr>
                <a:srgbClr val="0B9959"/>
              </a:buClr>
              <a:buFont typeface="Arial" charset="0"/>
              <a:buChar char="•"/>
            </a:pPr>
            <a:r>
              <a:rPr lang="es-MX" sz="2800" dirty="0"/>
              <a:t>97.5% de los envíos se realizaron por transferencia electrónica (de éstas, 63% a través de “remesadoras” y 36.3% mediante instituciones bancarias)</a:t>
            </a:r>
          </a:p>
          <a:p>
            <a:pPr marL="685800" indent="-685800">
              <a:buClr>
                <a:srgbClr val="0B9959"/>
              </a:buClr>
              <a:buFont typeface="Arial" charset="0"/>
              <a:buChar char="•"/>
            </a:pPr>
            <a:r>
              <a:rPr lang="es-MX" sz="2800" dirty="0"/>
              <a:t>1.9% en efectivo y “pago en especie”</a:t>
            </a:r>
          </a:p>
          <a:p>
            <a:pPr marL="685800" indent="-685800">
              <a:buClr>
                <a:srgbClr val="0B9959"/>
              </a:buClr>
              <a:buFont typeface="Arial" charset="0"/>
              <a:buChar char="•"/>
            </a:pPr>
            <a:r>
              <a:rPr lang="es-MX" sz="2800" dirty="0"/>
              <a:t>0.7% por giro postal bancario</a:t>
            </a:r>
          </a:p>
        </p:txBody>
      </p:sp>
    </p:spTree>
    <p:extLst>
      <p:ext uri="{BB962C8B-B14F-4D97-AF65-F5344CB8AC3E}">
        <p14:creationId xmlns:p14="http://schemas.microsoft.com/office/powerpoint/2010/main" val="52397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3683" y="1651"/>
            <a:ext cx="4761905" cy="203174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612" y="11681928"/>
            <a:ext cx="2286976" cy="2035660"/>
          </a:xfrm>
          <a:prstGeom prst="rect">
            <a:avLst/>
          </a:prstGeom>
        </p:spPr>
      </p:pic>
      <p:cxnSp>
        <p:nvCxnSpPr>
          <p:cNvPr id="7" name="Conector recto 6"/>
          <p:cNvCxnSpPr/>
          <p:nvPr/>
        </p:nvCxnSpPr>
        <p:spPr>
          <a:xfrm>
            <a:off x="0" y="1703479"/>
            <a:ext cx="85907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l="23155" t="24073" r="14891" b="10044"/>
          <a:stretch/>
        </p:blipFill>
        <p:spPr>
          <a:xfrm>
            <a:off x="3606800" y="2365310"/>
            <a:ext cx="18809146" cy="11237261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008200" y="3259573"/>
            <a:ext cx="45595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>
                <a:solidFill>
                  <a:srgbClr val="616161"/>
                </a:solidFill>
                <a:latin typeface="Calibri"/>
                <a:cs typeface="Calibri"/>
              </a:rPr>
              <a:t>Dónde nacieron</a:t>
            </a:r>
            <a:endParaRPr lang="es-MX" sz="4400" b="1" dirty="0">
              <a:solidFill>
                <a:srgbClr val="616161"/>
              </a:solidFill>
              <a:latin typeface="Calibri"/>
              <a:cs typeface="Calibri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6105047" y="1816743"/>
            <a:ext cx="45595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>
                <a:solidFill>
                  <a:srgbClr val="616161"/>
                </a:solidFill>
                <a:latin typeface="Calibri"/>
                <a:cs typeface="Calibri"/>
              </a:rPr>
              <a:t>A dónde regresan….</a:t>
            </a:r>
            <a:endParaRPr lang="es-MX" sz="4000" b="1" dirty="0">
              <a:solidFill>
                <a:srgbClr val="616161"/>
              </a:solidFill>
              <a:latin typeface="Calibri"/>
              <a:cs typeface="Calibri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542440" y="232904"/>
            <a:ext cx="92375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0" b="1" dirty="0">
                <a:solidFill>
                  <a:srgbClr val="616161"/>
                </a:solidFill>
                <a:latin typeface="Calibri"/>
                <a:cs typeface="Calibri"/>
              </a:rPr>
              <a:t>Migrantes en retorno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953947" y="12699758"/>
            <a:ext cx="1588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b="1" dirty="0">
                <a:solidFill>
                  <a:srgbClr val="616161"/>
                </a:solidFill>
                <a:latin typeface="Calibri"/>
                <a:cs typeface="Calibri"/>
              </a:rPr>
              <a:t>Fuente: Anuario de migración y remesas México 2016</a:t>
            </a:r>
          </a:p>
        </p:txBody>
      </p:sp>
    </p:spTree>
    <p:extLst>
      <p:ext uri="{BB962C8B-B14F-4D97-AF65-F5344CB8AC3E}">
        <p14:creationId xmlns:p14="http://schemas.microsoft.com/office/powerpoint/2010/main" val="20699301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5750</TotalTime>
  <Words>1174</Words>
  <Application>Microsoft Office PowerPoint</Application>
  <PresentationFormat>Personalizado</PresentationFormat>
  <Paragraphs>156</Paragraphs>
  <Slides>16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SEGURO POPULAR</dc:title>
  <dc:creator>Gibbran Sait Montero Medina</dc:creator>
  <cp:lastModifiedBy>JUAN OCEGUERA</cp:lastModifiedBy>
  <cp:revision>783</cp:revision>
  <cp:lastPrinted>2016-11-17T20:59:56Z</cp:lastPrinted>
  <dcterms:created xsi:type="dcterms:W3CDTF">2016-09-27T16:57:09Z</dcterms:created>
  <dcterms:modified xsi:type="dcterms:W3CDTF">2016-11-18T19:03:13Z</dcterms:modified>
</cp:coreProperties>
</file>