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22B"/>
    <a:srgbClr val="A31B29"/>
    <a:srgbClr val="70B62C"/>
    <a:srgbClr val="528420"/>
    <a:srgbClr val="08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0E9747-0099-2C47-8953-684FE8A1D082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700951-E85B-C94C-B2D0-729B7177FB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5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4651375" cy="34877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2203B-20A2-C844-8D4D-D158A25DBB60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50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36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0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0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Rectángulo"/>
          <p:cNvSpPr/>
          <p:nvPr userDrawn="1"/>
        </p:nvSpPr>
        <p:spPr>
          <a:xfrm>
            <a:off x="1" y="0"/>
            <a:ext cx="7828756" cy="365760"/>
          </a:xfrm>
          <a:prstGeom prst="rect">
            <a:avLst/>
          </a:prstGeom>
          <a:solidFill>
            <a:srgbClr val="9E12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24 Rectángulo"/>
          <p:cNvSpPr/>
          <p:nvPr userDrawn="1"/>
        </p:nvSpPr>
        <p:spPr>
          <a:xfrm>
            <a:off x="19049" y="6719562"/>
            <a:ext cx="9124951" cy="138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21" y="62273"/>
            <a:ext cx="400950" cy="324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32" y="62273"/>
            <a:ext cx="36082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467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6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9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895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1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593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5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2E20-6684-DB4D-98A2-5A43B6FAA2FA}" type="datetimeFigureOut">
              <a:rPr lang="es-ES" smtClean="0"/>
              <a:t>13/12/2017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B2BE-51AC-1248-AE63-FD81B9A526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06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1541" b="3063"/>
          <a:stretch/>
        </p:blipFill>
        <p:spPr>
          <a:xfrm>
            <a:off x="66674" y="57885"/>
            <a:ext cx="8924925" cy="67227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6552" y="1635816"/>
            <a:ext cx="7173311" cy="2614037"/>
          </a:xfrm>
        </p:spPr>
        <p:txBody>
          <a:bodyPr>
            <a:normAutofit/>
          </a:bodyPr>
          <a:lstStyle/>
          <a:p>
            <a:r>
              <a:rPr lang="es-ES_tradnl" sz="3100" dirty="0"/>
              <a:t>ALIANZA </a:t>
            </a:r>
            <a:r>
              <a:rPr lang="es-ES_tradnl" sz="3100" dirty="0" smtClean="0"/>
              <a:t>ESTRATÉGICA </a:t>
            </a:r>
            <a:r>
              <a:rPr lang="es-ES_tradnl" sz="3100" dirty="0"/>
              <a:t>PARA </a:t>
            </a:r>
            <a:r>
              <a:rPr lang="es-ES_tradnl" sz="3100" dirty="0" smtClean="0"/>
              <a:t/>
            </a:r>
            <a:br>
              <a:rPr lang="es-ES_tradnl" sz="3100" dirty="0" smtClean="0"/>
            </a:br>
            <a:r>
              <a:rPr lang="es-ES_tradnl" sz="3100" dirty="0"/>
              <a:t>REPLICAR POLÍTICAS PÚBLICAS ENTRE </a:t>
            </a:r>
            <a:r>
              <a:rPr lang="es-ES_tradnl" sz="3100" dirty="0" smtClean="0"/>
              <a:t/>
            </a:r>
            <a:br>
              <a:rPr lang="es-ES_tradnl" sz="3100" dirty="0" smtClean="0"/>
            </a:br>
            <a:r>
              <a:rPr lang="es-ES_tradnl" sz="3100" dirty="0"/>
              <a:t>GOBIERNOS LOCALES.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1023" y="4616247"/>
            <a:ext cx="5690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EXPOSITOR:</a:t>
            </a:r>
          </a:p>
          <a:p>
            <a:pPr algn="ctr"/>
            <a:r>
              <a:rPr lang="es-MX" sz="2400" dirty="0" smtClean="0"/>
              <a:t>LIC. OMAR FAYAD MENESES</a:t>
            </a:r>
          </a:p>
          <a:p>
            <a:pPr algn="ctr"/>
            <a:r>
              <a:rPr lang="es-MX" dirty="0" smtClean="0"/>
              <a:t>GOBERNADOR CONSTITUCIONAL DEL ESTADO DE HIDALGO</a:t>
            </a:r>
            <a:endParaRPr lang="es-MX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1765738" y="4249860"/>
            <a:ext cx="6826469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r="17492"/>
          <a:stretch/>
        </p:blipFill>
        <p:spPr>
          <a:xfrm>
            <a:off x="8138948" y="272106"/>
            <a:ext cx="706921" cy="85184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68" y="303638"/>
            <a:ext cx="992255" cy="792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3964"/>
            <a:ext cx="64623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3470"/>
            <a:ext cx="435128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/>
              <a:t>MARCO </a:t>
            </a:r>
            <a:r>
              <a:rPr lang="es-MX" b="1" dirty="0" smtClean="0"/>
              <a:t>JURIDICO</a:t>
            </a:r>
          </a:p>
          <a:p>
            <a:pPr marL="0" indent="0">
              <a:buNone/>
            </a:pPr>
            <a:endParaRPr lang="es-ES_tradnl" sz="1700" dirty="0"/>
          </a:p>
          <a:p>
            <a:pPr marL="0" indent="0" algn="just">
              <a:buNone/>
            </a:pPr>
            <a:r>
              <a:rPr lang="es-MX" dirty="0"/>
              <a:t>El artículo 134 CPEUM</a:t>
            </a:r>
            <a:endParaRPr lang="es-ES_tradnl" dirty="0"/>
          </a:p>
          <a:p>
            <a:pPr marL="0" indent="0" algn="just">
              <a:buNone/>
            </a:pPr>
            <a:r>
              <a:rPr lang="es-MX" dirty="0"/>
              <a:t>Administración de los recursos públicos tendrá que hacerse bajo criterios de eficiencia, eficacia, economía, transparencia y honradez</a:t>
            </a:r>
            <a:r>
              <a:rPr lang="es-MX" dirty="0" smtClean="0"/>
              <a:t>.</a:t>
            </a:r>
            <a:endParaRPr lang="es-ES_tradnl" dirty="0"/>
          </a:p>
        </p:txBody>
      </p:sp>
      <p:pic>
        <p:nvPicPr>
          <p:cNvPr id="1026" name="Picture 2" descr="Resultado de imagen para constitucion politica de los estados unidos mexic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37" y="1100317"/>
            <a:ext cx="3076063" cy="42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27704"/>
            <a:ext cx="8229600" cy="3586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OBJETIVO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pPr marL="0" indent="0" algn="just">
              <a:buNone/>
            </a:pPr>
            <a:r>
              <a:rPr lang="es-MX" dirty="0" smtClean="0"/>
              <a:t>Crear la “Estrategia de Políticas Públicas Tipo  Replicables de la CONAGO” encaminada a asegurar la sostenibilidad de las finanzas públicas estatales y mejorar la eficiencia en la aplicación de los recursos públicos.</a:t>
            </a:r>
            <a:endParaRPr lang="es-ES_tradnl" dirty="0" smtClean="0"/>
          </a:p>
        </p:txBody>
      </p:sp>
      <p:pic>
        <p:nvPicPr>
          <p:cNvPr id="3074" name="Picture 2" descr="Resultado de imagen para finanz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69" y="4585883"/>
            <a:ext cx="4384894" cy="17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277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LA COOPERACIÓN ENTRE LOS ESTADOS MIEMBROS DE LA CONAGO</a:t>
            </a:r>
            <a:endParaRPr lang="es-ES_tradnl" b="1" dirty="0"/>
          </a:p>
          <a:p>
            <a:endParaRPr lang="es-ES_tradnl" dirty="0"/>
          </a:p>
          <a:p>
            <a:pPr marL="0" indent="0" algn="just">
              <a:buNone/>
            </a:pPr>
            <a:r>
              <a:rPr lang="es-MX" dirty="0"/>
              <a:t>Debe ser fortalecida mediante acciones y lineamientos utilizando la tecnología, el modelo de gobiernos abiertos y digitales.</a:t>
            </a:r>
            <a:endParaRPr lang="es-ES_tradnl" dirty="0"/>
          </a:p>
          <a:p>
            <a:endParaRPr lang="es-ES" dirty="0"/>
          </a:p>
        </p:txBody>
      </p:sp>
      <p:pic>
        <p:nvPicPr>
          <p:cNvPr id="4098" name="Picture 2" descr="Resultado de imagen para gobierno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9" y="4355098"/>
            <a:ext cx="5083667" cy="199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2" y="818462"/>
            <a:ext cx="9143999" cy="263772"/>
          </a:xfrm>
          <a:prstGeom prst="rect">
            <a:avLst/>
          </a:prstGeom>
          <a:solidFill>
            <a:srgbClr val="BFBFBF"/>
          </a:solidFill>
        </p:spPr>
        <p:txBody>
          <a:bodyPr vert="horz" lIns="85560" tIns="42780" rIns="85560" bIns="427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500" b="1" dirty="0">
                <a:latin typeface="Graphik Black"/>
              </a:rPr>
              <a:t>RUTA CRÍTICA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99046"/>
              </p:ext>
            </p:extLst>
          </p:nvPr>
        </p:nvGraphicFramePr>
        <p:xfrm>
          <a:off x="179902" y="1414262"/>
          <a:ext cx="8709753" cy="461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762"/>
                <a:gridCol w="1508393"/>
                <a:gridCol w="1508393"/>
                <a:gridCol w="1341710"/>
                <a:gridCol w="1524000"/>
                <a:gridCol w="1513495"/>
              </a:tblGrid>
              <a:tr h="22394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rgbClr val="082432"/>
                          </a:solidFill>
                          <a:latin typeface="Graphik Black"/>
                        </a:rPr>
                        <a:t>1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rgbClr val="082432"/>
                          </a:solidFill>
                          <a:latin typeface="Graphik Black"/>
                        </a:rPr>
                        <a:t>2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rgbClr val="082432"/>
                          </a:solidFill>
                          <a:latin typeface="Graphik Black"/>
                        </a:rPr>
                        <a:t>3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rgbClr val="082432"/>
                          </a:solidFill>
                          <a:latin typeface="Graphik Black"/>
                        </a:rPr>
                        <a:t>4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82432"/>
                          </a:solidFill>
                          <a:latin typeface="Graphik Black"/>
                        </a:rPr>
                        <a:t>5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82432"/>
                          </a:solidFill>
                          <a:latin typeface="Graphik Black"/>
                        </a:rPr>
                        <a:t>6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2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baseline="0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baseline="0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Graphik Black"/>
                        </a:rPr>
                        <a:t>Creación de plataforma informática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latin typeface="Graphik Black"/>
                        </a:rPr>
                        <a:t>Registro de Proyectos Exitosos con formato establecido (anexos técnicos y financieros)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baseline="0" dirty="0" smtClean="0">
                        <a:solidFill>
                          <a:schemeClr val="tx1"/>
                        </a:solidFill>
                        <a:latin typeface="Graphik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solidFill>
                          <a:srgbClr val="082432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chemeClr val="bg1"/>
                        </a:solidFill>
                        <a:latin typeface="Graphik Black"/>
                      </a:endParaRP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Graphik Black"/>
                        </a:rPr>
                        <a:t>Publicación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latin typeface="Graphik Black"/>
                        </a:rPr>
                        <a:t> de los Proyectos en plataforma</a:t>
                      </a:r>
                      <a:endParaRPr lang="es-MX" sz="1600" b="1" dirty="0" smtClean="0">
                        <a:solidFill>
                          <a:schemeClr val="tx1"/>
                        </a:solidFill>
                        <a:latin typeface="Graphik Black"/>
                      </a:endParaRP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baseline="0" dirty="0" smtClean="0">
                        <a:solidFill>
                          <a:schemeClr val="tx1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baseline="0" dirty="0" smtClean="0">
                        <a:solidFill>
                          <a:schemeClr val="tx1"/>
                        </a:solidFill>
                        <a:latin typeface="Graphik Black"/>
                      </a:endParaRPr>
                    </a:p>
                    <a:p>
                      <a:pPr algn="ctr"/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latin typeface="Graphik Black"/>
                        </a:rPr>
                        <a:t>Consulta y Elección 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  <a:latin typeface="Graphik Black"/>
                      </a:endParaRP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baseline="0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r>
                        <a:rPr lang="es-MX" sz="1600" b="1" baseline="0" dirty="0" smtClean="0">
                          <a:solidFill>
                            <a:srgbClr val="101D2B"/>
                          </a:solidFill>
                          <a:latin typeface="Graphik Black"/>
                        </a:rPr>
                        <a:t>Colaboración y cooperación entre los Estados miembros de la CONAGO</a:t>
                      </a:r>
                    </a:p>
                    <a:p>
                      <a:pPr algn="ctr"/>
                      <a:endParaRPr lang="es-MX" sz="1600" b="1" baseline="0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endParaRPr lang="es-MX" sz="1600" dirty="0">
                        <a:solidFill>
                          <a:srgbClr val="101D2B"/>
                        </a:solidFill>
                        <a:latin typeface="Graphik Black"/>
                      </a:endParaRP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endParaRPr lang="es-MX" sz="1600" b="1" dirty="0" smtClean="0">
                        <a:solidFill>
                          <a:srgbClr val="101D2B"/>
                        </a:solidFill>
                        <a:latin typeface="Graphik Black"/>
                      </a:endParaRP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rgbClr val="101D2B"/>
                          </a:solidFill>
                          <a:latin typeface="Graphik Black"/>
                        </a:rPr>
                        <a:t>Evaluaciones </a:t>
                      </a:r>
                    </a:p>
                  </a:txBody>
                  <a:tcPr marL="89331" marR="89331" marT="40507" marB="4050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C:\Users\Lic. Sergio\Pictures\análi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3" y="4635484"/>
            <a:ext cx="1124632" cy="9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92" y="4635482"/>
            <a:ext cx="1149438" cy="96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57" y="4635484"/>
            <a:ext cx="1018620" cy="9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colaborac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03" y="4635482"/>
            <a:ext cx="1265519" cy="9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Resultado de imagen para ejecucion de proyec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11" y="4574264"/>
            <a:ext cx="1174948" cy="9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evaluacion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49" y="4574264"/>
            <a:ext cx="1116635" cy="9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2317" r="6439" b="8381"/>
          <a:stretch/>
        </p:blipFill>
        <p:spPr>
          <a:xfrm>
            <a:off x="2664373" y="1261240"/>
            <a:ext cx="4004442" cy="53760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126122" y="389722"/>
            <a:ext cx="89548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ACUERDO:  </a:t>
            </a:r>
          </a:p>
          <a:p>
            <a:pPr algn="ctr"/>
            <a:r>
              <a:rPr lang="es-MX" b="1" dirty="0"/>
              <a:t>ALIANZA ESTRATÉGICA PARA REPLICAR POLÍTICAS PÚBLICAS ENTRE GOBIERNOS LOCALES.</a:t>
            </a:r>
          </a:p>
          <a:p>
            <a:pPr algn="ctr"/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0673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47594"/>
            <a:ext cx="8229600" cy="18209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 smtClean="0"/>
              <a:t>“Los </a:t>
            </a:r>
            <a:r>
              <a:rPr lang="es-MX" dirty="0"/>
              <a:t>problemas comunes nos unen, porque las soluciones están entre nosotros</a:t>
            </a:r>
            <a:r>
              <a:rPr lang="es-MX" dirty="0" smtClean="0"/>
              <a:t>”.</a:t>
            </a:r>
          </a:p>
          <a:p>
            <a:pPr marL="0" indent="0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MX" b="1" dirty="0"/>
              <a:t>Muchas gracias 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6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181</Words>
  <Application>Microsoft Office PowerPoint</Application>
  <PresentationFormat>Presentación en pantalla (4:3)</PresentationFormat>
  <Paragraphs>62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ALIANZA ESTRATÉGICA PARA  REPLICAR POLÍTICAS PÚBLICAS ENTRE  GOBIERNOS LOCALES.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ALIANZA ESTRATÉGICA PARA  REPLICAR POLÍTICAS PÚBLICAS ENTRE  GOBIERNOS LOCALES.</dc:title>
  <dc:creator>H</dc:creator>
  <cp:lastModifiedBy>Asesores-Aldo</cp:lastModifiedBy>
  <cp:revision>30</cp:revision>
  <cp:lastPrinted>2017-12-13T07:05:11Z</cp:lastPrinted>
  <dcterms:created xsi:type="dcterms:W3CDTF">2017-12-13T05:24:21Z</dcterms:created>
  <dcterms:modified xsi:type="dcterms:W3CDTF">2017-12-13T07:26:20Z</dcterms:modified>
</cp:coreProperties>
</file>